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47" r:id="rId2"/>
    <p:sldId id="469" r:id="rId3"/>
    <p:sldId id="456" r:id="rId4"/>
    <p:sldId id="457" r:id="rId5"/>
    <p:sldId id="474" r:id="rId6"/>
    <p:sldId id="405" r:id="rId7"/>
    <p:sldId id="483" r:id="rId8"/>
    <p:sldId id="485" r:id="rId9"/>
    <p:sldId id="481" r:id="rId10"/>
    <p:sldId id="482" r:id="rId11"/>
    <p:sldId id="383" r:id="rId12"/>
    <p:sldId id="378" r:id="rId13"/>
    <p:sldId id="379" r:id="rId14"/>
    <p:sldId id="365" r:id="rId15"/>
    <p:sldId id="332" r:id="rId16"/>
    <p:sldId id="387" r:id="rId17"/>
    <p:sldId id="386" r:id="rId18"/>
    <p:sldId id="327" r:id="rId19"/>
    <p:sldId id="350" r:id="rId20"/>
    <p:sldId id="377" r:id="rId21"/>
    <p:sldId id="371" r:id="rId22"/>
    <p:sldId id="462" r:id="rId23"/>
    <p:sldId id="463" r:id="rId24"/>
    <p:sldId id="464" r:id="rId25"/>
    <p:sldId id="465" r:id="rId26"/>
    <p:sldId id="374" r:id="rId27"/>
    <p:sldId id="346" r:id="rId28"/>
    <p:sldId id="375" r:id="rId29"/>
    <p:sldId id="351" r:id="rId30"/>
    <p:sldId id="417" r:id="rId31"/>
    <p:sldId id="418" r:id="rId32"/>
    <p:sldId id="368" r:id="rId33"/>
    <p:sldId id="419" r:id="rId34"/>
    <p:sldId id="420" r:id="rId35"/>
    <p:sldId id="484" r:id="rId36"/>
    <p:sldId id="455" r:id="rId37"/>
    <p:sldId id="422" r:id="rId38"/>
    <p:sldId id="415" r:id="rId39"/>
    <p:sldId id="472" r:id="rId40"/>
    <p:sldId id="473" r:id="rId41"/>
    <p:sldId id="475" r:id="rId42"/>
    <p:sldId id="476" r:id="rId43"/>
    <p:sldId id="477" r:id="rId44"/>
    <p:sldId id="478" r:id="rId45"/>
    <p:sldId id="4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41BBDF"/>
    <a:srgbClr val="90CB75"/>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9870" autoAdjust="0"/>
  </p:normalViewPr>
  <p:slideViewPr>
    <p:cSldViewPr snapToGrid="0">
      <p:cViewPr>
        <p:scale>
          <a:sx n="90" d="100"/>
          <a:sy n="90" d="100"/>
        </p:scale>
        <p:origin x="-1168" y="-328"/>
      </p:cViewPr>
      <p:guideLst>
        <p:guide orient="horz" pos="2160"/>
        <p:guide pos="3840"/>
      </p:guideLst>
    </p:cSldViewPr>
  </p:slideViewPr>
  <p:notesTextViewPr>
    <p:cViewPr>
      <p:scale>
        <a:sx n="1" d="1"/>
        <a:sy n="1" d="1"/>
      </p:scale>
      <p:origin x="0" y="0"/>
    </p:cViewPr>
  </p:notesTextViewPr>
  <p:sorterViewPr>
    <p:cViewPr>
      <p:scale>
        <a:sx n="128" d="100"/>
        <a:sy n="128" d="100"/>
      </p:scale>
      <p:origin x="0" y="0"/>
    </p:cViewPr>
  </p:sorterViewPr>
  <p:notesViewPr>
    <p:cSldViewPr snapToGrid="0" snapToObjects="1">
      <p:cViewPr varScale="1">
        <p:scale>
          <a:sx n="99" d="100"/>
          <a:sy n="99" d="100"/>
        </p:scale>
        <p:origin x="-52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smtClean="0"/>
            <a:t>IoT</a:t>
          </a:r>
          <a:r>
            <a:rPr lang="en-IE" sz="1800" dirty="0" smtClean="0"/>
            <a:t> Sensor Data Interface</a:t>
          </a:r>
          <a:endParaRPr lang="en-IE" sz="1800" dirty="0"/>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effectLst>
          <a:outerShdw blurRad="50800" dist="38100" dir="2700000" algn="tl" rotWithShape="0">
            <a:prstClr val="black">
              <a:alpha val="40000"/>
            </a:prstClr>
          </a:outerShdw>
        </a:effectLst>
      </dgm:spPr>
      <dgm:t>
        <a:bodyPr/>
        <a:lstStyle/>
        <a:p>
          <a:r>
            <a:rPr lang="en-IE" sz="2000" dirty="0" smtClean="0"/>
            <a:t>Location &amp; Inventory</a:t>
          </a:r>
          <a:endParaRPr lang="en-IE" sz="2000" dirty="0"/>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effectLst>
          <a:outerShdw blurRad="50800" dist="38100" dir="2700000" algn="tl" rotWithShape="0">
            <a:prstClr val="black">
              <a:alpha val="40000"/>
            </a:prstClr>
          </a:outerShdw>
        </a:effectLst>
      </dgm:spPr>
      <dgm:t>
        <a:bodyPr/>
        <a:lstStyle/>
        <a:p>
          <a:r>
            <a:rPr lang="en-IE" sz="2000" dirty="0" smtClean="0"/>
            <a:t>Intelligent Job Dispatch</a:t>
          </a:r>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effectLst>
          <a:outerShdw blurRad="50800" dist="38100" dir="2700000" algn="tl" rotWithShape="0">
            <a:prstClr val="black">
              <a:alpha val="40000"/>
            </a:prstClr>
          </a:outerShdw>
        </a:effectLst>
      </dgm:spPr>
      <dgm:t>
        <a:bodyPr/>
        <a:lstStyle/>
        <a:p>
          <a:r>
            <a:rPr lang="en-IE" sz="2000" dirty="0" smtClean="0"/>
            <a:t>Mobile Data Capture </a:t>
          </a:r>
          <a:endParaRPr lang="en-IE" sz="2000" dirty="0"/>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t>
        <a:bodyPr/>
        <a:lstStyle/>
        <a:p>
          <a:endParaRPr lang="en-IE"/>
        </a:p>
      </dgm:t>
    </dgm:pt>
    <dgm:pt modelId="{A7C91AC2-64FF-489A-927F-A9DABBABE534}" type="pres">
      <dgm:prSet presAssocID="{52AAAB0D-CC82-429E-B15E-0B16D6A9CB57}" presName="children" presStyleCnt="0"/>
      <dgm:spPr/>
      <dgm:t>
        <a:bodyPr/>
        <a:lstStyle/>
        <a:p>
          <a:endParaRPr lang="en-US"/>
        </a:p>
      </dgm:t>
    </dgm:pt>
    <dgm:pt modelId="{BAEFC40A-F566-4A1F-848C-0812864C8F50}" type="pres">
      <dgm:prSet presAssocID="{52AAAB0D-CC82-429E-B15E-0B16D6A9CB57}" presName="childPlaceholder" presStyleCnt="0"/>
      <dgm:spPr/>
      <dgm:t>
        <a:bodyPr/>
        <a:lstStyle/>
        <a:p>
          <a:endParaRPr lang="en-US"/>
        </a:p>
      </dgm:t>
    </dgm:pt>
    <dgm:pt modelId="{DD0A304D-944A-4D8D-96DD-5EAA09FB3DCA}" type="pres">
      <dgm:prSet presAssocID="{52AAAB0D-CC82-429E-B15E-0B16D6A9CB57}" presName="circle" presStyleCnt="0"/>
      <dgm:spPr/>
      <dgm:t>
        <a:bodyPr/>
        <a:lstStyle/>
        <a:p>
          <a:endParaRPr lang="en-US"/>
        </a:p>
      </dgm:t>
    </dgm:pt>
    <dgm:pt modelId="{01E19A93-3867-43EE-B797-4671F0232E32}" type="pres">
      <dgm:prSet presAssocID="{52AAAB0D-CC82-429E-B15E-0B16D6A9CB57}" presName="quadrant1" presStyleLbl="node1" presStyleIdx="0" presStyleCnt="4">
        <dgm:presLayoutVars>
          <dgm:chMax val="1"/>
          <dgm:bulletEnabled val="1"/>
        </dgm:presLayoutVars>
      </dgm:prSet>
      <dgm:spPr/>
      <dgm:t>
        <a:bodyPr/>
        <a:lstStyle/>
        <a:p>
          <a:endParaRPr lang="en-IE"/>
        </a:p>
      </dgm:t>
    </dgm:pt>
    <dgm:pt modelId="{D25A2BF5-5DFD-446C-AB7E-555D0013C073}" type="pres">
      <dgm:prSet presAssocID="{52AAAB0D-CC82-429E-B15E-0B16D6A9CB57}" presName="quadrant2" presStyleLbl="node1" presStyleIdx="1" presStyleCnt="4">
        <dgm:presLayoutVars>
          <dgm:chMax val="1"/>
          <dgm:bulletEnabled val="1"/>
        </dgm:presLayoutVars>
      </dgm:prSet>
      <dgm:spPr/>
      <dgm:t>
        <a:bodyPr/>
        <a:lstStyle/>
        <a:p>
          <a:endParaRPr lang="en-IE"/>
        </a:p>
      </dgm:t>
    </dgm:pt>
    <dgm:pt modelId="{8364270A-810E-4FA5-AC7B-BA0CB8023FAC}" type="pres">
      <dgm:prSet presAssocID="{52AAAB0D-CC82-429E-B15E-0B16D6A9CB57}" presName="quadrant3" presStyleLbl="node1" presStyleIdx="2" presStyleCnt="4">
        <dgm:presLayoutVars>
          <dgm:chMax val="1"/>
          <dgm:bulletEnabled val="1"/>
        </dgm:presLayoutVars>
      </dgm:prSet>
      <dgm:spPr/>
      <dgm:t>
        <a:bodyPr/>
        <a:lstStyle/>
        <a:p>
          <a:endParaRPr lang="en-IE"/>
        </a:p>
      </dgm:t>
    </dgm:pt>
    <dgm:pt modelId="{2C040D8E-63F3-4650-89EB-540D12108A43}" type="pres">
      <dgm:prSet presAssocID="{52AAAB0D-CC82-429E-B15E-0B16D6A9CB57}" presName="quadrant4" presStyleLbl="node1" presStyleIdx="3" presStyleCnt="4">
        <dgm:presLayoutVars>
          <dgm:chMax val="1"/>
          <dgm:bulletEnabled val="1"/>
        </dgm:presLayoutVars>
      </dgm:prSet>
      <dgm:spPr/>
      <dgm:t>
        <a:bodyPr/>
        <a:lstStyle/>
        <a:p>
          <a:endParaRPr lang="en-IE"/>
        </a:p>
      </dgm:t>
    </dgm:pt>
    <dgm:pt modelId="{A8896818-0089-4A67-9C88-66DC61781547}" type="pres">
      <dgm:prSet presAssocID="{52AAAB0D-CC82-429E-B15E-0B16D6A9CB57}" presName="quadrantPlaceholder" presStyleCnt="0"/>
      <dgm:spPr/>
      <dgm:t>
        <a:bodyPr/>
        <a:lstStyle/>
        <a:p>
          <a:endParaRPr lang="en-US"/>
        </a:p>
      </dgm:t>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t>
        <a:bodyPr/>
        <a:lstStyle/>
        <a:p>
          <a:endParaRPr lang="en-US"/>
        </a:p>
      </dgm:t>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t>
        <a:bodyPr/>
        <a:lstStyle/>
        <a:p>
          <a:endParaRPr lang="en-US"/>
        </a:p>
      </dgm:t>
    </dgm:pt>
  </dgm:ptLst>
  <dgm:cxnLst>
    <dgm:cxn modelId="{683ED3C7-4C5A-5E42-B93E-850A4A4EF354}" type="presOf" srcId="{F54C62AA-56BE-47FC-AA18-0209CF4B5A71}" destId="{2C040D8E-63F3-4650-89EB-540D12108A43}"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8847ECDA-B3E4-4784-97CB-8402B96A7F54}" srcId="{52AAAB0D-CC82-429E-B15E-0B16D6A9CB57}" destId="{F54C62AA-56BE-47FC-AA18-0209CF4B5A71}" srcOrd="3" destOrd="0" parTransId="{88033B0B-E28F-46D0-9DA8-AAAF4DF0E99C}" sibTransId="{8FECB9EA-176F-408C-A685-C7A24BA170C5}"/>
    <dgm:cxn modelId="{3B60337E-D682-4AD2-AEF2-E892FBBAEC16}" srcId="{52AAAB0D-CC82-429E-B15E-0B16D6A9CB57}" destId="{751F20CE-382D-483C-84BF-2FF7022CDB66}" srcOrd="0" destOrd="0" parTransId="{55F218A1-8DFE-4EE2-9192-C9482BCEE7CE}" sibTransId="{031F1533-F597-41E4-AC74-4C2F395593C2}"/>
    <dgm:cxn modelId="{7BF6CAD5-0BF3-0548-9244-54E4FE436A89}" type="presOf" srcId="{8C2A5506-0326-43E5-AECC-8F0DE2DCA410}" destId="{D25A2BF5-5DFD-446C-AB7E-555D0013C073}" srcOrd="0" destOrd="0" presId="urn:microsoft.com/office/officeart/2005/8/layout/cycle4"/>
    <dgm:cxn modelId="{B06C4BCF-04B6-054C-B337-650C5004F3A6}" type="presOf" srcId="{52AAAB0D-CC82-429E-B15E-0B16D6A9CB57}" destId="{0063BEAC-EAC4-4B8B-8E55-558952CCE2DB}" srcOrd="0" destOrd="0" presId="urn:microsoft.com/office/officeart/2005/8/layout/cycle4"/>
    <dgm:cxn modelId="{A073984F-5051-B241-A24A-50DEE72ED971}" type="presOf" srcId="{751F20CE-382D-483C-84BF-2FF7022CDB66}" destId="{01E19A93-3867-43EE-B797-4671F0232E32}" srcOrd="0" destOrd="0" presId="urn:microsoft.com/office/officeart/2005/8/layout/cycle4"/>
    <dgm:cxn modelId="{C8B4E377-DA78-42DD-826E-C00CDF4877C3}" srcId="{52AAAB0D-CC82-429E-B15E-0B16D6A9CB57}" destId="{7638147D-B4EF-4B3D-ABF0-8E827B38F22A}" srcOrd="2" destOrd="0" parTransId="{92C0ACD9-3228-40C5-A4D9-49E36F175A59}" sibTransId="{C9CC5C22-65F0-4760-AD7B-C91D13B63056}"/>
    <dgm:cxn modelId="{A03F4CE8-0F68-474F-B69E-7CFD301C00DD}" type="presOf" srcId="{7638147D-B4EF-4B3D-ABF0-8E827B38F22A}" destId="{8364270A-810E-4FA5-AC7B-BA0CB8023FAC}" srcOrd="0" destOrd="0" presId="urn:microsoft.com/office/officeart/2005/8/layout/cycle4"/>
    <dgm:cxn modelId="{05E58525-D57B-FD4E-8F3C-05277516C08E}" type="presParOf" srcId="{0063BEAC-EAC4-4B8B-8E55-558952CCE2DB}" destId="{A7C91AC2-64FF-489A-927F-A9DABBABE534}" srcOrd="0" destOrd="0" presId="urn:microsoft.com/office/officeart/2005/8/layout/cycle4"/>
    <dgm:cxn modelId="{29514A32-DF46-6042-871E-291136E56EB3}" type="presParOf" srcId="{A7C91AC2-64FF-489A-927F-A9DABBABE534}" destId="{BAEFC40A-F566-4A1F-848C-0812864C8F50}" srcOrd="0" destOrd="0" presId="urn:microsoft.com/office/officeart/2005/8/layout/cycle4"/>
    <dgm:cxn modelId="{037BC159-23AF-F347-9EB2-8B2CD4F36785}" type="presParOf" srcId="{0063BEAC-EAC4-4B8B-8E55-558952CCE2DB}" destId="{DD0A304D-944A-4D8D-96DD-5EAA09FB3DCA}" srcOrd="1" destOrd="0" presId="urn:microsoft.com/office/officeart/2005/8/layout/cycle4"/>
    <dgm:cxn modelId="{7A856DA0-D23D-8845-80FD-2D546B9DDAE1}" type="presParOf" srcId="{DD0A304D-944A-4D8D-96DD-5EAA09FB3DCA}" destId="{01E19A93-3867-43EE-B797-4671F0232E32}" srcOrd="0" destOrd="0" presId="urn:microsoft.com/office/officeart/2005/8/layout/cycle4"/>
    <dgm:cxn modelId="{5CB24DE1-98CF-9B48-B02D-6D886A39002C}" type="presParOf" srcId="{DD0A304D-944A-4D8D-96DD-5EAA09FB3DCA}" destId="{D25A2BF5-5DFD-446C-AB7E-555D0013C073}" srcOrd="1" destOrd="0" presId="urn:microsoft.com/office/officeart/2005/8/layout/cycle4"/>
    <dgm:cxn modelId="{7CBD7691-AB63-6B45-A01D-A48CD365D105}" type="presParOf" srcId="{DD0A304D-944A-4D8D-96DD-5EAA09FB3DCA}" destId="{8364270A-810E-4FA5-AC7B-BA0CB8023FAC}" srcOrd="2" destOrd="0" presId="urn:microsoft.com/office/officeart/2005/8/layout/cycle4"/>
    <dgm:cxn modelId="{6D9F5361-337B-2041-9F63-0223A3739D4E}" type="presParOf" srcId="{DD0A304D-944A-4D8D-96DD-5EAA09FB3DCA}" destId="{2C040D8E-63F3-4650-89EB-540D12108A43}" srcOrd="3" destOrd="0" presId="urn:microsoft.com/office/officeart/2005/8/layout/cycle4"/>
    <dgm:cxn modelId="{401ADE46-6FCC-4A46-ABAC-ED34FCBC54D9}" type="presParOf" srcId="{DD0A304D-944A-4D8D-96DD-5EAA09FB3DCA}" destId="{A8896818-0089-4A67-9C88-66DC61781547}" srcOrd="4" destOrd="0" presId="urn:microsoft.com/office/officeart/2005/8/layout/cycle4"/>
    <dgm:cxn modelId="{034520CC-200B-0E46-8830-556E3D54DADD}" type="presParOf" srcId="{0063BEAC-EAC4-4B8B-8E55-558952CCE2DB}" destId="{7FB44D7A-8EA9-402C-8BD7-27FA50F95792}" srcOrd="2" destOrd="0" presId="urn:microsoft.com/office/officeart/2005/8/layout/cycle4"/>
    <dgm:cxn modelId="{FEF2BF0F-05A7-3D45-93F5-EEE51E907E71}"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smtClean="0"/>
            <a:t>IoT</a:t>
          </a:r>
          <a:r>
            <a:rPr lang="en-IE" sz="1800" dirty="0" smtClean="0"/>
            <a:t> Sensor Data Interface</a:t>
          </a:r>
          <a:endParaRPr lang="en-IE" sz="1800" dirty="0"/>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Location &amp; Inventory</a:t>
          </a:r>
          <a:endParaRPr lang="en-IE" sz="2000" dirty="0"/>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Intelligent Job Dispatch</a:t>
          </a:r>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Mobile Data Capture </a:t>
          </a:r>
          <a:endParaRPr lang="en-IE" sz="2000" dirty="0"/>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t>
        <a:bodyPr/>
        <a:lstStyle/>
        <a:p>
          <a:endParaRPr lang="en-IE"/>
        </a:p>
      </dgm:t>
    </dgm:pt>
    <dgm:pt modelId="{A7C91AC2-64FF-489A-927F-A9DABBABE534}" type="pres">
      <dgm:prSet presAssocID="{52AAAB0D-CC82-429E-B15E-0B16D6A9CB57}" presName="children" presStyleCnt="0"/>
      <dgm:spPr/>
      <dgm:t>
        <a:bodyPr/>
        <a:lstStyle/>
        <a:p>
          <a:endParaRPr lang="en-US"/>
        </a:p>
      </dgm:t>
    </dgm:pt>
    <dgm:pt modelId="{BAEFC40A-F566-4A1F-848C-0812864C8F50}" type="pres">
      <dgm:prSet presAssocID="{52AAAB0D-CC82-429E-B15E-0B16D6A9CB57}" presName="childPlaceholder" presStyleCnt="0"/>
      <dgm:spPr/>
      <dgm:t>
        <a:bodyPr/>
        <a:lstStyle/>
        <a:p>
          <a:endParaRPr lang="en-US"/>
        </a:p>
      </dgm:t>
    </dgm:pt>
    <dgm:pt modelId="{DD0A304D-944A-4D8D-96DD-5EAA09FB3DCA}" type="pres">
      <dgm:prSet presAssocID="{52AAAB0D-CC82-429E-B15E-0B16D6A9CB57}" presName="circle" presStyleCnt="0"/>
      <dgm:spPr/>
      <dgm:t>
        <a:bodyPr/>
        <a:lstStyle/>
        <a:p>
          <a:endParaRPr lang="en-US"/>
        </a:p>
      </dgm:t>
    </dgm:pt>
    <dgm:pt modelId="{01E19A93-3867-43EE-B797-4671F0232E32}" type="pres">
      <dgm:prSet presAssocID="{52AAAB0D-CC82-429E-B15E-0B16D6A9CB57}" presName="quadrant1" presStyleLbl="node1" presStyleIdx="0" presStyleCnt="4">
        <dgm:presLayoutVars>
          <dgm:chMax val="1"/>
          <dgm:bulletEnabled val="1"/>
        </dgm:presLayoutVars>
      </dgm:prSet>
      <dgm:spPr/>
      <dgm:t>
        <a:bodyPr/>
        <a:lstStyle/>
        <a:p>
          <a:endParaRPr lang="en-IE"/>
        </a:p>
      </dgm:t>
    </dgm:pt>
    <dgm:pt modelId="{D25A2BF5-5DFD-446C-AB7E-555D0013C073}" type="pres">
      <dgm:prSet presAssocID="{52AAAB0D-CC82-429E-B15E-0B16D6A9CB57}" presName="quadrant2" presStyleLbl="node1" presStyleIdx="1" presStyleCnt="4">
        <dgm:presLayoutVars>
          <dgm:chMax val="1"/>
          <dgm:bulletEnabled val="1"/>
        </dgm:presLayoutVars>
      </dgm:prSet>
      <dgm:spPr/>
      <dgm:t>
        <a:bodyPr/>
        <a:lstStyle/>
        <a:p>
          <a:endParaRPr lang="en-IE"/>
        </a:p>
      </dgm:t>
    </dgm:pt>
    <dgm:pt modelId="{8364270A-810E-4FA5-AC7B-BA0CB8023FAC}" type="pres">
      <dgm:prSet presAssocID="{52AAAB0D-CC82-429E-B15E-0B16D6A9CB57}" presName="quadrant3" presStyleLbl="node1" presStyleIdx="2" presStyleCnt="4">
        <dgm:presLayoutVars>
          <dgm:chMax val="1"/>
          <dgm:bulletEnabled val="1"/>
        </dgm:presLayoutVars>
      </dgm:prSet>
      <dgm:spPr/>
      <dgm:t>
        <a:bodyPr/>
        <a:lstStyle/>
        <a:p>
          <a:endParaRPr lang="en-IE"/>
        </a:p>
      </dgm:t>
    </dgm:pt>
    <dgm:pt modelId="{2C040D8E-63F3-4650-89EB-540D12108A43}" type="pres">
      <dgm:prSet presAssocID="{52AAAB0D-CC82-429E-B15E-0B16D6A9CB57}" presName="quadrant4" presStyleLbl="node1" presStyleIdx="3" presStyleCnt="4">
        <dgm:presLayoutVars>
          <dgm:chMax val="1"/>
          <dgm:bulletEnabled val="1"/>
        </dgm:presLayoutVars>
      </dgm:prSet>
      <dgm:spPr/>
      <dgm:t>
        <a:bodyPr/>
        <a:lstStyle/>
        <a:p>
          <a:endParaRPr lang="en-IE"/>
        </a:p>
      </dgm:t>
    </dgm:pt>
    <dgm:pt modelId="{A8896818-0089-4A67-9C88-66DC61781547}" type="pres">
      <dgm:prSet presAssocID="{52AAAB0D-CC82-429E-B15E-0B16D6A9CB57}" presName="quadrantPlaceholder" presStyleCnt="0"/>
      <dgm:spPr/>
      <dgm:t>
        <a:bodyPr/>
        <a:lstStyle/>
        <a:p>
          <a:endParaRPr lang="en-US"/>
        </a:p>
      </dgm:t>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t>
        <a:bodyPr/>
        <a:lstStyle/>
        <a:p>
          <a:endParaRPr lang="en-US"/>
        </a:p>
      </dgm:t>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t>
        <a:bodyPr/>
        <a:lstStyle/>
        <a:p>
          <a:endParaRPr lang="en-US"/>
        </a:p>
      </dgm:t>
    </dgm:pt>
  </dgm:ptLst>
  <dgm:cxnLst>
    <dgm:cxn modelId="{3B60337E-D682-4AD2-AEF2-E892FBBAEC16}" srcId="{52AAAB0D-CC82-429E-B15E-0B16D6A9CB57}" destId="{751F20CE-382D-483C-84BF-2FF7022CDB66}" srcOrd="0" destOrd="0" parTransId="{55F218A1-8DFE-4EE2-9192-C9482BCEE7CE}" sibTransId="{031F1533-F597-41E4-AC74-4C2F395593C2}"/>
    <dgm:cxn modelId="{C8B4E377-DA78-42DD-826E-C00CDF4877C3}" srcId="{52AAAB0D-CC82-429E-B15E-0B16D6A9CB57}" destId="{7638147D-B4EF-4B3D-ABF0-8E827B38F22A}" srcOrd="2" destOrd="0" parTransId="{92C0ACD9-3228-40C5-A4D9-49E36F175A59}" sibTransId="{C9CC5C22-65F0-4760-AD7B-C91D13B63056}"/>
    <dgm:cxn modelId="{2ED5BD0A-B348-254C-AFC1-75BEF6DCD996}" type="presOf" srcId="{F54C62AA-56BE-47FC-AA18-0209CF4B5A71}" destId="{2C040D8E-63F3-4650-89EB-540D12108A43}" srcOrd="0" destOrd="0" presId="urn:microsoft.com/office/officeart/2005/8/layout/cycle4"/>
    <dgm:cxn modelId="{47B35A9E-E6E8-D940-B3DE-1A54EBD96B65}" type="presOf" srcId="{52AAAB0D-CC82-429E-B15E-0B16D6A9CB57}" destId="{0063BEAC-EAC4-4B8B-8E55-558952CCE2DB}" srcOrd="0" destOrd="0" presId="urn:microsoft.com/office/officeart/2005/8/layout/cycle4"/>
    <dgm:cxn modelId="{15733E0B-7A17-A44D-A985-B367A06E002B}" type="presOf" srcId="{751F20CE-382D-483C-84BF-2FF7022CDB66}" destId="{01E19A93-3867-43EE-B797-4671F0232E32}" srcOrd="0" destOrd="0" presId="urn:microsoft.com/office/officeart/2005/8/layout/cycle4"/>
    <dgm:cxn modelId="{8741FDE3-BD7A-0244-9946-6DACA618B050}" type="presOf" srcId="{8C2A5506-0326-43E5-AECC-8F0DE2DCA410}" destId="{D25A2BF5-5DFD-446C-AB7E-555D0013C073}"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8847ECDA-B3E4-4784-97CB-8402B96A7F54}" srcId="{52AAAB0D-CC82-429E-B15E-0B16D6A9CB57}" destId="{F54C62AA-56BE-47FC-AA18-0209CF4B5A71}" srcOrd="3" destOrd="0" parTransId="{88033B0B-E28F-46D0-9DA8-AAAF4DF0E99C}" sibTransId="{8FECB9EA-176F-408C-A685-C7A24BA170C5}"/>
    <dgm:cxn modelId="{27729066-25BA-7845-B2D6-563459FD16C5}" type="presOf" srcId="{7638147D-B4EF-4B3D-ABF0-8E827B38F22A}" destId="{8364270A-810E-4FA5-AC7B-BA0CB8023FAC}" srcOrd="0" destOrd="0" presId="urn:microsoft.com/office/officeart/2005/8/layout/cycle4"/>
    <dgm:cxn modelId="{D0456E02-AC3E-3543-AB6D-AAACCA4FEA6D}" type="presParOf" srcId="{0063BEAC-EAC4-4B8B-8E55-558952CCE2DB}" destId="{A7C91AC2-64FF-489A-927F-A9DABBABE534}" srcOrd="0" destOrd="0" presId="urn:microsoft.com/office/officeart/2005/8/layout/cycle4"/>
    <dgm:cxn modelId="{367B54D6-3188-F342-8229-E5951BC7F83E}" type="presParOf" srcId="{A7C91AC2-64FF-489A-927F-A9DABBABE534}" destId="{BAEFC40A-F566-4A1F-848C-0812864C8F50}" srcOrd="0" destOrd="0" presId="urn:microsoft.com/office/officeart/2005/8/layout/cycle4"/>
    <dgm:cxn modelId="{282D304B-E16F-9649-A7A0-44D465EBCD68}" type="presParOf" srcId="{0063BEAC-EAC4-4B8B-8E55-558952CCE2DB}" destId="{DD0A304D-944A-4D8D-96DD-5EAA09FB3DCA}" srcOrd="1" destOrd="0" presId="urn:microsoft.com/office/officeart/2005/8/layout/cycle4"/>
    <dgm:cxn modelId="{D1C026C3-7F8E-1042-97B4-2BF3EAA2AC0D}" type="presParOf" srcId="{DD0A304D-944A-4D8D-96DD-5EAA09FB3DCA}" destId="{01E19A93-3867-43EE-B797-4671F0232E32}" srcOrd="0" destOrd="0" presId="urn:microsoft.com/office/officeart/2005/8/layout/cycle4"/>
    <dgm:cxn modelId="{2863E1F9-8F7A-9646-9793-52AA3A5431B4}" type="presParOf" srcId="{DD0A304D-944A-4D8D-96DD-5EAA09FB3DCA}" destId="{D25A2BF5-5DFD-446C-AB7E-555D0013C073}" srcOrd="1" destOrd="0" presId="urn:microsoft.com/office/officeart/2005/8/layout/cycle4"/>
    <dgm:cxn modelId="{464D0694-FC52-C64F-BFE4-D03CCF90ECA2}" type="presParOf" srcId="{DD0A304D-944A-4D8D-96DD-5EAA09FB3DCA}" destId="{8364270A-810E-4FA5-AC7B-BA0CB8023FAC}" srcOrd="2" destOrd="0" presId="urn:microsoft.com/office/officeart/2005/8/layout/cycle4"/>
    <dgm:cxn modelId="{D922460E-ECE3-3146-95A6-996314B34E75}" type="presParOf" srcId="{DD0A304D-944A-4D8D-96DD-5EAA09FB3DCA}" destId="{2C040D8E-63F3-4650-89EB-540D12108A43}" srcOrd="3" destOrd="0" presId="urn:microsoft.com/office/officeart/2005/8/layout/cycle4"/>
    <dgm:cxn modelId="{E51D9052-BDF2-694F-8952-BD08E53ECA3D}" type="presParOf" srcId="{DD0A304D-944A-4D8D-96DD-5EAA09FB3DCA}" destId="{A8896818-0089-4A67-9C88-66DC61781547}" srcOrd="4" destOrd="0" presId="urn:microsoft.com/office/officeart/2005/8/layout/cycle4"/>
    <dgm:cxn modelId="{04C798B8-815E-5C4D-B406-2AC269714DA3}" type="presParOf" srcId="{0063BEAC-EAC4-4B8B-8E55-558952CCE2DB}" destId="{7FB44D7A-8EA9-402C-8BD7-27FA50F95792}" srcOrd="2" destOrd="0" presId="urn:microsoft.com/office/officeart/2005/8/layout/cycle4"/>
    <dgm:cxn modelId="{A4A132FC-F2AA-D54B-A341-68E130019581}"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92814A-6BBD-8944-9A57-E8EF91A641F0}" type="doc">
      <dgm:prSet loTypeId="urn:microsoft.com/office/officeart/2005/8/layout/chevron1" loCatId="" qsTypeId="urn:microsoft.com/office/officeart/2005/8/quickstyle/simple4" qsCatId="simple" csTypeId="urn:microsoft.com/office/officeart/2005/8/colors/accent1_2" csCatId="accent1" phldr="1"/>
      <dgm:spPr/>
    </dgm:pt>
    <dgm:pt modelId="{6A50FF33-9CAF-7D4C-B835-2E586DE23C7D}">
      <dgm:prSet phldrT="[Text]"/>
      <dgm:spPr/>
      <dgm:t>
        <a:bodyPr/>
        <a:lstStyle/>
        <a:p>
          <a:r>
            <a:rPr lang="en-US" dirty="0" smtClean="0"/>
            <a:t>Agree the</a:t>
          </a:r>
          <a:r>
            <a:rPr lang="en-US" baseline="0" dirty="0" smtClean="0"/>
            <a:t> Key Performance Indicators</a:t>
          </a:r>
          <a:endParaRPr lang="en-US" dirty="0"/>
        </a:p>
      </dgm:t>
    </dgm:pt>
    <dgm:pt modelId="{1DDDD502-64D2-9C40-A873-DC6BE4928AFA}" type="parTrans" cxnId="{91D57DB1-DEC0-5942-B0F7-966FE050D3D6}">
      <dgm:prSet/>
      <dgm:spPr/>
      <dgm:t>
        <a:bodyPr/>
        <a:lstStyle/>
        <a:p>
          <a:endParaRPr lang="en-US"/>
        </a:p>
      </dgm:t>
    </dgm:pt>
    <dgm:pt modelId="{C9459FAB-7084-CA49-932F-8BA194B6DB39}" type="sibTrans" cxnId="{91D57DB1-DEC0-5942-B0F7-966FE050D3D6}">
      <dgm:prSet/>
      <dgm:spPr/>
      <dgm:t>
        <a:bodyPr/>
        <a:lstStyle/>
        <a:p>
          <a:endParaRPr lang="en-US"/>
        </a:p>
      </dgm:t>
    </dgm:pt>
    <dgm:pt modelId="{22B0D123-A9C4-0E43-A5C2-C7EAF1FEC152}">
      <dgm:prSet phldrT="[Text]"/>
      <dgm:spPr/>
      <dgm:t>
        <a:bodyPr/>
        <a:lstStyle/>
        <a:p>
          <a:r>
            <a:rPr lang="en-US" dirty="0" smtClean="0"/>
            <a:t>Capture Field</a:t>
          </a:r>
          <a:r>
            <a:rPr lang="en-US" baseline="0" dirty="0" smtClean="0"/>
            <a:t> Operations data</a:t>
          </a:r>
          <a:endParaRPr lang="en-US" dirty="0"/>
        </a:p>
      </dgm:t>
    </dgm:pt>
    <dgm:pt modelId="{754B6871-2BCC-7C4E-8491-439DA5BC98A8}" type="parTrans" cxnId="{A4796DBD-41C5-B14A-85A8-2BFC4DDA940B}">
      <dgm:prSet/>
      <dgm:spPr/>
      <dgm:t>
        <a:bodyPr/>
        <a:lstStyle/>
        <a:p>
          <a:endParaRPr lang="en-US"/>
        </a:p>
      </dgm:t>
    </dgm:pt>
    <dgm:pt modelId="{D3C521E9-1437-F149-B0D7-2B8299C7E22A}" type="sibTrans" cxnId="{A4796DBD-41C5-B14A-85A8-2BFC4DDA940B}">
      <dgm:prSet/>
      <dgm:spPr/>
      <dgm:t>
        <a:bodyPr/>
        <a:lstStyle/>
        <a:p>
          <a:endParaRPr lang="en-US"/>
        </a:p>
      </dgm:t>
    </dgm:pt>
    <dgm:pt modelId="{C5AC5CC1-D1B4-1F49-9C7F-2AA621AEBD83}">
      <dgm:prSet phldrT="[Text]"/>
      <dgm:spPr/>
      <dgm:t>
        <a:bodyPr/>
        <a:lstStyle/>
        <a:p>
          <a:r>
            <a:rPr lang="en-US" dirty="0" smtClean="0"/>
            <a:t>Report on KPIs each month</a:t>
          </a:r>
          <a:endParaRPr lang="en-US" dirty="0"/>
        </a:p>
      </dgm:t>
    </dgm:pt>
    <dgm:pt modelId="{0CCBA516-CF48-4B45-91D5-E04A894CA104}" type="parTrans" cxnId="{F088B166-9200-A449-91DB-C1F432AB6DBC}">
      <dgm:prSet/>
      <dgm:spPr/>
      <dgm:t>
        <a:bodyPr/>
        <a:lstStyle/>
        <a:p>
          <a:endParaRPr lang="en-US"/>
        </a:p>
      </dgm:t>
    </dgm:pt>
    <dgm:pt modelId="{DC7BA9F3-C72F-BA49-B775-E0526D33DACC}" type="sibTrans" cxnId="{F088B166-9200-A449-91DB-C1F432AB6DBC}">
      <dgm:prSet/>
      <dgm:spPr/>
      <dgm:t>
        <a:bodyPr/>
        <a:lstStyle/>
        <a:p>
          <a:endParaRPr lang="en-US"/>
        </a:p>
      </dgm:t>
    </dgm:pt>
    <dgm:pt modelId="{CA566F3D-D3FF-CE43-A37E-A17E88DB671E}">
      <dgm:prSet/>
      <dgm:spPr/>
      <dgm:t>
        <a:bodyPr/>
        <a:lstStyle/>
        <a:p>
          <a:r>
            <a:rPr lang="en-US" dirty="0" smtClean="0"/>
            <a:t>Configure GeoPal mobility platform</a:t>
          </a:r>
          <a:endParaRPr lang="en-US" dirty="0"/>
        </a:p>
      </dgm:t>
    </dgm:pt>
    <dgm:pt modelId="{F17A5A1F-C84F-EC43-B45C-D2F889EF7CF6}" type="parTrans" cxnId="{12873D0F-D6E9-4640-84D9-FBBB35DF2B83}">
      <dgm:prSet/>
      <dgm:spPr/>
      <dgm:t>
        <a:bodyPr/>
        <a:lstStyle/>
        <a:p>
          <a:endParaRPr lang="en-US"/>
        </a:p>
      </dgm:t>
    </dgm:pt>
    <dgm:pt modelId="{A00825BD-5E74-0C44-8091-B6F6B0EAEE1E}" type="sibTrans" cxnId="{12873D0F-D6E9-4640-84D9-FBBB35DF2B83}">
      <dgm:prSet/>
      <dgm:spPr/>
      <dgm:t>
        <a:bodyPr/>
        <a:lstStyle/>
        <a:p>
          <a:endParaRPr lang="en-US"/>
        </a:p>
      </dgm:t>
    </dgm:pt>
    <dgm:pt modelId="{AE239F3A-C2BE-2943-BD59-60F0095C0159}">
      <dgm:prSet/>
      <dgm:spPr/>
      <dgm:t>
        <a:bodyPr/>
        <a:lstStyle/>
        <a:p>
          <a:r>
            <a:rPr lang="en-US" dirty="0" smtClean="0"/>
            <a:t>Train office staff</a:t>
          </a:r>
          <a:r>
            <a:rPr lang="en-US" baseline="0" dirty="0" smtClean="0"/>
            <a:t> and field staff on use of GeoPal</a:t>
          </a:r>
          <a:endParaRPr lang="en-US" dirty="0"/>
        </a:p>
      </dgm:t>
    </dgm:pt>
    <dgm:pt modelId="{3FE911F9-C613-A441-9C1D-2DEDFEACE405}" type="parTrans" cxnId="{AA245C4B-32C3-4A40-9D37-2554E4A78B36}">
      <dgm:prSet/>
      <dgm:spPr/>
      <dgm:t>
        <a:bodyPr/>
        <a:lstStyle/>
        <a:p>
          <a:endParaRPr lang="en-US"/>
        </a:p>
      </dgm:t>
    </dgm:pt>
    <dgm:pt modelId="{BB5AB902-4096-6E44-B90A-7D561C87C0B2}" type="sibTrans" cxnId="{AA245C4B-32C3-4A40-9D37-2554E4A78B36}">
      <dgm:prSet/>
      <dgm:spPr/>
      <dgm:t>
        <a:bodyPr/>
        <a:lstStyle/>
        <a:p>
          <a:endParaRPr lang="en-US"/>
        </a:p>
      </dgm:t>
    </dgm:pt>
    <dgm:pt modelId="{ACB3CECC-6AA4-5E49-B888-36A43F48E71A}">
      <dgm:prSet/>
      <dgm:spPr/>
      <dgm:t>
        <a:bodyPr/>
        <a:lstStyle/>
        <a:p>
          <a:r>
            <a:rPr lang="en-US" dirty="0" smtClean="0"/>
            <a:t>Measure current KPIs (Baseline)</a:t>
          </a:r>
          <a:endParaRPr lang="en-US" dirty="0"/>
        </a:p>
      </dgm:t>
    </dgm:pt>
    <dgm:pt modelId="{73529ADC-E7DF-3D49-BF6D-3FE72A5A266F}" type="parTrans" cxnId="{78E5ABC7-0D07-B043-A3B8-4AFB261F9927}">
      <dgm:prSet/>
      <dgm:spPr/>
      <dgm:t>
        <a:bodyPr/>
        <a:lstStyle/>
        <a:p>
          <a:endParaRPr lang="en-US"/>
        </a:p>
      </dgm:t>
    </dgm:pt>
    <dgm:pt modelId="{77AB181D-31B2-AC40-80EE-AD6B8628C073}" type="sibTrans" cxnId="{78E5ABC7-0D07-B043-A3B8-4AFB261F9927}">
      <dgm:prSet/>
      <dgm:spPr/>
      <dgm:t>
        <a:bodyPr/>
        <a:lstStyle/>
        <a:p>
          <a:endParaRPr lang="en-US"/>
        </a:p>
      </dgm:t>
    </dgm:pt>
    <dgm:pt modelId="{8EF9F72D-DE70-2C4B-A5EE-F07213AAADF2}">
      <dgm:prSet/>
      <dgm:spPr/>
      <dgm:t>
        <a:bodyPr/>
        <a:lstStyle/>
        <a:p>
          <a:r>
            <a:rPr lang="en-US" dirty="0" smtClean="0"/>
            <a:t>Implement Improvements</a:t>
          </a:r>
          <a:endParaRPr lang="en-US" dirty="0"/>
        </a:p>
      </dgm:t>
    </dgm:pt>
    <dgm:pt modelId="{6C2B73BF-BE67-9147-814D-E1B9A9368C1C}" type="parTrans" cxnId="{56354A0A-5FE9-7642-B6CB-147EF758CE2E}">
      <dgm:prSet/>
      <dgm:spPr/>
      <dgm:t>
        <a:bodyPr/>
        <a:lstStyle/>
        <a:p>
          <a:endParaRPr lang="en-US"/>
        </a:p>
      </dgm:t>
    </dgm:pt>
    <dgm:pt modelId="{BAF613DA-58A8-6B40-A8A0-606EEFB4BB28}" type="sibTrans" cxnId="{56354A0A-5FE9-7642-B6CB-147EF758CE2E}">
      <dgm:prSet/>
      <dgm:spPr/>
      <dgm:t>
        <a:bodyPr/>
        <a:lstStyle/>
        <a:p>
          <a:endParaRPr lang="en-US"/>
        </a:p>
      </dgm:t>
    </dgm:pt>
    <dgm:pt modelId="{4F87D623-F4BF-464A-8F5C-53CFEE28EB28}" type="pres">
      <dgm:prSet presAssocID="{9B92814A-6BBD-8944-9A57-E8EF91A641F0}" presName="Name0" presStyleCnt="0">
        <dgm:presLayoutVars>
          <dgm:dir/>
          <dgm:animLvl val="lvl"/>
          <dgm:resizeHandles val="exact"/>
        </dgm:presLayoutVars>
      </dgm:prSet>
      <dgm:spPr/>
    </dgm:pt>
    <dgm:pt modelId="{7F415588-F1D7-FC44-A92E-A1A7AE938C80}" type="pres">
      <dgm:prSet presAssocID="{6A50FF33-9CAF-7D4C-B835-2E586DE23C7D}" presName="parTxOnly" presStyleLbl="node1" presStyleIdx="0" presStyleCnt="7">
        <dgm:presLayoutVars>
          <dgm:chMax val="0"/>
          <dgm:chPref val="0"/>
          <dgm:bulletEnabled val="1"/>
        </dgm:presLayoutVars>
      </dgm:prSet>
      <dgm:spPr/>
      <dgm:t>
        <a:bodyPr/>
        <a:lstStyle/>
        <a:p>
          <a:endParaRPr lang="en-US"/>
        </a:p>
      </dgm:t>
    </dgm:pt>
    <dgm:pt modelId="{397D1170-D8D7-A349-9F56-DC7491F2DE52}" type="pres">
      <dgm:prSet presAssocID="{C9459FAB-7084-CA49-932F-8BA194B6DB39}" presName="parTxOnlySpace" presStyleCnt="0"/>
      <dgm:spPr/>
    </dgm:pt>
    <dgm:pt modelId="{93D6A600-07DA-3948-8171-98176C60B233}" type="pres">
      <dgm:prSet presAssocID="{ACB3CECC-6AA4-5E49-B888-36A43F48E71A}" presName="parTxOnly" presStyleLbl="node1" presStyleIdx="1" presStyleCnt="7">
        <dgm:presLayoutVars>
          <dgm:chMax val="0"/>
          <dgm:chPref val="0"/>
          <dgm:bulletEnabled val="1"/>
        </dgm:presLayoutVars>
      </dgm:prSet>
      <dgm:spPr/>
      <dgm:t>
        <a:bodyPr/>
        <a:lstStyle/>
        <a:p>
          <a:endParaRPr lang="en-US"/>
        </a:p>
      </dgm:t>
    </dgm:pt>
    <dgm:pt modelId="{6DD5C7C3-4CA4-904E-A775-265FC224CD99}" type="pres">
      <dgm:prSet presAssocID="{77AB181D-31B2-AC40-80EE-AD6B8628C073}" presName="parTxOnlySpace" presStyleCnt="0"/>
      <dgm:spPr/>
    </dgm:pt>
    <dgm:pt modelId="{6CD7B85D-99F4-9F45-B4B1-C5329D666967}" type="pres">
      <dgm:prSet presAssocID="{CA566F3D-D3FF-CE43-A37E-A17E88DB671E}" presName="parTxOnly" presStyleLbl="node1" presStyleIdx="2" presStyleCnt="7">
        <dgm:presLayoutVars>
          <dgm:chMax val="0"/>
          <dgm:chPref val="0"/>
          <dgm:bulletEnabled val="1"/>
        </dgm:presLayoutVars>
      </dgm:prSet>
      <dgm:spPr/>
      <dgm:t>
        <a:bodyPr/>
        <a:lstStyle/>
        <a:p>
          <a:endParaRPr lang="en-US"/>
        </a:p>
      </dgm:t>
    </dgm:pt>
    <dgm:pt modelId="{2334B9E4-8732-F548-89FA-D0C5B78030AB}" type="pres">
      <dgm:prSet presAssocID="{A00825BD-5E74-0C44-8091-B6F6B0EAEE1E}" presName="parTxOnlySpace" presStyleCnt="0"/>
      <dgm:spPr/>
    </dgm:pt>
    <dgm:pt modelId="{DECB62A9-6A00-8B48-AD63-31D01AEC2193}" type="pres">
      <dgm:prSet presAssocID="{AE239F3A-C2BE-2943-BD59-60F0095C0159}" presName="parTxOnly" presStyleLbl="node1" presStyleIdx="3" presStyleCnt="7">
        <dgm:presLayoutVars>
          <dgm:chMax val="0"/>
          <dgm:chPref val="0"/>
          <dgm:bulletEnabled val="1"/>
        </dgm:presLayoutVars>
      </dgm:prSet>
      <dgm:spPr/>
      <dgm:t>
        <a:bodyPr/>
        <a:lstStyle/>
        <a:p>
          <a:endParaRPr lang="en-US"/>
        </a:p>
      </dgm:t>
    </dgm:pt>
    <dgm:pt modelId="{AEE5856C-8325-BD46-80A0-060B29F04A46}" type="pres">
      <dgm:prSet presAssocID="{BB5AB902-4096-6E44-B90A-7D561C87C0B2}" presName="parTxOnlySpace" presStyleCnt="0"/>
      <dgm:spPr/>
    </dgm:pt>
    <dgm:pt modelId="{6469056B-7CF0-BE46-B988-2A7332FF8C76}" type="pres">
      <dgm:prSet presAssocID="{22B0D123-A9C4-0E43-A5C2-C7EAF1FEC152}" presName="parTxOnly" presStyleLbl="node1" presStyleIdx="4" presStyleCnt="7">
        <dgm:presLayoutVars>
          <dgm:chMax val="0"/>
          <dgm:chPref val="0"/>
          <dgm:bulletEnabled val="1"/>
        </dgm:presLayoutVars>
      </dgm:prSet>
      <dgm:spPr/>
      <dgm:t>
        <a:bodyPr/>
        <a:lstStyle/>
        <a:p>
          <a:endParaRPr lang="en-US"/>
        </a:p>
      </dgm:t>
    </dgm:pt>
    <dgm:pt modelId="{AED05314-E953-3C4C-9B23-52FDCE8C17B9}" type="pres">
      <dgm:prSet presAssocID="{D3C521E9-1437-F149-B0D7-2B8299C7E22A}" presName="parTxOnlySpace" presStyleCnt="0"/>
      <dgm:spPr/>
    </dgm:pt>
    <dgm:pt modelId="{C6548E4D-746C-EA4A-8617-595593A1D73A}" type="pres">
      <dgm:prSet presAssocID="{C5AC5CC1-D1B4-1F49-9C7F-2AA621AEBD83}" presName="parTxOnly" presStyleLbl="node1" presStyleIdx="5" presStyleCnt="7">
        <dgm:presLayoutVars>
          <dgm:chMax val="0"/>
          <dgm:chPref val="0"/>
          <dgm:bulletEnabled val="1"/>
        </dgm:presLayoutVars>
      </dgm:prSet>
      <dgm:spPr/>
      <dgm:t>
        <a:bodyPr/>
        <a:lstStyle/>
        <a:p>
          <a:endParaRPr lang="en-US"/>
        </a:p>
      </dgm:t>
    </dgm:pt>
    <dgm:pt modelId="{3F8AB12B-D042-7C46-A44D-496791AEE8D6}" type="pres">
      <dgm:prSet presAssocID="{DC7BA9F3-C72F-BA49-B775-E0526D33DACC}" presName="parTxOnlySpace" presStyleCnt="0"/>
      <dgm:spPr/>
    </dgm:pt>
    <dgm:pt modelId="{A7A84593-DD06-FA4D-A9DE-64A45DE14B4D}" type="pres">
      <dgm:prSet presAssocID="{8EF9F72D-DE70-2C4B-A5EE-F07213AAADF2}" presName="parTxOnly" presStyleLbl="node1" presStyleIdx="6" presStyleCnt="7">
        <dgm:presLayoutVars>
          <dgm:chMax val="0"/>
          <dgm:chPref val="0"/>
          <dgm:bulletEnabled val="1"/>
        </dgm:presLayoutVars>
      </dgm:prSet>
      <dgm:spPr/>
      <dgm:t>
        <a:bodyPr/>
        <a:lstStyle/>
        <a:p>
          <a:endParaRPr lang="en-US"/>
        </a:p>
      </dgm:t>
    </dgm:pt>
  </dgm:ptLst>
  <dgm:cxnLst>
    <dgm:cxn modelId="{14BDC2E0-B154-8746-AAEC-1148C7E44715}" type="presOf" srcId="{6A50FF33-9CAF-7D4C-B835-2E586DE23C7D}" destId="{7F415588-F1D7-FC44-A92E-A1A7AE938C80}" srcOrd="0" destOrd="0" presId="urn:microsoft.com/office/officeart/2005/8/layout/chevron1"/>
    <dgm:cxn modelId="{A4796DBD-41C5-B14A-85A8-2BFC4DDA940B}" srcId="{9B92814A-6BBD-8944-9A57-E8EF91A641F0}" destId="{22B0D123-A9C4-0E43-A5C2-C7EAF1FEC152}" srcOrd="4" destOrd="0" parTransId="{754B6871-2BCC-7C4E-8491-439DA5BC98A8}" sibTransId="{D3C521E9-1437-F149-B0D7-2B8299C7E22A}"/>
    <dgm:cxn modelId="{91D57DB1-DEC0-5942-B0F7-966FE050D3D6}" srcId="{9B92814A-6BBD-8944-9A57-E8EF91A641F0}" destId="{6A50FF33-9CAF-7D4C-B835-2E586DE23C7D}" srcOrd="0" destOrd="0" parTransId="{1DDDD502-64D2-9C40-A873-DC6BE4928AFA}" sibTransId="{C9459FAB-7084-CA49-932F-8BA194B6DB39}"/>
    <dgm:cxn modelId="{F088B166-9200-A449-91DB-C1F432AB6DBC}" srcId="{9B92814A-6BBD-8944-9A57-E8EF91A641F0}" destId="{C5AC5CC1-D1B4-1F49-9C7F-2AA621AEBD83}" srcOrd="5" destOrd="0" parTransId="{0CCBA516-CF48-4B45-91D5-E04A894CA104}" sibTransId="{DC7BA9F3-C72F-BA49-B775-E0526D33DACC}"/>
    <dgm:cxn modelId="{AA245C4B-32C3-4A40-9D37-2554E4A78B36}" srcId="{9B92814A-6BBD-8944-9A57-E8EF91A641F0}" destId="{AE239F3A-C2BE-2943-BD59-60F0095C0159}" srcOrd="3" destOrd="0" parTransId="{3FE911F9-C613-A441-9C1D-2DEDFEACE405}" sibTransId="{BB5AB902-4096-6E44-B90A-7D561C87C0B2}"/>
    <dgm:cxn modelId="{AA01E8C2-FD43-CC4B-9C48-C522BE3DDD6F}" type="presOf" srcId="{C5AC5CC1-D1B4-1F49-9C7F-2AA621AEBD83}" destId="{C6548E4D-746C-EA4A-8617-595593A1D73A}" srcOrd="0" destOrd="0" presId="urn:microsoft.com/office/officeart/2005/8/layout/chevron1"/>
    <dgm:cxn modelId="{F0BEF4EE-AC93-3E49-9958-A557AD6A0D17}" type="presOf" srcId="{CA566F3D-D3FF-CE43-A37E-A17E88DB671E}" destId="{6CD7B85D-99F4-9F45-B4B1-C5329D666967}" srcOrd="0" destOrd="0" presId="urn:microsoft.com/office/officeart/2005/8/layout/chevron1"/>
    <dgm:cxn modelId="{78E5ABC7-0D07-B043-A3B8-4AFB261F9927}" srcId="{9B92814A-6BBD-8944-9A57-E8EF91A641F0}" destId="{ACB3CECC-6AA4-5E49-B888-36A43F48E71A}" srcOrd="1" destOrd="0" parTransId="{73529ADC-E7DF-3D49-BF6D-3FE72A5A266F}" sibTransId="{77AB181D-31B2-AC40-80EE-AD6B8628C073}"/>
    <dgm:cxn modelId="{56354A0A-5FE9-7642-B6CB-147EF758CE2E}" srcId="{9B92814A-6BBD-8944-9A57-E8EF91A641F0}" destId="{8EF9F72D-DE70-2C4B-A5EE-F07213AAADF2}" srcOrd="6" destOrd="0" parTransId="{6C2B73BF-BE67-9147-814D-E1B9A9368C1C}" sibTransId="{BAF613DA-58A8-6B40-A8A0-606EEFB4BB28}"/>
    <dgm:cxn modelId="{6DE8B8D6-5907-1E48-966E-7ECFFD89D786}" type="presOf" srcId="{8EF9F72D-DE70-2C4B-A5EE-F07213AAADF2}" destId="{A7A84593-DD06-FA4D-A9DE-64A45DE14B4D}" srcOrd="0" destOrd="0" presId="urn:microsoft.com/office/officeart/2005/8/layout/chevron1"/>
    <dgm:cxn modelId="{12873D0F-D6E9-4640-84D9-FBBB35DF2B83}" srcId="{9B92814A-6BBD-8944-9A57-E8EF91A641F0}" destId="{CA566F3D-D3FF-CE43-A37E-A17E88DB671E}" srcOrd="2" destOrd="0" parTransId="{F17A5A1F-C84F-EC43-B45C-D2F889EF7CF6}" sibTransId="{A00825BD-5E74-0C44-8091-B6F6B0EAEE1E}"/>
    <dgm:cxn modelId="{EBB89C70-1C60-D348-A91C-D35A26EADFA5}" type="presOf" srcId="{ACB3CECC-6AA4-5E49-B888-36A43F48E71A}" destId="{93D6A600-07DA-3948-8171-98176C60B233}" srcOrd="0" destOrd="0" presId="urn:microsoft.com/office/officeart/2005/8/layout/chevron1"/>
    <dgm:cxn modelId="{40DD0815-34AA-454E-A2C3-320B9EA1F2FE}" type="presOf" srcId="{AE239F3A-C2BE-2943-BD59-60F0095C0159}" destId="{DECB62A9-6A00-8B48-AD63-31D01AEC2193}" srcOrd="0" destOrd="0" presId="urn:microsoft.com/office/officeart/2005/8/layout/chevron1"/>
    <dgm:cxn modelId="{A37D64B1-5EC0-324E-A09E-0D19F5A6348C}" type="presOf" srcId="{22B0D123-A9C4-0E43-A5C2-C7EAF1FEC152}" destId="{6469056B-7CF0-BE46-B988-2A7332FF8C76}" srcOrd="0" destOrd="0" presId="urn:microsoft.com/office/officeart/2005/8/layout/chevron1"/>
    <dgm:cxn modelId="{3C615EE7-5D85-1242-A106-457938E6EFA4}" type="presOf" srcId="{9B92814A-6BBD-8944-9A57-E8EF91A641F0}" destId="{4F87D623-F4BF-464A-8F5C-53CFEE28EB28}" srcOrd="0" destOrd="0" presId="urn:microsoft.com/office/officeart/2005/8/layout/chevron1"/>
    <dgm:cxn modelId="{FEA0B73E-543A-FA43-8395-0B55E2ADDE36}" type="presParOf" srcId="{4F87D623-F4BF-464A-8F5C-53CFEE28EB28}" destId="{7F415588-F1D7-FC44-A92E-A1A7AE938C80}" srcOrd="0" destOrd="0" presId="urn:microsoft.com/office/officeart/2005/8/layout/chevron1"/>
    <dgm:cxn modelId="{C1CC876E-9A38-1C4C-B2D3-0BBBA83B0DCC}" type="presParOf" srcId="{4F87D623-F4BF-464A-8F5C-53CFEE28EB28}" destId="{397D1170-D8D7-A349-9F56-DC7491F2DE52}" srcOrd="1" destOrd="0" presId="urn:microsoft.com/office/officeart/2005/8/layout/chevron1"/>
    <dgm:cxn modelId="{4B0B22A9-8EBC-9742-B403-328D9A40C507}" type="presParOf" srcId="{4F87D623-F4BF-464A-8F5C-53CFEE28EB28}" destId="{93D6A600-07DA-3948-8171-98176C60B233}" srcOrd="2" destOrd="0" presId="urn:microsoft.com/office/officeart/2005/8/layout/chevron1"/>
    <dgm:cxn modelId="{9C41F8E3-E6BD-824F-9E56-E9560B95BF08}" type="presParOf" srcId="{4F87D623-F4BF-464A-8F5C-53CFEE28EB28}" destId="{6DD5C7C3-4CA4-904E-A775-265FC224CD99}" srcOrd="3" destOrd="0" presId="urn:microsoft.com/office/officeart/2005/8/layout/chevron1"/>
    <dgm:cxn modelId="{3CA5AE2D-DD00-F14F-8D0C-613A5823DFA8}" type="presParOf" srcId="{4F87D623-F4BF-464A-8F5C-53CFEE28EB28}" destId="{6CD7B85D-99F4-9F45-B4B1-C5329D666967}" srcOrd="4" destOrd="0" presId="urn:microsoft.com/office/officeart/2005/8/layout/chevron1"/>
    <dgm:cxn modelId="{131765FE-64A3-0945-9C0D-EB3C0CBA6672}" type="presParOf" srcId="{4F87D623-F4BF-464A-8F5C-53CFEE28EB28}" destId="{2334B9E4-8732-F548-89FA-D0C5B78030AB}" srcOrd="5" destOrd="0" presId="urn:microsoft.com/office/officeart/2005/8/layout/chevron1"/>
    <dgm:cxn modelId="{278D66A8-B293-8242-BC23-E507C8B6DA46}" type="presParOf" srcId="{4F87D623-F4BF-464A-8F5C-53CFEE28EB28}" destId="{DECB62A9-6A00-8B48-AD63-31D01AEC2193}" srcOrd="6" destOrd="0" presId="urn:microsoft.com/office/officeart/2005/8/layout/chevron1"/>
    <dgm:cxn modelId="{71237410-E648-814B-AB28-C7C94F256FC9}" type="presParOf" srcId="{4F87D623-F4BF-464A-8F5C-53CFEE28EB28}" destId="{AEE5856C-8325-BD46-80A0-060B29F04A46}" srcOrd="7" destOrd="0" presId="urn:microsoft.com/office/officeart/2005/8/layout/chevron1"/>
    <dgm:cxn modelId="{D223B9C9-2092-5A42-9F40-BCD9E47E903C}" type="presParOf" srcId="{4F87D623-F4BF-464A-8F5C-53CFEE28EB28}" destId="{6469056B-7CF0-BE46-B988-2A7332FF8C76}" srcOrd="8" destOrd="0" presId="urn:microsoft.com/office/officeart/2005/8/layout/chevron1"/>
    <dgm:cxn modelId="{48A0EEA1-DCAB-DC4B-8127-DD96FB1DBD2F}" type="presParOf" srcId="{4F87D623-F4BF-464A-8F5C-53CFEE28EB28}" destId="{AED05314-E953-3C4C-9B23-52FDCE8C17B9}" srcOrd="9" destOrd="0" presId="urn:microsoft.com/office/officeart/2005/8/layout/chevron1"/>
    <dgm:cxn modelId="{598A67E9-791B-0B43-AB10-44EDD1451BCF}" type="presParOf" srcId="{4F87D623-F4BF-464A-8F5C-53CFEE28EB28}" destId="{C6548E4D-746C-EA4A-8617-595593A1D73A}" srcOrd="10" destOrd="0" presId="urn:microsoft.com/office/officeart/2005/8/layout/chevron1"/>
    <dgm:cxn modelId="{9E4F2624-F040-214E-A5C1-A78D9F4E0DA1}" type="presParOf" srcId="{4F87D623-F4BF-464A-8F5C-53CFEE28EB28}" destId="{3F8AB12B-D042-7C46-A44D-496791AEE8D6}" srcOrd="11" destOrd="0" presId="urn:microsoft.com/office/officeart/2005/8/layout/chevron1"/>
    <dgm:cxn modelId="{70047992-9465-C64A-9B1B-570896233D31}" type="presParOf" srcId="{4F87D623-F4BF-464A-8F5C-53CFEE28EB28}" destId="{A7A84593-DD06-FA4D-A9DE-64A45DE14B4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1800" kern="1200" dirty="0" err="1" smtClean="0"/>
            <a:t>IoT</a:t>
          </a:r>
          <a:r>
            <a:rPr lang="en-IE" sz="1800" kern="1200" dirty="0" smtClean="0"/>
            <a:t> Sensor Data Interface</a:t>
          </a:r>
          <a:endParaRPr lang="en-IE" sz="1800" kern="1200" dirty="0"/>
        </a:p>
      </dsp:txBody>
      <dsp:txXfrm>
        <a:off x="2121718" y="901557"/>
        <a:ext cx="1501644" cy="1501644"/>
      </dsp:txXfrm>
    </dsp:sp>
    <dsp:sp modelId="{D25A2BF5-5DFD-446C-AB7E-555D0013C073}">
      <dsp:nvSpPr>
        <dsp:cNvPr id="0" name=""/>
        <dsp:cNvSpPr/>
      </dsp:nvSpPr>
      <dsp:spPr>
        <a:xfrm rot="5400000">
          <a:off x="3721452"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Location &amp; Inventory</a:t>
          </a:r>
          <a:endParaRPr lang="en-IE" sz="2000" kern="1200" dirty="0"/>
        </a:p>
      </dsp:txBody>
      <dsp:txXfrm rot="-5400000">
        <a:off x="3721452" y="901557"/>
        <a:ext cx="1501644" cy="1501644"/>
      </dsp:txXfrm>
    </dsp:sp>
    <dsp:sp modelId="{8364270A-810E-4FA5-AC7B-BA0CB8023FAC}">
      <dsp:nvSpPr>
        <dsp:cNvPr id="0" name=""/>
        <dsp:cNvSpPr/>
      </dsp:nvSpPr>
      <dsp:spPr>
        <a:xfrm rot="10800000">
          <a:off x="3721452"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Intelligent Job Dispatch</a:t>
          </a:r>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Mobile Data Capture </a:t>
          </a:r>
          <a:endParaRPr lang="en-IE" sz="2000" kern="1200" dirty="0"/>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1800" kern="1200" dirty="0" err="1" smtClean="0"/>
            <a:t>IoT</a:t>
          </a:r>
          <a:r>
            <a:rPr lang="en-IE" sz="1800" kern="1200" dirty="0" smtClean="0"/>
            <a:t> Sensor Data Interface</a:t>
          </a:r>
          <a:endParaRPr lang="en-IE" sz="1800" kern="1200" dirty="0"/>
        </a:p>
      </dsp:txBody>
      <dsp:txXfrm>
        <a:off x="2121718" y="901557"/>
        <a:ext cx="1501644" cy="1501644"/>
      </dsp:txXfrm>
    </dsp:sp>
    <dsp:sp modelId="{D25A2BF5-5DFD-446C-AB7E-555D0013C073}">
      <dsp:nvSpPr>
        <dsp:cNvPr id="0" name=""/>
        <dsp:cNvSpPr/>
      </dsp:nvSpPr>
      <dsp:spPr>
        <a:xfrm rot="5400000">
          <a:off x="3721452" y="279556"/>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Location &amp; Inventory</a:t>
          </a:r>
          <a:endParaRPr lang="en-IE" sz="2000" kern="1200" dirty="0"/>
        </a:p>
      </dsp:txBody>
      <dsp:txXfrm rot="-5400000">
        <a:off x="3721452" y="901557"/>
        <a:ext cx="1501644" cy="1501644"/>
      </dsp:txXfrm>
    </dsp:sp>
    <dsp:sp modelId="{8364270A-810E-4FA5-AC7B-BA0CB8023FAC}">
      <dsp:nvSpPr>
        <dsp:cNvPr id="0" name=""/>
        <dsp:cNvSpPr/>
      </dsp:nvSpPr>
      <dsp:spPr>
        <a:xfrm rot="10800000">
          <a:off x="3721452" y="2501291"/>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Intelligent Job Dispatch</a:t>
          </a:r>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Mobile Data Capture </a:t>
          </a:r>
          <a:endParaRPr lang="en-IE" sz="2000" kern="1200" dirty="0"/>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15588-F1D7-FC44-A92E-A1A7AE938C80}">
      <dsp:nvSpPr>
        <dsp:cNvPr id="0" name=""/>
        <dsp:cNvSpPr/>
      </dsp:nvSpPr>
      <dsp:spPr>
        <a:xfrm>
          <a:off x="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Agree the</a:t>
          </a:r>
          <a:r>
            <a:rPr lang="en-US" sz="1300" kern="1200" baseline="0" dirty="0" smtClean="0"/>
            <a:t> Key Performance Indicators</a:t>
          </a:r>
          <a:endParaRPr lang="en-US" sz="1300" kern="1200" dirty="0"/>
        </a:p>
      </dsp:txBody>
      <dsp:txXfrm>
        <a:off x="381000" y="2434167"/>
        <a:ext cx="1143000" cy="761999"/>
      </dsp:txXfrm>
    </dsp:sp>
    <dsp:sp modelId="{93D6A600-07DA-3948-8171-98176C60B233}">
      <dsp:nvSpPr>
        <dsp:cNvPr id="0" name=""/>
        <dsp:cNvSpPr/>
      </dsp:nvSpPr>
      <dsp:spPr>
        <a:xfrm>
          <a:off x="1714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Measure current KPIs (Baseline)</a:t>
          </a:r>
          <a:endParaRPr lang="en-US" sz="1300" kern="1200" dirty="0"/>
        </a:p>
      </dsp:txBody>
      <dsp:txXfrm>
        <a:off x="2095500" y="2434167"/>
        <a:ext cx="1143000" cy="761999"/>
      </dsp:txXfrm>
    </dsp:sp>
    <dsp:sp modelId="{6CD7B85D-99F4-9F45-B4B1-C5329D666967}">
      <dsp:nvSpPr>
        <dsp:cNvPr id="0" name=""/>
        <dsp:cNvSpPr/>
      </dsp:nvSpPr>
      <dsp:spPr>
        <a:xfrm>
          <a:off x="3429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Configure GeoPal mobility platform</a:t>
          </a:r>
          <a:endParaRPr lang="en-US" sz="1300" kern="1200" dirty="0"/>
        </a:p>
      </dsp:txBody>
      <dsp:txXfrm>
        <a:off x="3810000" y="2434167"/>
        <a:ext cx="1143000" cy="761999"/>
      </dsp:txXfrm>
    </dsp:sp>
    <dsp:sp modelId="{DECB62A9-6A00-8B48-AD63-31D01AEC2193}">
      <dsp:nvSpPr>
        <dsp:cNvPr id="0" name=""/>
        <dsp:cNvSpPr/>
      </dsp:nvSpPr>
      <dsp:spPr>
        <a:xfrm>
          <a:off x="5143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Train office staff</a:t>
          </a:r>
          <a:r>
            <a:rPr lang="en-US" sz="1300" kern="1200" baseline="0" dirty="0" smtClean="0"/>
            <a:t> and field staff on use of GeoPal</a:t>
          </a:r>
          <a:endParaRPr lang="en-US" sz="1300" kern="1200" dirty="0"/>
        </a:p>
      </dsp:txBody>
      <dsp:txXfrm>
        <a:off x="5524500" y="2434167"/>
        <a:ext cx="1143000" cy="761999"/>
      </dsp:txXfrm>
    </dsp:sp>
    <dsp:sp modelId="{6469056B-7CF0-BE46-B988-2A7332FF8C76}">
      <dsp:nvSpPr>
        <dsp:cNvPr id="0" name=""/>
        <dsp:cNvSpPr/>
      </dsp:nvSpPr>
      <dsp:spPr>
        <a:xfrm>
          <a:off x="6858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Capture Field</a:t>
          </a:r>
          <a:r>
            <a:rPr lang="en-US" sz="1300" kern="1200" baseline="0" dirty="0" smtClean="0"/>
            <a:t> Operations data</a:t>
          </a:r>
          <a:endParaRPr lang="en-US" sz="1300" kern="1200" dirty="0"/>
        </a:p>
      </dsp:txBody>
      <dsp:txXfrm>
        <a:off x="7239000" y="2434167"/>
        <a:ext cx="1143000" cy="761999"/>
      </dsp:txXfrm>
    </dsp:sp>
    <dsp:sp modelId="{C6548E4D-746C-EA4A-8617-595593A1D73A}">
      <dsp:nvSpPr>
        <dsp:cNvPr id="0" name=""/>
        <dsp:cNvSpPr/>
      </dsp:nvSpPr>
      <dsp:spPr>
        <a:xfrm>
          <a:off x="8572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Report on KPIs each month</a:t>
          </a:r>
          <a:endParaRPr lang="en-US" sz="1300" kern="1200" dirty="0"/>
        </a:p>
      </dsp:txBody>
      <dsp:txXfrm>
        <a:off x="8953500" y="2434167"/>
        <a:ext cx="1143000" cy="761999"/>
      </dsp:txXfrm>
    </dsp:sp>
    <dsp:sp modelId="{A7A84593-DD06-FA4D-A9DE-64A45DE14B4D}">
      <dsp:nvSpPr>
        <dsp:cNvPr id="0" name=""/>
        <dsp:cNvSpPr/>
      </dsp:nvSpPr>
      <dsp:spPr>
        <a:xfrm>
          <a:off x="10287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Implement Improvements</a:t>
          </a:r>
          <a:endParaRPr lang="en-US" sz="1300" kern="1200" dirty="0"/>
        </a:p>
      </dsp:txBody>
      <dsp:txXfrm>
        <a:off x="10668000" y="2434167"/>
        <a:ext cx="1143000" cy="761999"/>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C5447-DB18-4355-88B8-B7CF1D2D2776}" type="datetimeFigureOut">
              <a:rPr lang="en-IE" smtClean="0"/>
              <a:t>24/03/16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607CD-F4A3-4DD6-8E4B-8F917F3B7E98}" type="slidenum">
              <a:rPr lang="en-IE" smtClean="0"/>
              <a:t>‹#›</a:t>
            </a:fld>
            <a:endParaRPr lang="en-IE"/>
          </a:p>
        </p:txBody>
      </p:sp>
    </p:spTree>
    <p:extLst>
      <p:ext uri="{BB962C8B-B14F-4D97-AF65-F5344CB8AC3E}">
        <p14:creationId xmlns:p14="http://schemas.microsoft.com/office/powerpoint/2010/main" val="249524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3</a:t>
            </a:fld>
            <a:endParaRPr lang="en-IE"/>
          </a:p>
        </p:txBody>
      </p:sp>
    </p:spTree>
    <p:extLst>
      <p:ext uri="{BB962C8B-B14F-4D97-AF65-F5344CB8AC3E}">
        <p14:creationId xmlns:p14="http://schemas.microsoft.com/office/powerpoint/2010/main" val="167280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4</a:t>
            </a:fld>
            <a:endParaRPr lang="en-IE"/>
          </a:p>
        </p:txBody>
      </p:sp>
    </p:spTree>
    <p:extLst>
      <p:ext uri="{BB962C8B-B14F-4D97-AF65-F5344CB8AC3E}">
        <p14:creationId xmlns:p14="http://schemas.microsoft.com/office/powerpoint/2010/main" val="395051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5607CD-F4A3-4DD6-8E4B-8F917F3B7E98}" type="slidenum">
              <a:rPr lang="en-IE" smtClean="0"/>
              <a:t>6</a:t>
            </a:fld>
            <a:endParaRPr lang="en-IE"/>
          </a:p>
        </p:txBody>
      </p:sp>
    </p:spTree>
    <p:extLst>
      <p:ext uri="{BB962C8B-B14F-4D97-AF65-F5344CB8AC3E}">
        <p14:creationId xmlns:p14="http://schemas.microsoft.com/office/powerpoint/2010/main" val="292175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24</a:t>
            </a:fld>
            <a:endParaRPr lang="en-IE"/>
          </a:p>
        </p:txBody>
      </p:sp>
    </p:spTree>
    <p:extLst>
      <p:ext uri="{BB962C8B-B14F-4D97-AF65-F5344CB8AC3E}">
        <p14:creationId xmlns:p14="http://schemas.microsoft.com/office/powerpoint/2010/main" val="110070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6" y="1529649"/>
            <a:ext cx="9144000" cy="1980313"/>
          </a:xfrm>
        </p:spPr>
        <p:txBody>
          <a:bodyPr anchor="b">
            <a:normAutofit/>
          </a:bodyPr>
          <a:lstStyle>
            <a:lvl1pPr algn="r">
              <a:defRPr sz="4400">
                <a:latin typeface="+mn-lt"/>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2743206" y="3602038"/>
            <a:ext cx="9144000" cy="956710"/>
          </a:xfrm>
        </p:spPr>
        <p:txBody>
          <a:bodyPr/>
          <a:lstStyle>
            <a:lvl1pPr marL="0" indent="0" algn="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7" name="Rectangle 6"/>
          <p:cNvSpPr/>
          <p:nvPr userDrawn="1"/>
        </p:nvSpPr>
        <p:spPr>
          <a:xfrm>
            <a:off x="0" y="0"/>
            <a:ext cx="12192000" cy="134470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061" y="184944"/>
            <a:ext cx="3559819" cy="937419"/>
          </a:xfrm>
          <a:prstGeom prst="rect">
            <a:avLst/>
          </a:prstGeom>
        </p:spPr>
      </p:pic>
      <p:sp>
        <p:nvSpPr>
          <p:cNvPr id="9" name="Rectangle 8"/>
          <p:cNvSpPr/>
          <p:nvPr userDrawn="1"/>
        </p:nvSpPr>
        <p:spPr>
          <a:xfrm>
            <a:off x="270061" y="5298141"/>
            <a:ext cx="11670927" cy="1331259"/>
          </a:xfrm>
          <a:prstGeom prst="rect">
            <a:avLst/>
          </a:prstGeom>
          <a:solidFill>
            <a:srgbClr val="90C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userDrawn="1"/>
        </p:nvSpPr>
        <p:spPr>
          <a:xfrm>
            <a:off x="578223" y="5548271"/>
            <a:ext cx="2393577" cy="830997"/>
          </a:xfrm>
          <a:prstGeom prst="rect">
            <a:avLst/>
          </a:prstGeom>
          <a:noFill/>
        </p:spPr>
        <p:txBody>
          <a:bodyPr wrap="square" rtlCol="0">
            <a:spAutoFit/>
          </a:bodyPr>
          <a:lstStyle/>
          <a:p>
            <a:pPr algn="ctr"/>
            <a:r>
              <a:rPr lang="en-IE" sz="2400" dirty="0" smtClean="0">
                <a:solidFill>
                  <a:schemeClr val="bg1"/>
                </a:solidFill>
                <a:latin typeface="+mn-lt"/>
              </a:rPr>
              <a:t>Job Scheduling and Dispatch</a:t>
            </a:r>
            <a:endParaRPr lang="en-IE" sz="2400" dirty="0">
              <a:solidFill>
                <a:schemeClr val="bg1"/>
              </a:solidFill>
              <a:latin typeface="+mn-lt"/>
            </a:endParaRPr>
          </a:p>
        </p:txBody>
      </p:sp>
      <p:sp>
        <p:nvSpPr>
          <p:cNvPr id="11" name="TextBox 10"/>
          <p:cNvSpPr txBox="1"/>
          <p:nvPr userDrawn="1"/>
        </p:nvSpPr>
        <p:spPr>
          <a:xfrm>
            <a:off x="3455895" y="5548270"/>
            <a:ext cx="2393577" cy="830997"/>
          </a:xfrm>
          <a:prstGeom prst="rect">
            <a:avLst/>
          </a:prstGeom>
          <a:noFill/>
        </p:spPr>
        <p:txBody>
          <a:bodyPr wrap="square" rtlCol="0">
            <a:spAutoFit/>
          </a:bodyPr>
          <a:lstStyle/>
          <a:p>
            <a:pPr algn="ctr"/>
            <a:r>
              <a:rPr lang="en-IE" sz="2400" dirty="0" smtClean="0">
                <a:solidFill>
                  <a:schemeClr val="bg1"/>
                </a:solidFill>
                <a:latin typeface="+mn-lt"/>
              </a:rPr>
              <a:t>Customizable Mobile Forms</a:t>
            </a:r>
            <a:endParaRPr lang="en-IE" sz="2400" dirty="0">
              <a:solidFill>
                <a:schemeClr val="bg1"/>
              </a:solidFill>
              <a:latin typeface="+mn-lt"/>
            </a:endParaRPr>
          </a:p>
        </p:txBody>
      </p:sp>
      <p:sp>
        <p:nvSpPr>
          <p:cNvPr id="12" name="TextBox 11"/>
          <p:cNvSpPr txBox="1"/>
          <p:nvPr userDrawn="1"/>
        </p:nvSpPr>
        <p:spPr>
          <a:xfrm>
            <a:off x="6503894" y="5548270"/>
            <a:ext cx="2393577" cy="830997"/>
          </a:xfrm>
          <a:prstGeom prst="rect">
            <a:avLst/>
          </a:prstGeom>
          <a:noFill/>
        </p:spPr>
        <p:txBody>
          <a:bodyPr wrap="square" rtlCol="0">
            <a:spAutoFit/>
          </a:bodyPr>
          <a:lstStyle/>
          <a:p>
            <a:pPr algn="ctr"/>
            <a:r>
              <a:rPr lang="en-IE" sz="2400" dirty="0" smtClean="0">
                <a:solidFill>
                  <a:schemeClr val="bg1"/>
                </a:solidFill>
                <a:latin typeface="+mn-lt"/>
              </a:rPr>
              <a:t>Mapping and Location</a:t>
            </a:r>
            <a:endParaRPr lang="en-IE" sz="2400" dirty="0">
              <a:solidFill>
                <a:schemeClr val="bg1"/>
              </a:solidFill>
              <a:latin typeface="+mn-lt"/>
            </a:endParaRPr>
          </a:p>
        </p:txBody>
      </p:sp>
      <p:sp>
        <p:nvSpPr>
          <p:cNvPr id="13" name="TextBox 12"/>
          <p:cNvSpPr txBox="1"/>
          <p:nvPr userDrawn="1"/>
        </p:nvSpPr>
        <p:spPr>
          <a:xfrm>
            <a:off x="9170893" y="5548270"/>
            <a:ext cx="2393577" cy="830997"/>
          </a:xfrm>
          <a:prstGeom prst="rect">
            <a:avLst/>
          </a:prstGeom>
          <a:noFill/>
        </p:spPr>
        <p:txBody>
          <a:bodyPr wrap="square" rtlCol="0">
            <a:spAutoFit/>
          </a:bodyPr>
          <a:lstStyle/>
          <a:p>
            <a:pPr algn="ctr"/>
            <a:r>
              <a:rPr lang="en-IE" sz="2400" dirty="0" smtClean="0">
                <a:solidFill>
                  <a:schemeClr val="bg1"/>
                </a:solidFill>
                <a:latin typeface="+mn-lt"/>
              </a:rPr>
              <a:t>Reports and Accountability</a:t>
            </a:r>
            <a:endParaRPr lang="en-IE" sz="2400" dirty="0">
              <a:solidFill>
                <a:schemeClr val="bg1"/>
              </a:solidFill>
              <a:latin typeface="+mn-lt"/>
            </a:endParaRPr>
          </a:p>
        </p:txBody>
      </p:sp>
    </p:spTree>
    <p:extLst>
      <p:ext uri="{BB962C8B-B14F-4D97-AF65-F5344CB8AC3E}">
        <p14:creationId xmlns:p14="http://schemas.microsoft.com/office/powerpoint/2010/main" val="283345035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7" y="1077144"/>
            <a:ext cx="11343859" cy="5669663"/>
          </a:xfrm>
        </p:spPr>
        <p:txBody>
          <a:bodyPr/>
          <a:lstStyle>
            <a:lvl1pPr>
              <a:lnSpc>
                <a:spcPct val="125000"/>
              </a:lnSpc>
              <a:defRPr sz="2400">
                <a:latin typeface="+mj-lt"/>
              </a:defRPr>
            </a:lvl1pPr>
            <a:lvl2pPr>
              <a:lnSpc>
                <a:spcPct val="125000"/>
              </a:lnSpc>
              <a:defRPr>
                <a:latin typeface="+mj-lt"/>
              </a:defRPr>
            </a:lvl2pPr>
            <a:lvl3pPr>
              <a:lnSpc>
                <a:spcPct val="125000"/>
              </a:lnSpc>
              <a:defRPr>
                <a:latin typeface="+mj-lt"/>
              </a:defRPr>
            </a:lvl3pPr>
            <a:lvl4pPr>
              <a:lnSpc>
                <a:spcPct val="125000"/>
              </a:lnSpc>
              <a:defRPr>
                <a:latin typeface="+mj-lt"/>
              </a:defRPr>
            </a:lvl4pPr>
            <a:lvl5pPr>
              <a:lnSpc>
                <a:spcPct val="125000"/>
              </a:lnSpc>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7" name="Rectangle 6"/>
          <p:cNvSpPr/>
          <p:nvPr userDrawn="1"/>
        </p:nvSpPr>
        <p:spPr>
          <a:xfrm>
            <a:off x="0" y="0"/>
            <a:ext cx="12192000" cy="900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512" y="176191"/>
            <a:ext cx="2083174" cy="548569"/>
          </a:xfrm>
          <a:prstGeom prst="rect">
            <a:avLst/>
          </a:prstGeom>
        </p:spPr>
      </p:pic>
      <p:sp>
        <p:nvSpPr>
          <p:cNvPr id="2" name="Title 1"/>
          <p:cNvSpPr>
            <a:spLocks noGrp="1"/>
          </p:cNvSpPr>
          <p:nvPr>
            <p:ph type="title"/>
          </p:nvPr>
        </p:nvSpPr>
        <p:spPr>
          <a:xfrm>
            <a:off x="304801" y="176191"/>
            <a:ext cx="11343860" cy="715436"/>
          </a:xfrm>
        </p:spPr>
        <p:txBody>
          <a:bodyPr>
            <a:normAutofit/>
          </a:bodyPr>
          <a:lstStyle>
            <a:lvl1pPr>
              <a:defRPr sz="3200" b="1">
                <a:solidFill>
                  <a:srgbClr val="41BBDF"/>
                </a:solidFill>
                <a:latin typeface="+mn-lt"/>
              </a:defRPr>
            </a:lvl1pPr>
          </a:lstStyle>
          <a:p>
            <a:r>
              <a:rPr lang="en-US" dirty="0" smtClean="0"/>
              <a:t>Click to edit Master title style</a:t>
            </a:r>
            <a:endParaRPr lang="en-IE" dirty="0"/>
          </a:p>
        </p:txBody>
      </p:sp>
    </p:spTree>
    <p:extLst>
      <p:ext uri="{BB962C8B-B14F-4D97-AF65-F5344CB8AC3E}">
        <p14:creationId xmlns:p14="http://schemas.microsoft.com/office/powerpoint/2010/main" val="408185010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extLst>
      <p:ext uri="{BB962C8B-B14F-4D97-AF65-F5344CB8AC3E}">
        <p14:creationId xmlns:p14="http://schemas.microsoft.com/office/powerpoint/2010/main" val="222712023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yriad Web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luna Sans"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luna Sans"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3.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3.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3.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diagramData" Target="../diagrams/data1.xml"/><Relationship Id="rId13" Type="http://schemas.openxmlformats.org/officeDocument/2006/relationships/diagramLayout" Target="../diagrams/layout1.xml"/><Relationship Id="rId14" Type="http://schemas.openxmlformats.org/officeDocument/2006/relationships/diagramQuickStyle" Target="../diagrams/quickStyle1.xml"/><Relationship Id="rId15" Type="http://schemas.openxmlformats.org/officeDocument/2006/relationships/diagramColors" Target="../diagrams/colors1.xml"/><Relationship Id="rId1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ul.coylke@geopal.com" TargetMode="External"/><Relationship Id="rId3" Type="http://schemas.openxmlformats.org/officeDocument/2006/relationships/hyperlink" Target="https://goo.gl/maps/mrlG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4.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diagramData" Target="../diagrams/data2.xml"/><Relationship Id="rId13" Type="http://schemas.openxmlformats.org/officeDocument/2006/relationships/diagramLayout" Target="../diagrams/layout2.xml"/><Relationship Id="rId14" Type="http://schemas.openxmlformats.org/officeDocument/2006/relationships/diagramQuickStyle" Target="../diagrams/quickStyle2.xml"/><Relationship Id="rId15" Type="http://schemas.openxmlformats.org/officeDocument/2006/relationships/diagramColors" Target="../diagrams/colors2.xml"/><Relationship Id="rId1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0.png"/></Relationships>
</file>

<file path=ppt/slides/_rels/slide40.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105.png"/><Relationship Id="rId14" Type="http://schemas.openxmlformats.org/officeDocument/2006/relationships/image" Target="../media/image106.png"/><Relationship Id="rId15" Type="http://schemas.openxmlformats.org/officeDocument/2006/relationships/image" Target="../media/image69.png"/><Relationship Id="rId16" Type="http://schemas.openxmlformats.org/officeDocument/2006/relationships/image" Target="../media/image4.png"/><Relationship Id="rId17"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diagramData" Target="../diagrams/data3.xml"/><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5.xml.rels><?xml version="1.0" encoding="UTF-8" standalone="yes"?>
<Relationships xmlns="http://schemas.openxmlformats.org/package/2006/relationships"><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27" Type="http://schemas.openxmlformats.org/officeDocument/2006/relationships/image" Target="../media/image53.png"/><Relationship Id="rId28" Type="http://schemas.openxmlformats.org/officeDocument/2006/relationships/image" Target="../media/image54.png"/><Relationship Id="rId2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jpeg"/><Relationship Id="rId30" Type="http://schemas.openxmlformats.org/officeDocument/2006/relationships/image" Target="../media/image56.png"/><Relationship Id="rId31" Type="http://schemas.openxmlformats.org/officeDocument/2006/relationships/image" Target="../media/image57.png"/><Relationship Id="rId32" Type="http://schemas.openxmlformats.org/officeDocument/2006/relationships/image" Target="../media/image58.png"/><Relationship Id="rId9" Type="http://schemas.openxmlformats.org/officeDocument/2006/relationships/image" Target="../media/image35.png"/><Relationship Id="rId6" Type="http://schemas.openxmlformats.org/officeDocument/2006/relationships/image" Target="../media/image32.gif"/><Relationship Id="rId7" Type="http://schemas.openxmlformats.org/officeDocument/2006/relationships/image" Target="../media/image33.png"/><Relationship Id="rId8" Type="http://schemas.openxmlformats.org/officeDocument/2006/relationships/image" Target="../media/image34.png"/><Relationship Id="rId33" Type="http://schemas.openxmlformats.org/officeDocument/2006/relationships/image" Target="../media/image59.png"/><Relationship Id="rId34" Type="http://schemas.openxmlformats.org/officeDocument/2006/relationships/image" Target="../media/image60.png"/><Relationship Id="rId35" Type="http://schemas.openxmlformats.org/officeDocument/2006/relationships/image" Target="../media/image61.png"/><Relationship Id="rId36" Type="http://schemas.openxmlformats.org/officeDocument/2006/relationships/image" Target="../media/image62.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jpeg"/><Relationship Id="rId13" Type="http://schemas.openxmlformats.org/officeDocument/2006/relationships/image" Target="../media/image39.gif"/><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37"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2555" y="1885541"/>
            <a:ext cx="9393931" cy="2431435"/>
          </a:xfrm>
          <a:prstGeom prst="rect">
            <a:avLst/>
          </a:prstGeom>
          <a:noFill/>
        </p:spPr>
        <p:txBody>
          <a:bodyPr wrap="none" rtlCol="0">
            <a:spAutoFit/>
          </a:bodyPr>
          <a:lstStyle/>
          <a:p>
            <a:pPr algn="ctr"/>
            <a:endParaRPr lang="en-IE" sz="800" i="1" dirty="0">
              <a:solidFill>
                <a:srgbClr val="3366FF"/>
              </a:solidFill>
            </a:endParaRPr>
          </a:p>
          <a:p>
            <a:pPr algn="ctr"/>
            <a:r>
              <a:rPr lang="en-IE" sz="4800" i="1" dirty="0" smtClean="0">
                <a:solidFill>
                  <a:srgbClr val="3366FF"/>
                </a:solidFill>
              </a:rPr>
              <a:t>GeoPal Smart Field Service Platform</a:t>
            </a:r>
          </a:p>
          <a:p>
            <a:pPr algn="ctr"/>
            <a:endParaRPr lang="en-IE" sz="4800" i="1" dirty="0" smtClean="0">
              <a:solidFill>
                <a:srgbClr val="3366FF"/>
              </a:solidFill>
            </a:endParaRPr>
          </a:p>
          <a:p>
            <a:pPr algn="ctr"/>
            <a:r>
              <a:rPr lang="en-IE" sz="4800" i="1" dirty="0" smtClean="0">
                <a:solidFill>
                  <a:srgbClr val="3366FF"/>
                </a:solidFill>
              </a:rPr>
              <a:t>Making Field </a:t>
            </a:r>
            <a:r>
              <a:rPr lang="en-IE" sz="4800" i="1" dirty="0">
                <a:solidFill>
                  <a:srgbClr val="3366FF"/>
                </a:solidFill>
              </a:rPr>
              <a:t>Operations </a:t>
            </a:r>
            <a:r>
              <a:rPr lang="en-IE" sz="4800" i="1" dirty="0" smtClean="0">
                <a:solidFill>
                  <a:srgbClr val="3366FF"/>
                </a:solidFill>
              </a:rPr>
              <a:t>World </a:t>
            </a:r>
            <a:r>
              <a:rPr lang="en-IE" sz="4800" i="1" dirty="0">
                <a:solidFill>
                  <a:srgbClr val="3366FF"/>
                </a:solidFill>
              </a:rPr>
              <a:t>Class</a:t>
            </a:r>
            <a:endParaRPr lang="en-IE" sz="4800" dirty="0"/>
          </a:p>
        </p:txBody>
      </p:sp>
    </p:spTree>
    <p:extLst>
      <p:ext uri="{BB962C8B-B14F-4D97-AF65-F5344CB8AC3E}">
        <p14:creationId xmlns:p14="http://schemas.microsoft.com/office/powerpoint/2010/main" val="18002955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0" lvl="0" indent="-457200">
              <a:buFont typeface="+mj-lt"/>
              <a:buAutoNum type="arabicPeriod"/>
            </a:pPr>
            <a:r>
              <a:rPr lang="en-GB" dirty="0" smtClean="0"/>
              <a:t>100</a:t>
            </a:r>
            <a:r>
              <a:rPr lang="en-GB" dirty="0"/>
              <a:t>% </a:t>
            </a:r>
            <a:r>
              <a:rPr lang="en-GB" dirty="0" smtClean="0"/>
              <a:t>Customised </a:t>
            </a:r>
            <a:r>
              <a:rPr lang="en-GB" dirty="0"/>
              <a:t>field workflows </a:t>
            </a:r>
            <a:r>
              <a:rPr lang="en-GB" dirty="0" smtClean="0"/>
              <a:t>with </a:t>
            </a:r>
            <a:r>
              <a:rPr lang="en-GB" dirty="0"/>
              <a:t>a drag and drop GUI </a:t>
            </a:r>
            <a:endParaRPr lang="en-GB" dirty="0" smtClean="0"/>
          </a:p>
          <a:p>
            <a:pPr marL="457200" lvl="0" indent="-457200">
              <a:buFont typeface="+mj-lt"/>
              <a:buAutoNum type="arabicPeriod"/>
            </a:pPr>
            <a:r>
              <a:rPr lang="en-GB" dirty="0" smtClean="0"/>
              <a:t>100</a:t>
            </a:r>
            <a:r>
              <a:rPr lang="en-GB" dirty="0"/>
              <a:t>% configurable dashboards </a:t>
            </a:r>
            <a:r>
              <a:rPr lang="en-GB" dirty="0" smtClean="0"/>
              <a:t>and analytics </a:t>
            </a:r>
          </a:p>
          <a:p>
            <a:pPr marL="457200" lvl="0" indent="-457200">
              <a:buFont typeface="+mj-lt"/>
              <a:buAutoNum type="arabicPeriod"/>
            </a:pPr>
            <a:r>
              <a:rPr lang="en-GB" dirty="0"/>
              <a:t>Simple yet powerful </a:t>
            </a:r>
            <a:r>
              <a:rPr lang="en-GB" dirty="0" smtClean="0"/>
              <a:t>interface </a:t>
            </a:r>
            <a:r>
              <a:rPr lang="en-GB" dirty="0"/>
              <a:t>allows full </a:t>
            </a:r>
            <a:r>
              <a:rPr lang="en-GB" dirty="0" err="1"/>
              <a:t>IoT</a:t>
            </a:r>
            <a:r>
              <a:rPr lang="en-GB" dirty="0"/>
              <a:t>/</a:t>
            </a:r>
            <a:r>
              <a:rPr lang="en-GB" dirty="0" err="1"/>
              <a:t>M2M</a:t>
            </a:r>
            <a:r>
              <a:rPr lang="en-GB" dirty="0"/>
              <a:t> </a:t>
            </a:r>
            <a:r>
              <a:rPr lang="en-GB" dirty="0" smtClean="0"/>
              <a:t>programming.</a:t>
            </a:r>
          </a:p>
          <a:p>
            <a:pPr marL="457200" lvl="0" indent="-457200">
              <a:buFont typeface="+mj-lt"/>
              <a:buAutoNum type="arabicPeriod"/>
            </a:pPr>
            <a:r>
              <a:rPr lang="en-GB" dirty="0" smtClean="0"/>
              <a:t>Only solution with end to end </a:t>
            </a:r>
            <a:r>
              <a:rPr lang="en-GB" dirty="0" err="1" smtClean="0"/>
              <a:t>IoT</a:t>
            </a:r>
            <a:r>
              <a:rPr lang="en-GB" dirty="0" smtClean="0"/>
              <a:t> / </a:t>
            </a:r>
            <a:r>
              <a:rPr lang="en-GB" dirty="0" err="1" smtClean="0"/>
              <a:t>M2M</a:t>
            </a:r>
            <a:r>
              <a:rPr lang="en-GB" dirty="0" smtClean="0"/>
              <a:t> Capability</a:t>
            </a:r>
          </a:p>
          <a:p>
            <a:pPr marL="914400" lvl="1" indent="-457200">
              <a:buFont typeface="+mj-lt"/>
              <a:buAutoNum type="arabicPeriod"/>
            </a:pPr>
            <a:r>
              <a:rPr lang="en-GB" dirty="0" smtClean="0"/>
              <a:t>Collect Alarms</a:t>
            </a:r>
          </a:p>
          <a:p>
            <a:pPr marL="914400" lvl="1" indent="-457200">
              <a:buFont typeface="+mj-lt"/>
              <a:buAutoNum type="arabicPeriod"/>
            </a:pPr>
            <a:r>
              <a:rPr lang="en-GB" dirty="0" smtClean="0"/>
              <a:t>Inputs from 3</a:t>
            </a:r>
            <a:r>
              <a:rPr lang="en-GB" baseline="30000" dirty="0" smtClean="0"/>
              <a:t>rd</a:t>
            </a:r>
            <a:r>
              <a:rPr lang="en-GB" dirty="0" smtClean="0"/>
              <a:t> party systems</a:t>
            </a:r>
          </a:p>
          <a:p>
            <a:pPr marL="914400" lvl="1" indent="-457200">
              <a:buFont typeface="+mj-lt"/>
              <a:buAutoNum type="arabicPeriod"/>
            </a:pPr>
            <a:r>
              <a:rPr lang="en-GB" dirty="0"/>
              <a:t>S</a:t>
            </a:r>
            <a:r>
              <a:rPr lang="en-GB" dirty="0" smtClean="0"/>
              <a:t>electing worker </a:t>
            </a:r>
          </a:p>
          <a:p>
            <a:pPr marL="914400" lvl="1" indent="-457200">
              <a:buFont typeface="+mj-lt"/>
              <a:buAutoNum type="arabicPeriod"/>
            </a:pPr>
            <a:r>
              <a:rPr lang="en-GB" dirty="0" smtClean="0"/>
              <a:t>Assigning work </a:t>
            </a:r>
          </a:p>
          <a:p>
            <a:pPr marL="914400" lvl="1" indent="-457200">
              <a:buFont typeface="+mj-lt"/>
              <a:buAutoNum type="arabicPeriod"/>
            </a:pPr>
            <a:r>
              <a:rPr lang="en-GB" dirty="0" smtClean="0"/>
              <a:t>Completing work on mobile device</a:t>
            </a:r>
          </a:p>
          <a:p>
            <a:pPr marL="457200" lvl="0" indent="-457200">
              <a:buFont typeface="+mj-lt"/>
              <a:buAutoNum type="arabicPeriod"/>
            </a:pPr>
            <a:r>
              <a:rPr lang="en-GB" dirty="0"/>
              <a:t>E</a:t>
            </a:r>
            <a:r>
              <a:rPr lang="en-GB" dirty="0" smtClean="0"/>
              <a:t>asy </a:t>
            </a:r>
            <a:r>
              <a:rPr lang="en-GB" dirty="0"/>
              <a:t>integration with all types of enterprise systems with open web services </a:t>
            </a:r>
            <a:r>
              <a:rPr lang="en-GB" dirty="0" smtClean="0"/>
              <a:t>APIs</a:t>
            </a:r>
            <a:r>
              <a:rPr lang="en-GB" dirty="0"/>
              <a:t> </a:t>
            </a:r>
            <a:r>
              <a:rPr lang="en-GB" dirty="0" smtClean="0"/>
              <a:t>– “Connected </a:t>
            </a:r>
            <a:r>
              <a:rPr lang="en-GB" dirty="0"/>
              <a:t>F</a:t>
            </a:r>
            <a:r>
              <a:rPr lang="en-GB" dirty="0" smtClean="0"/>
              <a:t>ield Service”</a:t>
            </a:r>
          </a:p>
          <a:p>
            <a:pPr marL="457200" lvl="0" indent="-457200">
              <a:buFont typeface="+mj-lt"/>
              <a:buAutoNum type="arabicPeriod"/>
            </a:pPr>
            <a:r>
              <a:rPr lang="en-GB" dirty="0" smtClean="0"/>
              <a:t>Mobile focused – born from Mobile </a:t>
            </a:r>
          </a:p>
          <a:p>
            <a:pPr marL="457200" lvl="0" indent="-457200">
              <a:buFont typeface="+mj-lt"/>
              <a:buAutoNum type="arabicPeriod"/>
            </a:pPr>
            <a:r>
              <a:rPr lang="en-GB" dirty="0" smtClean="0"/>
              <a:t>Out of the box or Integrated </a:t>
            </a:r>
          </a:p>
        </p:txBody>
      </p:sp>
      <p:sp>
        <p:nvSpPr>
          <p:cNvPr id="3" name="Title 2"/>
          <p:cNvSpPr>
            <a:spLocks noGrp="1"/>
          </p:cNvSpPr>
          <p:nvPr>
            <p:ph type="title"/>
          </p:nvPr>
        </p:nvSpPr>
        <p:spPr/>
        <p:txBody>
          <a:bodyPr>
            <a:normAutofit fontScale="90000"/>
          </a:bodyPr>
          <a:lstStyle/>
          <a:p>
            <a:r>
              <a:rPr lang="en-IE" dirty="0"/>
              <a:t>Differentiators</a:t>
            </a:r>
            <a:r>
              <a:rPr lang="en-IE" dirty="0" smtClean="0"/>
              <a:t/>
            </a:r>
            <a:br>
              <a:rPr lang="en-IE" dirty="0" smtClean="0"/>
            </a:br>
            <a:r>
              <a:rPr lang="en-IE" dirty="0" smtClean="0"/>
              <a:t>- </a:t>
            </a:r>
            <a:r>
              <a:rPr lang="en-GB" dirty="0" smtClean="0"/>
              <a:t>Agile </a:t>
            </a:r>
            <a:r>
              <a:rPr lang="en-GB" dirty="0"/>
              <a:t>Platform </a:t>
            </a:r>
            <a:r>
              <a:rPr lang="en-GB" dirty="0" smtClean="0"/>
              <a:t>- </a:t>
            </a:r>
            <a:r>
              <a:rPr lang="en-IE" b="1" i="1" dirty="0" smtClean="0"/>
              <a:t>Maximum </a:t>
            </a:r>
            <a:r>
              <a:rPr lang="en-GB" b="1" i="1" dirty="0"/>
              <a:t>flexible</a:t>
            </a:r>
            <a:r>
              <a:rPr lang="en-US" b="1" i="1" dirty="0"/>
              <a:t>, </a:t>
            </a:r>
            <a:r>
              <a:rPr lang="en-GB" b="1" i="1" dirty="0"/>
              <a:t>cost-effective </a:t>
            </a:r>
            <a:r>
              <a:rPr lang="en-GB" b="1" i="1" dirty="0" smtClean="0"/>
              <a:t>solutions</a:t>
            </a:r>
            <a:r>
              <a:rPr lang="en-IE" b="1" i="1" dirty="0" smtClean="0"/>
              <a:t> </a:t>
            </a:r>
            <a:endParaRPr lang="en-IE" b="1" i="1" dirty="0"/>
          </a:p>
        </p:txBody>
      </p:sp>
    </p:spTree>
    <p:extLst>
      <p:ext uri="{BB962C8B-B14F-4D97-AF65-F5344CB8AC3E}">
        <p14:creationId xmlns:p14="http://schemas.microsoft.com/office/powerpoint/2010/main" val="31647418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54100"/>
            <a:ext cx="12192000" cy="561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3" name="Title 2"/>
          <p:cNvSpPr>
            <a:spLocks noGrp="1"/>
          </p:cNvSpPr>
          <p:nvPr>
            <p:ph type="title"/>
          </p:nvPr>
        </p:nvSpPr>
        <p:spPr/>
        <p:txBody>
          <a:bodyPr/>
          <a:lstStyle/>
          <a:p>
            <a:r>
              <a:rPr lang="en-GB" dirty="0" smtClean="0"/>
              <a:t> Main GeoPal Features</a:t>
            </a:r>
            <a:endParaRPr lang="ga-IE" dirty="0"/>
          </a:p>
        </p:txBody>
      </p:sp>
      <p:sp>
        <p:nvSpPr>
          <p:cNvPr id="8" name="TextBox 7"/>
          <p:cNvSpPr txBox="1"/>
          <p:nvPr/>
        </p:nvSpPr>
        <p:spPr>
          <a:xfrm>
            <a:off x="354698" y="1089188"/>
            <a:ext cx="5868302" cy="6950620"/>
          </a:xfrm>
          <a:prstGeom prst="rect">
            <a:avLst/>
          </a:prstGeom>
          <a:noFill/>
        </p:spPr>
        <p:txBody>
          <a:bodyPr wrap="square" rtlCol="0">
            <a:spAutoFit/>
          </a:bodyPr>
          <a:lstStyle/>
          <a:p>
            <a:pPr>
              <a:lnSpc>
                <a:spcPts val="3500"/>
              </a:lnSpc>
            </a:pPr>
            <a:r>
              <a:rPr lang="en-IE" sz="2400" dirty="0" smtClean="0">
                <a:solidFill>
                  <a:schemeClr val="bg1"/>
                </a:solidFill>
              </a:rPr>
              <a:t>1.0 Staff Efficiency Information/Analysis </a:t>
            </a:r>
          </a:p>
          <a:p>
            <a:pPr>
              <a:lnSpc>
                <a:spcPts val="3500"/>
              </a:lnSpc>
            </a:pPr>
            <a:r>
              <a:rPr lang="en-IE" sz="2400" dirty="0">
                <a:solidFill>
                  <a:schemeClr val="bg1"/>
                </a:solidFill>
              </a:rPr>
              <a:t>2</a:t>
            </a:r>
            <a:r>
              <a:rPr lang="en-IE" sz="2400" dirty="0" smtClean="0">
                <a:solidFill>
                  <a:schemeClr val="bg1"/>
                </a:solidFill>
              </a:rPr>
              <a:t>.0 Custom (Paperless) Job Workflows</a:t>
            </a:r>
          </a:p>
          <a:p>
            <a:pPr lvl="1">
              <a:lnSpc>
                <a:spcPts val="3500"/>
              </a:lnSpc>
            </a:pPr>
            <a:r>
              <a:rPr lang="en-IE" sz="2400" dirty="0">
                <a:solidFill>
                  <a:schemeClr val="bg1"/>
                </a:solidFill>
              </a:rPr>
              <a:t>2</a:t>
            </a:r>
            <a:r>
              <a:rPr lang="en-IE" sz="2400" dirty="0" smtClean="0">
                <a:solidFill>
                  <a:schemeClr val="bg1"/>
                </a:solidFill>
              </a:rPr>
              <a:t>.1 Remove paper </a:t>
            </a:r>
          </a:p>
          <a:p>
            <a:pPr lvl="1">
              <a:lnSpc>
                <a:spcPts val="3500"/>
              </a:lnSpc>
            </a:pPr>
            <a:r>
              <a:rPr lang="en-IE" sz="2400" dirty="0" smtClean="0">
                <a:solidFill>
                  <a:schemeClr val="bg1"/>
                </a:solidFill>
              </a:rPr>
              <a:t>2.2 Time </a:t>
            </a:r>
            <a:r>
              <a:rPr lang="en-IE" sz="2400" dirty="0">
                <a:solidFill>
                  <a:schemeClr val="bg1"/>
                </a:solidFill>
              </a:rPr>
              <a:t>and Materials Capture</a:t>
            </a:r>
          </a:p>
          <a:p>
            <a:pPr lvl="1">
              <a:lnSpc>
                <a:spcPts val="3500"/>
              </a:lnSpc>
            </a:pPr>
            <a:r>
              <a:rPr lang="en-IE" sz="2400" dirty="0">
                <a:solidFill>
                  <a:schemeClr val="bg1"/>
                </a:solidFill>
              </a:rPr>
              <a:t>2</a:t>
            </a:r>
            <a:r>
              <a:rPr lang="en-IE" sz="2400" dirty="0" smtClean="0">
                <a:solidFill>
                  <a:schemeClr val="bg1"/>
                </a:solidFill>
              </a:rPr>
              <a:t>.3 ePOD</a:t>
            </a:r>
          </a:p>
          <a:p>
            <a:pPr lvl="1">
              <a:lnSpc>
                <a:spcPts val="3500"/>
              </a:lnSpc>
            </a:pPr>
            <a:r>
              <a:rPr lang="en-IE" sz="2400" dirty="0">
                <a:solidFill>
                  <a:schemeClr val="bg1"/>
                </a:solidFill>
              </a:rPr>
              <a:t>2</a:t>
            </a:r>
            <a:r>
              <a:rPr lang="en-IE" sz="2400" dirty="0" smtClean="0">
                <a:solidFill>
                  <a:schemeClr val="bg1"/>
                </a:solidFill>
              </a:rPr>
              <a:t>.4 Proof of Attendance </a:t>
            </a:r>
            <a:endParaRPr lang="en-IE" sz="2400" dirty="0">
              <a:solidFill>
                <a:schemeClr val="bg1"/>
              </a:solidFill>
            </a:endParaRPr>
          </a:p>
          <a:p>
            <a:pPr lvl="1">
              <a:lnSpc>
                <a:spcPts val="3500"/>
              </a:lnSpc>
            </a:pPr>
            <a:r>
              <a:rPr lang="en-IE" sz="2400" dirty="0">
                <a:solidFill>
                  <a:schemeClr val="bg1"/>
                </a:solidFill>
              </a:rPr>
              <a:t>2</a:t>
            </a:r>
            <a:r>
              <a:rPr lang="en-IE" sz="2400" dirty="0" smtClean="0">
                <a:solidFill>
                  <a:schemeClr val="bg1"/>
                </a:solidFill>
              </a:rPr>
              <a:t>.5 Capture </a:t>
            </a:r>
            <a:r>
              <a:rPr lang="en-IE" sz="2400" dirty="0">
                <a:solidFill>
                  <a:schemeClr val="bg1"/>
                </a:solidFill>
              </a:rPr>
              <a:t>order changes</a:t>
            </a:r>
          </a:p>
          <a:p>
            <a:pPr lvl="1">
              <a:lnSpc>
                <a:spcPts val="3500"/>
              </a:lnSpc>
            </a:pPr>
            <a:r>
              <a:rPr lang="en-IE" sz="2400" dirty="0">
                <a:solidFill>
                  <a:schemeClr val="bg1"/>
                </a:solidFill>
              </a:rPr>
              <a:t>2</a:t>
            </a:r>
            <a:r>
              <a:rPr lang="en-IE" sz="2400" dirty="0" smtClean="0">
                <a:solidFill>
                  <a:schemeClr val="bg1"/>
                </a:solidFill>
              </a:rPr>
              <a:t>.6 Document </a:t>
            </a:r>
            <a:r>
              <a:rPr lang="en-IE" sz="2400" dirty="0">
                <a:solidFill>
                  <a:schemeClr val="bg1"/>
                </a:solidFill>
              </a:rPr>
              <a:t>Scanner</a:t>
            </a:r>
          </a:p>
          <a:p>
            <a:pPr lvl="1">
              <a:lnSpc>
                <a:spcPts val="3500"/>
              </a:lnSpc>
            </a:pPr>
            <a:r>
              <a:rPr lang="en-IE" sz="2400" dirty="0">
                <a:solidFill>
                  <a:schemeClr val="bg1"/>
                </a:solidFill>
              </a:rPr>
              <a:t>2</a:t>
            </a:r>
            <a:r>
              <a:rPr lang="en-IE" sz="2400" dirty="0" smtClean="0">
                <a:solidFill>
                  <a:schemeClr val="bg1"/>
                </a:solidFill>
              </a:rPr>
              <a:t>.7 Safety and Health</a:t>
            </a:r>
          </a:p>
          <a:p>
            <a:pPr lvl="1">
              <a:lnSpc>
                <a:spcPts val="3500"/>
              </a:lnSpc>
            </a:pPr>
            <a:r>
              <a:rPr lang="en-IE" sz="2400" dirty="0">
                <a:solidFill>
                  <a:schemeClr val="bg1"/>
                </a:solidFill>
              </a:rPr>
              <a:t>2</a:t>
            </a:r>
            <a:r>
              <a:rPr lang="en-IE" sz="2400" dirty="0" smtClean="0">
                <a:solidFill>
                  <a:schemeClr val="bg1"/>
                </a:solidFill>
              </a:rPr>
              <a:t>.8 Vehicle </a:t>
            </a:r>
            <a:r>
              <a:rPr lang="en-IE" sz="2400" dirty="0">
                <a:solidFill>
                  <a:schemeClr val="bg1"/>
                </a:solidFill>
              </a:rPr>
              <a:t>Inspection Checks</a:t>
            </a:r>
          </a:p>
          <a:p>
            <a:pPr lvl="1">
              <a:lnSpc>
                <a:spcPct val="150000"/>
              </a:lnSpc>
            </a:pPr>
            <a:endParaRPr lang="en-IE" sz="2800" dirty="0" smtClean="0">
              <a:solidFill>
                <a:schemeClr val="bg1"/>
              </a:solidFill>
            </a:endParaRPr>
          </a:p>
          <a:p>
            <a:pPr>
              <a:lnSpc>
                <a:spcPct val="150000"/>
              </a:lnSpc>
            </a:pPr>
            <a:endParaRPr lang="en-IE" sz="2800" dirty="0" smtClean="0">
              <a:solidFill>
                <a:schemeClr val="bg1"/>
              </a:solidFill>
            </a:endParaRPr>
          </a:p>
          <a:p>
            <a:pPr>
              <a:lnSpc>
                <a:spcPct val="150000"/>
              </a:lnSpc>
            </a:pPr>
            <a:endParaRPr lang="en-IE" sz="2400" dirty="0" smtClean="0">
              <a:solidFill>
                <a:schemeClr val="bg1"/>
              </a:solidFill>
            </a:endParaRPr>
          </a:p>
          <a:p>
            <a:pPr>
              <a:lnSpc>
                <a:spcPct val="150000"/>
              </a:lnSpc>
            </a:pPr>
            <a:endParaRPr lang="en-IE" sz="2400" dirty="0" smtClean="0">
              <a:solidFill>
                <a:schemeClr val="bg1"/>
              </a:solidFill>
            </a:endParaRPr>
          </a:p>
        </p:txBody>
      </p:sp>
      <p:sp>
        <p:nvSpPr>
          <p:cNvPr id="4" name="TextBox 3"/>
          <p:cNvSpPr txBox="1"/>
          <p:nvPr/>
        </p:nvSpPr>
        <p:spPr>
          <a:xfrm>
            <a:off x="6324600" y="1181100"/>
            <a:ext cx="6126628" cy="6309419"/>
          </a:xfrm>
          <a:prstGeom prst="rect">
            <a:avLst/>
          </a:prstGeom>
          <a:noFill/>
        </p:spPr>
        <p:txBody>
          <a:bodyPr wrap="square" rtlCol="0">
            <a:spAutoFit/>
          </a:bodyPr>
          <a:lstStyle/>
          <a:p>
            <a:pPr>
              <a:lnSpc>
                <a:spcPts val="3500"/>
              </a:lnSpc>
            </a:pPr>
            <a:r>
              <a:rPr lang="en-IE" sz="2400" dirty="0">
                <a:solidFill>
                  <a:schemeClr val="bg1"/>
                </a:solidFill>
              </a:rPr>
              <a:t>3</a:t>
            </a:r>
            <a:r>
              <a:rPr lang="en-IE" sz="2400" dirty="0" smtClean="0">
                <a:solidFill>
                  <a:schemeClr val="bg1"/>
                </a:solidFill>
              </a:rPr>
              <a:t>. Field </a:t>
            </a:r>
            <a:r>
              <a:rPr lang="en-IE" sz="2400" dirty="0">
                <a:solidFill>
                  <a:schemeClr val="bg1"/>
                </a:solidFill>
              </a:rPr>
              <a:t>Asset Management</a:t>
            </a:r>
          </a:p>
          <a:p>
            <a:pPr>
              <a:lnSpc>
                <a:spcPts val="3500"/>
              </a:lnSpc>
            </a:pPr>
            <a:r>
              <a:rPr lang="en-IE" sz="2400" dirty="0">
                <a:solidFill>
                  <a:schemeClr val="bg1"/>
                </a:solidFill>
              </a:rPr>
              <a:t>4</a:t>
            </a:r>
            <a:r>
              <a:rPr lang="en-IE" sz="2400" dirty="0" smtClean="0">
                <a:solidFill>
                  <a:schemeClr val="bg1"/>
                </a:solidFill>
              </a:rPr>
              <a:t>. Worker </a:t>
            </a:r>
            <a:r>
              <a:rPr lang="en-IE" sz="2400" dirty="0">
                <a:solidFill>
                  <a:schemeClr val="bg1"/>
                </a:solidFill>
              </a:rPr>
              <a:t>location tracking</a:t>
            </a:r>
          </a:p>
          <a:p>
            <a:pPr>
              <a:lnSpc>
                <a:spcPts val="3500"/>
              </a:lnSpc>
            </a:pPr>
            <a:r>
              <a:rPr lang="en-IE" sz="2400" dirty="0">
                <a:solidFill>
                  <a:schemeClr val="bg1"/>
                </a:solidFill>
              </a:rPr>
              <a:t>5</a:t>
            </a:r>
            <a:r>
              <a:rPr lang="en-IE" sz="2400" dirty="0" smtClean="0">
                <a:solidFill>
                  <a:schemeClr val="bg1"/>
                </a:solidFill>
              </a:rPr>
              <a:t>. Step </a:t>
            </a:r>
            <a:r>
              <a:rPr lang="en-IE" sz="2400" dirty="0">
                <a:solidFill>
                  <a:schemeClr val="bg1"/>
                </a:solidFill>
              </a:rPr>
              <a:t>by Step Navigation</a:t>
            </a:r>
          </a:p>
          <a:p>
            <a:pPr>
              <a:lnSpc>
                <a:spcPts val="3500"/>
              </a:lnSpc>
            </a:pPr>
            <a:r>
              <a:rPr lang="en-IE" sz="2400" dirty="0">
                <a:solidFill>
                  <a:schemeClr val="bg1"/>
                </a:solidFill>
              </a:rPr>
              <a:t>6</a:t>
            </a:r>
            <a:r>
              <a:rPr lang="en-IE" sz="2400" dirty="0" smtClean="0">
                <a:solidFill>
                  <a:schemeClr val="bg1"/>
                </a:solidFill>
              </a:rPr>
              <a:t>. Job </a:t>
            </a:r>
            <a:r>
              <a:rPr lang="en-IE" sz="2400" dirty="0">
                <a:solidFill>
                  <a:schemeClr val="bg1"/>
                </a:solidFill>
              </a:rPr>
              <a:t>Scheduling and Dispatch</a:t>
            </a:r>
          </a:p>
          <a:p>
            <a:pPr>
              <a:lnSpc>
                <a:spcPts val="3500"/>
              </a:lnSpc>
            </a:pPr>
            <a:r>
              <a:rPr lang="en-IE" sz="2400" dirty="0">
                <a:solidFill>
                  <a:schemeClr val="bg1"/>
                </a:solidFill>
              </a:rPr>
              <a:t>7</a:t>
            </a:r>
            <a:r>
              <a:rPr lang="en-IE" sz="2400" dirty="0" smtClean="0">
                <a:solidFill>
                  <a:schemeClr val="bg1"/>
                </a:solidFill>
              </a:rPr>
              <a:t>. On </a:t>
            </a:r>
            <a:r>
              <a:rPr lang="en-IE" sz="2400" dirty="0">
                <a:solidFill>
                  <a:schemeClr val="bg1"/>
                </a:solidFill>
              </a:rPr>
              <a:t>line real time Reports</a:t>
            </a:r>
          </a:p>
          <a:p>
            <a:pPr>
              <a:lnSpc>
                <a:spcPts val="3500"/>
              </a:lnSpc>
            </a:pPr>
            <a:r>
              <a:rPr lang="en-IE" sz="2400" dirty="0">
                <a:solidFill>
                  <a:schemeClr val="bg1"/>
                </a:solidFill>
              </a:rPr>
              <a:t>8</a:t>
            </a:r>
            <a:r>
              <a:rPr lang="en-IE" sz="2400" dirty="0" smtClean="0">
                <a:solidFill>
                  <a:schemeClr val="bg1"/>
                </a:solidFill>
              </a:rPr>
              <a:t>. </a:t>
            </a:r>
            <a:r>
              <a:rPr lang="en-IE" sz="2400" dirty="0">
                <a:solidFill>
                  <a:schemeClr val="bg1"/>
                </a:solidFill>
              </a:rPr>
              <a:t>Customer Portal </a:t>
            </a:r>
            <a:endParaRPr lang="en-IE" sz="2400" dirty="0" smtClean="0">
              <a:solidFill>
                <a:schemeClr val="bg1"/>
              </a:solidFill>
            </a:endParaRPr>
          </a:p>
          <a:p>
            <a:pPr>
              <a:lnSpc>
                <a:spcPts val="3500"/>
              </a:lnSpc>
            </a:pPr>
            <a:r>
              <a:rPr lang="en-IE" sz="2400" dirty="0">
                <a:solidFill>
                  <a:schemeClr val="bg1"/>
                </a:solidFill>
              </a:rPr>
              <a:t>9</a:t>
            </a:r>
            <a:r>
              <a:rPr lang="en-IE" sz="2400" dirty="0" smtClean="0">
                <a:solidFill>
                  <a:schemeClr val="bg1"/>
                </a:solidFill>
              </a:rPr>
              <a:t>. Data </a:t>
            </a:r>
            <a:r>
              <a:rPr lang="en-IE" sz="2400" dirty="0">
                <a:solidFill>
                  <a:schemeClr val="bg1"/>
                </a:solidFill>
              </a:rPr>
              <a:t>Exchange to 3</a:t>
            </a:r>
            <a:r>
              <a:rPr lang="en-IE" sz="2400" baseline="30000" dirty="0">
                <a:solidFill>
                  <a:schemeClr val="bg1"/>
                </a:solidFill>
              </a:rPr>
              <a:t>rd</a:t>
            </a:r>
            <a:r>
              <a:rPr lang="en-IE" sz="2400" dirty="0">
                <a:solidFill>
                  <a:schemeClr val="bg1"/>
                </a:solidFill>
              </a:rPr>
              <a:t> party s/w</a:t>
            </a:r>
          </a:p>
          <a:p>
            <a:pPr>
              <a:lnSpc>
                <a:spcPts val="3500"/>
              </a:lnSpc>
            </a:pPr>
            <a:r>
              <a:rPr lang="en-IE" sz="2400" dirty="0" smtClean="0">
                <a:solidFill>
                  <a:schemeClr val="bg1"/>
                </a:solidFill>
              </a:rPr>
              <a:t>10. Proactive </a:t>
            </a:r>
            <a:r>
              <a:rPr lang="en-IE" sz="2400" dirty="0">
                <a:solidFill>
                  <a:schemeClr val="bg1"/>
                </a:solidFill>
              </a:rPr>
              <a:t>Field </a:t>
            </a:r>
            <a:r>
              <a:rPr lang="en-IE" sz="2400" dirty="0" smtClean="0">
                <a:solidFill>
                  <a:schemeClr val="bg1"/>
                </a:solidFill>
              </a:rPr>
              <a:t>Service (IoT/M2M)</a:t>
            </a:r>
            <a:endParaRPr lang="en-IE" sz="2400" dirty="0">
              <a:solidFill>
                <a:schemeClr val="bg1"/>
              </a:solidFill>
            </a:endParaRPr>
          </a:p>
          <a:p>
            <a:pPr>
              <a:lnSpc>
                <a:spcPts val="3500"/>
              </a:lnSpc>
            </a:pPr>
            <a:r>
              <a:rPr lang="en-IE" sz="2400" dirty="0" smtClean="0">
                <a:solidFill>
                  <a:schemeClr val="bg1"/>
                </a:solidFill>
              </a:rPr>
              <a:t>11. Lone </a:t>
            </a:r>
            <a:r>
              <a:rPr lang="en-IE" sz="2400" dirty="0">
                <a:solidFill>
                  <a:schemeClr val="bg1"/>
                </a:solidFill>
              </a:rPr>
              <a:t>Worker Protection </a:t>
            </a:r>
          </a:p>
          <a:p>
            <a:pPr>
              <a:lnSpc>
                <a:spcPts val="3500"/>
              </a:lnSpc>
            </a:pPr>
            <a:r>
              <a:rPr lang="en-IE" sz="2400" dirty="0" smtClean="0">
                <a:solidFill>
                  <a:schemeClr val="bg1"/>
                </a:solidFill>
              </a:rPr>
              <a:t>12. </a:t>
            </a:r>
            <a:r>
              <a:rPr lang="en-IE" sz="2400" dirty="0">
                <a:solidFill>
                  <a:schemeClr val="bg1"/>
                </a:solidFill>
              </a:rPr>
              <a:t>CRM</a:t>
            </a:r>
          </a:p>
          <a:p>
            <a:pPr>
              <a:lnSpc>
                <a:spcPts val="3500"/>
              </a:lnSpc>
            </a:pPr>
            <a:r>
              <a:rPr lang="en-IE" sz="2400" dirty="0" smtClean="0">
                <a:solidFill>
                  <a:schemeClr val="bg1"/>
                </a:solidFill>
              </a:rPr>
              <a:t>13. </a:t>
            </a:r>
            <a:r>
              <a:rPr lang="en-IE" sz="2400" dirty="0">
                <a:solidFill>
                  <a:schemeClr val="bg1"/>
                </a:solidFill>
              </a:rPr>
              <a:t>Credit Card Processing in the </a:t>
            </a:r>
            <a:r>
              <a:rPr lang="en-IE" sz="2400" dirty="0" smtClean="0">
                <a:solidFill>
                  <a:schemeClr val="bg1"/>
                </a:solidFill>
              </a:rPr>
              <a:t>field</a:t>
            </a:r>
          </a:p>
          <a:p>
            <a:pPr>
              <a:lnSpc>
                <a:spcPts val="3500"/>
              </a:lnSpc>
            </a:pPr>
            <a:r>
              <a:rPr lang="en-IE" sz="2400" dirty="0" smtClean="0">
                <a:solidFill>
                  <a:schemeClr val="bg1"/>
                </a:solidFill>
              </a:rPr>
              <a:t>14. TomTom Integration </a:t>
            </a:r>
            <a:endParaRPr lang="en-IE" sz="2400" dirty="0">
              <a:solidFill>
                <a:schemeClr val="bg1"/>
              </a:solidFill>
            </a:endParaRPr>
          </a:p>
          <a:p>
            <a:pPr>
              <a:lnSpc>
                <a:spcPct val="150000"/>
              </a:lnSpc>
            </a:pPr>
            <a:endParaRPr lang="en-IE" sz="2400" dirty="0">
              <a:solidFill>
                <a:schemeClr val="bg1"/>
              </a:solidFill>
            </a:endParaRPr>
          </a:p>
          <a:p>
            <a:endParaRPr lang="en-IE" dirty="0"/>
          </a:p>
        </p:txBody>
      </p:sp>
    </p:spTree>
    <p:extLst>
      <p:ext uri="{BB962C8B-B14F-4D97-AF65-F5344CB8AC3E}">
        <p14:creationId xmlns:p14="http://schemas.microsoft.com/office/powerpoint/2010/main" val="28807527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.0 Custom Job Workflows</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GeoPal has a powerful form creation studio.</a:t>
            </a:r>
          </a:p>
          <a:p>
            <a:pPr marL="285750" indent="-285750">
              <a:lnSpc>
                <a:spcPct val="150000"/>
              </a:lnSpc>
              <a:buFont typeface="Wingdings" panose="05000000000000000000" pitchFamily="2" charset="2"/>
              <a:buChar char="§"/>
            </a:pPr>
            <a:r>
              <a:rPr lang="en-GB" sz="2400" dirty="0" smtClean="0"/>
              <a:t>Simple drag and drop interface, no programming required.</a:t>
            </a:r>
          </a:p>
          <a:p>
            <a:pPr marL="285750" indent="-285750">
              <a:lnSpc>
                <a:spcPct val="150000"/>
              </a:lnSpc>
              <a:buFont typeface="Wingdings" panose="05000000000000000000" pitchFamily="2" charset="2"/>
              <a:buChar char="§"/>
            </a:pPr>
            <a:r>
              <a:rPr lang="en-GB" sz="2400" dirty="0" smtClean="0"/>
              <a:t>Specify which forms can be accessed by each field worker.</a:t>
            </a:r>
          </a:p>
          <a:p>
            <a:pPr marL="285750" indent="-285750">
              <a:lnSpc>
                <a:spcPct val="150000"/>
              </a:lnSpc>
              <a:buFont typeface="Wingdings" panose="05000000000000000000" pitchFamily="2" charset="2"/>
              <a:buChar char="§"/>
            </a:pPr>
            <a:r>
              <a:rPr lang="en-GB" sz="2400" dirty="0" smtClean="0"/>
              <a:t>Multiple step types.</a:t>
            </a:r>
          </a:p>
          <a:p>
            <a:pPr marL="285750" indent="-285750">
              <a:lnSpc>
                <a:spcPct val="150000"/>
              </a:lnSpc>
              <a:buFont typeface="Wingdings" panose="05000000000000000000" pitchFamily="2" charset="2"/>
              <a:buChar char="§"/>
            </a:pPr>
            <a:r>
              <a:rPr lang="en-GB" sz="2400" dirty="0" smtClean="0"/>
              <a:t>Conditional logic : skip to, if/then.</a:t>
            </a:r>
          </a:p>
          <a:p>
            <a:pPr>
              <a:lnSpc>
                <a:spcPct val="150000"/>
              </a:lnSpc>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8" name="Picture 27"/>
          <p:cNvPicPr>
            <a:picLocks noChangeAspect="1"/>
          </p:cNvPicPr>
          <p:nvPr/>
        </p:nvPicPr>
        <p:blipFill>
          <a:blip r:embed="rId2"/>
          <a:stretch>
            <a:fillRect/>
          </a:stretch>
        </p:blipFill>
        <p:spPr>
          <a:xfrm>
            <a:off x="4559146" y="1480764"/>
            <a:ext cx="7632854" cy="2152075"/>
          </a:xfrm>
          <a:prstGeom prst="rect">
            <a:avLst/>
          </a:prstGeom>
        </p:spPr>
      </p:pic>
      <p:grpSp>
        <p:nvGrpSpPr>
          <p:cNvPr id="2" name="Group 1"/>
          <p:cNvGrpSpPr/>
          <p:nvPr/>
        </p:nvGrpSpPr>
        <p:grpSpPr>
          <a:xfrm>
            <a:off x="4559146" y="3798277"/>
            <a:ext cx="6384304" cy="3059723"/>
            <a:chOff x="4559146" y="3798277"/>
            <a:chExt cx="6384304" cy="3059723"/>
          </a:xfrm>
        </p:grpSpPr>
        <p:sp>
          <p:nvSpPr>
            <p:cNvPr id="29" name="Rectangle 28"/>
            <p:cNvSpPr/>
            <p:nvPr/>
          </p:nvSpPr>
          <p:spPr>
            <a:xfrm>
              <a:off x="4559146"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smtClean="0">
                  <a:solidFill>
                    <a:srgbClr val="41BBDF"/>
                  </a:solidFill>
                  <a:latin typeface="+mj-lt"/>
                </a:rPr>
                <a:t>Form fields can include :</a:t>
              </a:r>
            </a:p>
            <a:p>
              <a:pPr marL="342900" indent="-342900">
                <a:buFont typeface="Wingdings" panose="05000000000000000000" pitchFamily="2" charset="2"/>
                <a:buChar char="ü"/>
              </a:pPr>
              <a:r>
                <a:rPr lang="en-GB" sz="2000" dirty="0" smtClean="0">
                  <a:solidFill>
                    <a:srgbClr val="41BBDF"/>
                  </a:solidFill>
                  <a:latin typeface="+mj-lt"/>
                </a:rPr>
                <a:t>Photographs</a:t>
              </a:r>
            </a:p>
            <a:p>
              <a:pPr marL="342900" indent="-342900">
                <a:buFont typeface="Wingdings" panose="05000000000000000000" pitchFamily="2" charset="2"/>
                <a:buChar char="ü"/>
              </a:pPr>
              <a:r>
                <a:rPr lang="en-GB" sz="2000" dirty="0" smtClean="0">
                  <a:solidFill>
                    <a:srgbClr val="41BBDF"/>
                  </a:solidFill>
                  <a:latin typeface="+mj-lt"/>
                </a:rPr>
                <a:t>Signatures</a:t>
              </a:r>
            </a:p>
            <a:p>
              <a:pPr marL="342900" indent="-342900">
                <a:buFont typeface="Wingdings" panose="05000000000000000000" pitchFamily="2" charset="2"/>
                <a:buChar char="ü"/>
              </a:pPr>
              <a:r>
                <a:rPr lang="en-GB" sz="2000" dirty="0" smtClean="0">
                  <a:solidFill>
                    <a:srgbClr val="41BBDF"/>
                  </a:solidFill>
                  <a:latin typeface="+mj-lt"/>
                </a:rPr>
                <a:t>Pick lists</a:t>
              </a:r>
            </a:p>
            <a:p>
              <a:pPr marL="342900" indent="-342900">
                <a:buFont typeface="Wingdings" panose="05000000000000000000" pitchFamily="2" charset="2"/>
                <a:buChar char="ü"/>
              </a:pPr>
              <a:r>
                <a:rPr lang="en-GB" sz="2000" dirty="0" smtClean="0">
                  <a:solidFill>
                    <a:srgbClr val="41BBDF"/>
                  </a:solidFill>
                  <a:latin typeface="+mj-lt"/>
                </a:rPr>
                <a:t>Comment fields</a:t>
              </a:r>
            </a:p>
            <a:p>
              <a:pPr marL="342900" indent="-342900">
                <a:buFont typeface="Wingdings" panose="05000000000000000000" pitchFamily="2" charset="2"/>
                <a:buChar char="ü"/>
              </a:pPr>
              <a:r>
                <a:rPr lang="en-GB" sz="2000" dirty="0" smtClean="0">
                  <a:solidFill>
                    <a:srgbClr val="41BBDF"/>
                  </a:solidFill>
                  <a:latin typeface="+mj-lt"/>
                </a:rPr>
                <a:t>Scan bar codes</a:t>
              </a:r>
            </a:p>
            <a:p>
              <a:pPr marL="342900" indent="-342900">
                <a:buFont typeface="Wingdings" panose="05000000000000000000" pitchFamily="2" charset="2"/>
                <a:buChar char="ü"/>
              </a:pPr>
              <a:r>
                <a:rPr lang="en-GB" sz="2000" dirty="0" smtClean="0">
                  <a:solidFill>
                    <a:srgbClr val="41BBDF"/>
                  </a:solidFill>
                  <a:latin typeface="+mj-lt"/>
                </a:rPr>
                <a:t>Scan RFID tags</a:t>
              </a:r>
            </a:p>
            <a:p>
              <a:pPr marL="342900" indent="-342900">
                <a:buFont typeface="Wingdings" panose="05000000000000000000" pitchFamily="2" charset="2"/>
                <a:buChar char="ü"/>
              </a:pPr>
              <a:r>
                <a:rPr lang="en-GB" sz="2000" dirty="0" smtClean="0">
                  <a:solidFill>
                    <a:srgbClr val="41BBDF"/>
                  </a:solidFill>
                  <a:latin typeface="+mj-lt"/>
                </a:rPr>
                <a:t>Annotate images</a:t>
              </a:r>
            </a:p>
            <a:p>
              <a:endParaRPr lang="en-GB" sz="2400" dirty="0" smtClean="0">
                <a:solidFill>
                  <a:srgbClr val="41BBDF"/>
                </a:solidFill>
                <a:latin typeface="+mj-lt"/>
              </a:endParaRPr>
            </a:p>
            <a:p>
              <a:endParaRPr lang="ga-IE" sz="2400" dirty="0">
                <a:solidFill>
                  <a:srgbClr val="41BBDF"/>
                </a:solidFill>
                <a:latin typeface="+mj-lt"/>
              </a:endParaRPr>
            </a:p>
          </p:txBody>
        </p:sp>
        <p:sp>
          <p:nvSpPr>
            <p:cNvPr id="30" name="Rectangle 29"/>
            <p:cNvSpPr/>
            <p:nvPr/>
          </p:nvSpPr>
          <p:spPr>
            <a:xfrm>
              <a:off x="7751298"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smtClean="0">
                <a:solidFill>
                  <a:srgbClr val="41BBDF"/>
                </a:solidFill>
                <a:latin typeface="+mj-lt"/>
              </a:endParaRPr>
            </a:p>
            <a:p>
              <a:pPr marL="342900" indent="-342900">
                <a:buFont typeface="Wingdings" panose="05000000000000000000" pitchFamily="2" charset="2"/>
                <a:buChar char="ü"/>
              </a:pPr>
              <a:r>
                <a:rPr lang="en-GB" sz="2000" dirty="0" smtClean="0">
                  <a:solidFill>
                    <a:srgbClr val="41BBDF"/>
                  </a:solidFill>
                  <a:latin typeface="+mj-lt"/>
                </a:rPr>
                <a:t>Scan documents</a:t>
              </a:r>
            </a:p>
            <a:p>
              <a:pPr marL="342900" indent="-342900">
                <a:buFont typeface="Wingdings" panose="05000000000000000000" pitchFamily="2" charset="2"/>
                <a:buChar char="ü"/>
              </a:pPr>
              <a:r>
                <a:rPr lang="en-GB" sz="2000" dirty="0" smtClean="0">
                  <a:solidFill>
                    <a:srgbClr val="41BBDF"/>
                  </a:solidFill>
                  <a:latin typeface="+mj-lt"/>
                </a:rPr>
                <a:t>GPS coordinates</a:t>
              </a:r>
            </a:p>
            <a:p>
              <a:pPr marL="342900" indent="-342900">
                <a:buFont typeface="Wingdings" panose="05000000000000000000" pitchFamily="2" charset="2"/>
                <a:buChar char="ü"/>
              </a:pPr>
              <a:r>
                <a:rPr lang="en-GB" sz="2000" dirty="0" smtClean="0">
                  <a:solidFill>
                    <a:srgbClr val="41BBDF"/>
                  </a:solidFill>
                  <a:latin typeface="+mj-lt"/>
                </a:rPr>
                <a:t>Sketches</a:t>
              </a:r>
            </a:p>
            <a:p>
              <a:pPr marL="342900" indent="-342900">
                <a:buFont typeface="Wingdings" panose="05000000000000000000" pitchFamily="2" charset="2"/>
                <a:buChar char="ü"/>
              </a:pPr>
              <a:r>
                <a:rPr lang="en-GB" sz="2000" dirty="0" smtClean="0">
                  <a:solidFill>
                    <a:srgbClr val="41BBDF"/>
                  </a:solidFill>
                  <a:latin typeface="+mj-lt"/>
                </a:rPr>
                <a:t>Videos</a:t>
              </a:r>
            </a:p>
            <a:p>
              <a:pPr marL="342900" indent="-342900">
                <a:buFont typeface="Wingdings" panose="05000000000000000000" pitchFamily="2" charset="2"/>
                <a:buChar char="ü"/>
              </a:pPr>
              <a:r>
                <a:rPr lang="en-GB" sz="2000" dirty="0" smtClean="0">
                  <a:solidFill>
                    <a:srgbClr val="41BBDF"/>
                  </a:solidFill>
                  <a:latin typeface="+mj-lt"/>
                </a:rPr>
                <a:t>Parts lists</a:t>
              </a:r>
            </a:p>
            <a:p>
              <a:pPr marL="342900" indent="-342900">
                <a:buFont typeface="Wingdings" panose="05000000000000000000" pitchFamily="2" charset="2"/>
                <a:buChar char="ü"/>
              </a:pPr>
              <a:r>
                <a:rPr lang="en-GB" sz="2000" dirty="0" smtClean="0">
                  <a:solidFill>
                    <a:srgbClr val="41BBDF"/>
                  </a:solidFill>
                  <a:latin typeface="+mj-lt"/>
                </a:rPr>
                <a:t>Payments collected</a:t>
              </a:r>
            </a:p>
            <a:p>
              <a:pPr marL="342900" indent="-342900">
                <a:buFont typeface="Wingdings" panose="05000000000000000000" pitchFamily="2" charset="2"/>
                <a:buChar char="ü"/>
              </a:pPr>
              <a:r>
                <a:rPr lang="en-GB" sz="2000" dirty="0" smtClean="0">
                  <a:solidFill>
                    <a:srgbClr val="41BBDF"/>
                  </a:solidFill>
                  <a:latin typeface="+mj-lt"/>
                </a:rPr>
                <a:t>Voice notes</a:t>
              </a:r>
            </a:p>
            <a:p>
              <a:endParaRPr lang="en-GB" sz="2400" dirty="0" smtClean="0">
                <a:solidFill>
                  <a:srgbClr val="41BBDF"/>
                </a:solidFill>
                <a:latin typeface="+mj-lt"/>
              </a:endParaRPr>
            </a:p>
            <a:p>
              <a:endParaRPr lang="en-GB" sz="2400" dirty="0" smtClean="0">
                <a:solidFill>
                  <a:srgbClr val="41BBDF"/>
                </a:solidFill>
                <a:latin typeface="+mj-lt"/>
              </a:endParaRPr>
            </a:p>
            <a:p>
              <a:endParaRPr lang="ga-IE" sz="2400" dirty="0">
                <a:solidFill>
                  <a:srgbClr val="41BBDF"/>
                </a:solidFill>
                <a:latin typeface="+mj-lt"/>
              </a:endParaRPr>
            </a:p>
          </p:txBody>
        </p:sp>
      </p:grpSp>
    </p:spTree>
    <p:extLst>
      <p:ext uri="{BB962C8B-B14F-4D97-AF65-F5344CB8AC3E}">
        <p14:creationId xmlns:p14="http://schemas.microsoft.com/office/powerpoint/2010/main" val="341523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.1 Removing Paper</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400" dirty="0"/>
              <a:t>Can’t get rid of all paper dockets, manifests, etc. but ……</a:t>
            </a:r>
          </a:p>
          <a:p>
            <a:pPr marL="342900" indent="-342900">
              <a:lnSpc>
                <a:spcPct val="150000"/>
              </a:lnSpc>
              <a:buFont typeface="Arial" panose="020B0604020202020204" pitchFamily="34" charset="0"/>
              <a:buChar char="•"/>
            </a:pPr>
            <a:r>
              <a:rPr lang="en-GB" sz="2400" dirty="0"/>
              <a:t>Paperwork goes missing, never makes it back to the office.</a:t>
            </a:r>
          </a:p>
          <a:p>
            <a:pPr marL="342900" indent="-342900">
              <a:lnSpc>
                <a:spcPct val="150000"/>
              </a:lnSpc>
              <a:buFont typeface="Arial" panose="020B0604020202020204" pitchFamily="34" charset="0"/>
              <a:buChar char="•"/>
            </a:pPr>
            <a:r>
              <a:rPr lang="en-GB" sz="2400" dirty="0"/>
              <a:t>No customer signature on the paperwork when it does arrive back.</a:t>
            </a:r>
          </a:p>
          <a:p>
            <a:pPr marL="342900" indent="-342900">
              <a:lnSpc>
                <a:spcPct val="150000"/>
              </a:lnSpc>
              <a:buFont typeface="Arial" panose="020B0604020202020204" pitchFamily="34" charset="0"/>
              <a:buChar char="•"/>
            </a:pPr>
            <a:r>
              <a:rPr lang="en-GB" sz="2400" dirty="0"/>
              <a:t>No early warning of paper work issues until it’s too late</a:t>
            </a:r>
            <a:endParaRPr lang="ga-IE" sz="2400" dirty="0"/>
          </a:p>
        </p:txBody>
      </p:sp>
      <p:pic>
        <p:nvPicPr>
          <p:cNvPr id="10" name="Picture 9"/>
          <p:cNvPicPr>
            <a:picLocks noChangeAspect="1"/>
          </p:cNvPicPr>
          <p:nvPr/>
        </p:nvPicPr>
        <p:blipFill>
          <a:blip r:embed="rId2"/>
          <a:stretch>
            <a:fillRect/>
          </a:stretch>
        </p:blipFill>
        <p:spPr>
          <a:xfrm>
            <a:off x="4714629" y="786091"/>
            <a:ext cx="4883319" cy="4493141"/>
          </a:xfrm>
          <a:prstGeom prst="rect">
            <a:avLst/>
          </a:prstGeom>
        </p:spPr>
      </p:pic>
      <p:pic>
        <p:nvPicPr>
          <p:cNvPr id="13" name="Picture 12"/>
          <p:cNvPicPr>
            <a:picLocks noChangeAspect="1"/>
          </p:cNvPicPr>
          <p:nvPr/>
        </p:nvPicPr>
        <p:blipFill>
          <a:blip r:embed="rId3"/>
          <a:stretch>
            <a:fillRect/>
          </a:stretch>
        </p:blipFill>
        <p:spPr>
          <a:xfrm>
            <a:off x="8377043" y="3528646"/>
            <a:ext cx="3724745" cy="2634422"/>
          </a:xfrm>
          <a:prstGeom prst="rect">
            <a:avLst/>
          </a:prstGeom>
        </p:spPr>
      </p:pic>
    </p:spTree>
    <p:extLst>
      <p:ext uri="{BB962C8B-B14F-4D97-AF65-F5344CB8AC3E}">
        <p14:creationId xmlns:p14="http://schemas.microsoft.com/office/powerpoint/2010/main" val="32327355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.2 Time and Materials Capture</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Replace paper job reports with mobile forms</a:t>
            </a:r>
            <a:r>
              <a:rPr lang="en-GB" sz="2400" dirty="0" smtClean="0"/>
              <a:t>.</a:t>
            </a:r>
          </a:p>
          <a:p>
            <a:pPr marL="285750" indent="-285750">
              <a:lnSpc>
                <a:spcPct val="150000"/>
              </a:lnSpc>
              <a:buFont typeface="Wingdings" panose="05000000000000000000" pitchFamily="2" charset="2"/>
              <a:buChar char="§"/>
            </a:pPr>
            <a:r>
              <a:rPr lang="en-GB" sz="2400" dirty="0" smtClean="0"/>
              <a:t>On the mobile app the Worker clicks “start job” and “end job” to record time spent on job.</a:t>
            </a:r>
          </a:p>
          <a:p>
            <a:pPr marL="285750" indent="-285750">
              <a:lnSpc>
                <a:spcPct val="150000"/>
              </a:lnSpc>
              <a:buFont typeface="Wingdings" panose="05000000000000000000" pitchFamily="2" charset="2"/>
              <a:buChar char="§"/>
            </a:pPr>
            <a:r>
              <a:rPr lang="en-GB" sz="2400" dirty="0" smtClean="0"/>
              <a:t>On the mobile app the worker selects the parts &amp; materials used on the job.</a:t>
            </a:r>
          </a:p>
          <a:p>
            <a:pPr marL="285750" indent="-285750">
              <a:lnSpc>
                <a:spcPct val="150000"/>
              </a:lnSpc>
              <a:buFont typeface="Wingdings" panose="05000000000000000000" pitchFamily="2" charset="2"/>
              <a:buChar char="§"/>
            </a:pPr>
            <a:r>
              <a:rPr lang="en-GB" sz="2400" dirty="0" smtClean="0"/>
              <a:t>Customer can add signature to confirm agreement.</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6" name="Group 5"/>
          <p:cNvGrpSpPr/>
          <p:nvPr/>
        </p:nvGrpSpPr>
        <p:grpSpPr>
          <a:xfrm>
            <a:off x="8817196" y="868576"/>
            <a:ext cx="3136266" cy="5982879"/>
            <a:chOff x="6303156" y="875121"/>
            <a:chExt cx="3136266" cy="5982879"/>
          </a:xfrm>
        </p:grpSpPr>
        <p:pic>
          <p:nvPicPr>
            <p:cNvPr id="1026"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11" y="1427873"/>
              <a:ext cx="2710228" cy="4818184"/>
            </a:xfrm>
            <a:prstGeom prst="rect">
              <a:avLst/>
            </a:prstGeom>
          </p:spPr>
        </p:pic>
      </p:grpSp>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5741" b="79630" l="8802" r="35990"/>
                    </a14:imgEffect>
                  </a14:imgLayer>
                </a14:imgProps>
              </a:ext>
              <a:ext uri="{28A0092B-C50C-407E-A947-70E740481C1C}">
                <a14:useLocalDpi xmlns:a14="http://schemas.microsoft.com/office/drawing/2010/main" val="0"/>
              </a:ext>
            </a:extLst>
          </a:blip>
          <a:srcRect l="7076" t="13195" r="62231" b="18822"/>
          <a:stretch/>
        </p:blipFill>
        <p:spPr bwMode="auto">
          <a:xfrm>
            <a:off x="4802229" y="1766781"/>
            <a:ext cx="2593653" cy="371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70819" y="2077994"/>
            <a:ext cx="1774845" cy="3770263"/>
          </a:xfrm>
          <a:prstGeom prst="rect">
            <a:avLst/>
          </a:prstGeom>
          <a:noFill/>
        </p:spPr>
        <p:txBody>
          <a:bodyPr wrap="none" rtlCol="0">
            <a:spAutoFit/>
          </a:bodyPr>
          <a:lstStyle/>
          <a:p>
            <a:r>
              <a:rPr lang="en-GB" sz="23900" dirty="0" smtClean="0">
                <a:solidFill>
                  <a:srgbClr val="FF0000"/>
                </a:solidFill>
              </a:rPr>
              <a:t>X</a:t>
            </a:r>
            <a:endParaRPr lang="ga-IE" sz="23900" dirty="0">
              <a:solidFill>
                <a:srgbClr val="FF0000"/>
              </a:solidFill>
            </a:endParaRPr>
          </a:p>
        </p:txBody>
      </p:sp>
      <p:sp>
        <p:nvSpPr>
          <p:cNvPr id="12" name="Right Arrow 11"/>
          <p:cNvSpPr/>
          <p:nvPr/>
        </p:nvSpPr>
        <p:spPr>
          <a:xfrm>
            <a:off x="7460804" y="3288332"/>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618076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.3 Electronic Proof of Delivery</a:t>
            </a:r>
            <a:endParaRPr lang="ga-IE" dirty="0"/>
          </a:p>
        </p:txBody>
      </p:sp>
      <p:sp>
        <p:nvSpPr>
          <p:cNvPr id="8" name="Rectangle 7"/>
          <p:cNvSpPr/>
          <p:nvPr/>
        </p:nvSpPr>
        <p:spPr>
          <a:xfrm>
            <a:off x="0" y="903385"/>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Proof that the delivery / collection has completed by :</a:t>
            </a:r>
          </a:p>
          <a:p>
            <a:pPr marL="800100" lvl="1" indent="-342900">
              <a:lnSpc>
                <a:spcPct val="150000"/>
              </a:lnSpc>
              <a:buFont typeface="Wingdings" panose="05000000000000000000" pitchFamily="2" charset="2"/>
              <a:buChar char="ü"/>
            </a:pPr>
            <a:r>
              <a:rPr lang="en-GB" sz="2400" dirty="0" smtClean="0"/>
              <a:t>Capturing customer signature ( sign on glass).</a:t>
            </a:r>
          </a:p>
          <a:p>
            <a:pPr marL="800100" lvl="1" indent="-342900">
              <a:lnSpc>
                <a:spcPct val="150000"/>
              </a:lnSpc>
              <a:buFont typeface="Wingdings" panose="05000000000000000000" pitchFamily="2" charset="2"/>
              <a:buChar char="ü"/>
            </a:pPr>
            <a:r>
              <a:rPr lang="en-GB" sz="2400" dirty="0" smtClean="0"/>
              <a:t>Photo of delivered items.</a:t>
            </a:r>
          </a:p>
          <a:p>
            <a:pPr marL="800100" lvl="1" indent="-342900">
              <a:lnSpc>
                <a:spcPct val="150000"/>
              </a:lnSpc>
              <a:buFont typeface="Wingdings" panose="05000000000000000000" pitchFamily="2" charset="2"/>
              <a:buChar char="ü"/>
            </a:pPr>
            <a:r>
              <a:rPr lang="en-GB" sz="2400" dirty="0" smtClean="0"/>
              <a:t>Capture GPS coordinates of collection / drop off point.</a:t>
            </a:r>
          </a:p>
          <a:p>
            <a:pPr marL="800100" lvl="1" indent="-342900">
              <a:lnSpc>
                <a:spcPct val="150000"/>
              </a:lnSpc>
              <a:buFont typeface="Wingdings" panose="05000000000000000000" pitchFamily="2" charset="2"/>
              <a:buChar char="ü"/>
            </a:pPr>
            <a:r>
              <a:rPr lang="en-GB" sz="2400" dirty="0" smtClean="0"/>
              <a:t>Scan the signed delivery docket.</a:t>
            </a:r>
          </a:p>
          <a:p>
            <a:pPr marL="285750" indent="-285750">
              <a:lnSpc>
                <a:spcPct val="150000"/>
              </a:lnSpc>
              <a:buFont typeface="Wingdings" panose="05000000000000000000" pitchFamily="2" charset="2"/>
              <a:buChar char="§"/>
            </a:pPr>
            <a:endParaRPr lang="en-GB" sz="2400" dirty="0" smtClean="0"/>
          </a:p>
        </p:txBody>
      </p:sp>
      <p:grpSp>
        <p:nvGrpSpPr>
          <p:cNvPr id="4" name="Group 3"/>
          <p:cNvGrpSpPr/>
          <p:nvPr/>
        </p:nvGrpSpPr>
        <p:grpSpPr>
          <a:xfrm>
            <a:off x="4702748" y="875121"/>
            <a:ext cx="3136266" cy="5982879"/>
            <a:chOff x="4764259" y="638353"/>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259" y="638353"/>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66" y="1223493"/>
              <a:ext cx="2745247" cy="4829577"/>
            </a:xfrm>
            <a:prstGeom prst="rect">
              <a:avLst/>
            </a:prstGeom>
          </p:spPr>
        </p:pic>
      </p:grpSp>
      <p:pic>
        <p:nvPicPr>
          <p:cNvPr id="7" name="Picture 6"/>
          <p:cNvPicPr>
            <a:picLocks noChangeAspect="1"/>
          </p:cNvPicPr>
          <p:nvPr/>
        </p:nvPicPr>
        <p:blipFill>
          <a:blip r:embed="rId4"/>
          <a:stretch>
            <a:fillRect/>
          </a:stretch>
        </p:blipFill>
        <p:spPr>
          <a:xfrm>
            <a:off x="9017862" y="4494835"/>
            <a:ext cx="3048684" cy="2021410"/>
          </a:xfrm>
          <a:prstGeom prst="rect">
            <a:avLst/>
          </a:prstGeom>
        </p:spPr>
      </p:pic>
      <p:pic>
        <p:nvPicPr>
          <p:cNvPr id="9" name="Picture 8"/>
          <p:cNvPicPr>
            <a:picLocks noChangeAspect="1"/>
          </p:cNvPicPr>
          <p:nvPr/>
        </p:nvPicPr>
        <p:blipFill>
          <a:blip r:embed="rId5"/>
          <a:stretch>
            <a:fillRect/>
          </a:stretch>
        </p:blipFill>
        <p:spPr>
          <a:xfrm rot="20890297">
            <a:off x="7996852" y="2380076"/>
            <a:ext cx="3772730" cy="2326516"/>
          </a:xfrm>
          <a:prstGeom prst="rect">
            <a:avLst/>
          </a:prstGeom>
        </p:spPr>
      </p:pic>
      <p:grpSp>
        <p:nvGrpSpPr>
          <p:cNvPr id="10" name="Group 9"/>
          <p:cNvGrpSpPr/>
          <p:nvPr/>
        </p:nvGrpSpPr>
        <p:grpSpPr>
          <a:xfrm>
            <a:off x="7873687" y="1025444"/>
            <a:ext cx="3770142" cy="1477107"/>
            <a:chOff x="126609" y="1871003"/>
            <a:chExt cx="3770142" cy="1477107"/>
          </a:xfrm>
        </p:grpSpPr>
        <p:sp>
          <p:nvSpPr>
            <p:cNvPr id="11" name="Rectangle 10"/>
            <p:cNvSpPr/>
            <p:nvPr/>
          </p:nvSpPr>
          <p:spPr>
            <a:xfrm>
              <a:off x="126609" y="1871003"/>
              <a:ext cx="3770142" cy="1477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sp>
          <p:nvSpPr>
            <p:cNvPr id="12" name="TextBox 11"/>
            <p:cNvSpPr txBox="1"/>
            <p:nvPr/>
          </p:nvSpPr>
          <p:spPr>
            <a:xfrm>
              <a:off x="759312" y="2863668"/>
              <a:ext cx="2035814" cy="369332"/>
            </a:xfrm>
            <a:prstGeom prst="rect">
              <a:avLst/>
            </a:prstGeom>
            <a:noFill/>
          </p:spPr>
          <p:txBody>
            <a:bodyPr wrap="none" rtlCol="0">
              <a:spAutoFit/>
            </a:bodyPr>
            <a:lstStyle/>
            <a:p>
              <a:r>
                <a:rPr lang="en-GB" dirty="0" smtClean="0"/>
                <a:t>Customer Signature</a:t>
              </a:r>
              <a:endParaRPr lang="ga-IE" dirty="0"/>
            </a:p>
          </p:txBody>
        </p:sp>
        <p:cxnSp>
          <p:nvCxnSpPr>
            <p:cNvPr id="13" name="Straight Connector 12"/>
            <p:cNvCxnSpPr/>
            <p:nvPr/>
          </p:nvCxnSpPr>
          <p:spPr>
            <a:xfrm flipV="1">
              <a:off x="304801" y="2771335"/>
              <a:ext cx="2944836" cy="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1" y="2323738"/>
              <a:ext cx="354584" cy="461665"/>
            </a:xfrm>
            <a:prstGeom prst="rect">
              <a:avLst/>
            </a:prstGeom>
            <a:noFill/>
          </p:spPr>
          <p:txBody>
            <a:bodyPr wrap="none" rtlCol="0">
              <a:spAutoFit/>
            </a:bodyPr>
            <a:lstStyle/>
            <a:p>
              <a:r>
                <a:rPr lang="en-GB" sz="2400" b="1" dirty="0">
                  <a:solidFill>
                    <a:srgbClr val="FF0000"/>
                  </a:solidFill>
                </a:rPr>
                <a:t>X</a:t>
              </a:r>
              <a:endParaRPr lang="ga-IE" sz="2400" b="1" dirty="0">
                <a:solidFill>
                  <a:srgbClr val="FF0000"/>
                </a:solidFill>
              </a:endParaRPr>
            </a:p>
          </p:txBody>
        </p:sp>
      </p:grpSp>
    </p:spTree>
    <p:extLst>
      <p:ext uri="{BB962C8B-B14F-4D97-AF65-F5344CB8AC3E}">
        <p14:creationId xmlns:p14="http://schemas.microsoft.com/office/powerpoint/2010/main" val="2375535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.4 Proof of Attendance</a:t>
            </a:r>
            <a:endParaRPr lang="ga-IE" dirty="0"/>
          </a:p>
        </p:txBody>
      </p:sp>
      <p:pic>
        <p:nvPicPr>
          <p:cNvPr id="5" name="Picture 4"/>
          <p:cNvPicPr>
            <a:picLocks noChangeAspect="1"/>
          </p:cNvPicPr>
          <p:nvPr/>
        </p:nvPicPr>
        <p:blipFill>
          <a:blip r:embed="rId2"/>
          <a:stretch>
            <a:fillRect/>
          </a:stretch>
        </p:blipFill>
        <p:spPr>
          <a:xfrm>
            <a:off x="4979809" y="891627"/>
            <a:ext cx="4307642" cy="2871761"/>
          </a:xfrm>
          <a:prstGeom prst="rect">
            <a:avLst/>
          </a:prstGeom>
        </p:spPr>
      </p:pic>
      <p:sp>
        <p:nvSpPr>
          <p:cNvPr id="27" name="Rectangle 26"/>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smtClean="0"/>
              <a:t>Field worker uses the GeoPal mobile app to scan a QR code or RFID tag at the job location.</a:t>
            </a:r>
          </a:p>
          <a:p>
            <a:endParaRPr lang="en-GB" sz="2400" dirty="0" smtClean="0"/>
          </a:p>
          <a:p>
            <a:pPr marL="285750" indent="-285750">
              <a:buFont typeface="Wingdings" panose="05000000000000000000" pitchFamily="2" charset="2"/>
              <a:buChar char="§"/>
            </a:pPr>
            <a:r>
              <a:rPr lang="en-GB" sz="2400" dirty="0" smtClean="0"/>
              <a:t>The GeoPal mobile app time stamps and geo-tags when the QR code is scanned.</a:t>
            </a:r>
          </a:p>
          <a:p>
            <a:endParaRPr lang="en-GB" sz="2400" dirty="0" smtClean="0"/>
          </a:p>
          <a:p>
            <a:pPr marL="285750" indent="-285750">
              <a:buFont typeface="Wingdings" panose="05000000000000000000" pitchFamily="2" charset="2"/>
              <a:buChar char="§"/>
            </a:pPr>
            <a:r>
              <a:rPr lang="en-GB" sz="2400" dirty="0" smtClean="0"/>
              <a:t>The mobile app sends the GPS location of the worker back to the web site every 5 minutes.</a:t>
            </a:r>
          </a:p>
          <a:p>
            <a:endParaRPr lang="en-GB" sz="2400" dirty="0" smtClean="0"/>
          </a:p>
          <a:p>
            <a:pPr marL="285750" indent="-285750">
              <a:buFont typeface="Wingdings" panose="05000000000000000000" pitchFamily="2" charset="2"/>
              <a:buChar char="§"/>
            </a:pPr>
            <a:r>
              <a:rPr lang="en-GB" sz="2400" dirty="0" smtClean="0"/>
              <a:t>Worker also scans the tag when job / shift finishes.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3"/>
          <a:stretch>
            <a:fillRect/>
          </a:stretch>
        </p:blipFill>
        <p:spPr>
          <a:xfrm>
            <a:off x="6358442" y="3460652"/>
            <a:ext cx="5406485" cy="3397348"/>
          </a:xfrm>
          <a:prstGeom prst="rect">
            <a:avLst/>
          </a:prstGeom>
        </p:spPr>
      </p:pic>
    </p:spTree>
    <p:extLst>
      <p:ext uri="{BB962C8B-B14F-4D97-AF65-F5344CB8AC3E}">
        <p14:creationId xmlns:p14="http://schemas.microsoft.com/office/powerpoint/2010/main" val="38749784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.5 Capture Order Changes</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smtClean="0"/>
              <a:t>The mobile app can display the expected items to be delivered.</a:t>
            </a:r>
          </a:p>
          <a:p>
            <a:endParaRPr lang="en-GB" sz="2400" dirty="0" smtClean="0"/>
          </a:p>
          <a:p>
            <a:pPr marL="285750" indent="-285750">
              <a:buFont typeface="Wingdings" panose="05000000000000000000" pitchFamily="2" charset="2"/>
              <a:buChar char="§"/>
            </a:pPr>
            <a:r>
              <a:rPr lang="en-GB" sz="2400" dirty="0" smtClean="0"/>
              <a:t>The quantities can be changed on the app to show the actual items delivered.</a:t>
            </a:r>
          </a:p>
          <a:p>
            <a:endParaRPr lang="en-GB" sz="2400" dirty="0" smtClean="0"/>
          </a:p>
          <a:p>
            <a:pPr marL="285750" indent="-285750">
              <a:buFont typeface="Wingdings" panose="05000000000000000000" pitchFamily="2" charset="2"/>
              <a:buChar char="§"/>
            </a:pPr>
            <a:r>
              <a:rPr lang="en-GB" sz="2400" dirty="0" smtClean="0"/>
              <a:t>The revised delivery details are sent back to the office immediately.</a:t>
            </a:r>
          </a:p>
          <a:p>
            <a:endParaRPr lang="en-GB" sz="2400" dirty="0" smtClean="0"/>
          </a:p>
          <a:p>
            <a:pPr marL="285750" indent="-285750">
              <a:buFont typeface="Wingdings" panose="05000000000000000000" pitchFamily="2" charset="2"/>
              <a:buChar char="§"/>
            </a:pPr>
            <a:r>
              <a:rPr lang="en-GB" sz="2400" dirty="0" smtClean="0"/>
              <a:t>Back office Order Management systems are updated with the revised delivery details.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11" name="Group 10"/>
          <p:cNvGrpSpPr/>
          <p:nvPr/>
        </p:nvGrpSpPr>
        <p:grpSpPr>
          <a:xfrm>
            <a:off x="5024452" y="875119"/>
            <a:ext cx="3136266" cy="5982879"/>
            <a:chOff x="6303156" y="875121"/>
            <a:chExt cx="3136266" cy="5982879"/>
          </a:xfrm>
        </p:grpSpPr>
        <p:pic>
          <p:nvPicPr>
            <p:cNvPr id="8"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grpSp>
        <p:nvGrpSpPr>
          <p:cNvPr id="13" name="Group 12"/>
          <p:cNvGrpSpPr/>
          <p:nvPr/>
        </p:nvGrpSpPr>
        <p:grpSpPr>
          <a:xfrm>
            <a:off x="8512395" y="875118"/>
            <a:ext cx="3136266" cy="5982879"/>
            <a:chOff x="8725712" y="875120"/>
            <a:chExt cx="3136266" cy="5982879"/>
          </a:xfrm>
        </p:grpSpPr>
        <p:pic>
          <p:nvPicPr>
            <p:cNvPr id="10"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712" y="875120"/>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657" y="1480448"/>
              <a:ext cx="2711229" cy="4858047"/>
            </a:xfrm>
            <a:prstGeom prst="rect">
              <a:avLst/>
            </a:prstGeom>
          </p:spPr>
        </p:pic>
      </p:grpSp>
    </p:spTree>
    <p:extLst>
      <p:ext uri="{BB962C8B-B14F-4D97-AF65-F5344CB8AC3E}">
        <p14:creationId xmlns:p14="http://schemas.microsoft.com/office/powerpoint/2010/main" val="5086249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2.6 Document Scanner</a:t>
            </a:r>
            <a:endParaRPr lang="ga-IE" dirty="0"/>
          </a:p>
        </p:txBody>
      </p:sp>
      <p:sp>
        <p:nvSpPr>
          <p:cNvPr id="5" name="Rectangle 4"/>
          <p:cNvSpPr/>
          <p:nvPr/>
        </p:nvSpPr>
        <p:spPr>
          <a:xfrm>
            <a:off x="0" y="9043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The GeoPal mobile app has a feature to scan documents such as : consignment notes, delivery dockets, etc.</a:t>
            </a:r>
          </a:p>
          <a:p>
            <a:pPr marL="285750" indent="-285750">
              <a:lnSpc>
                <a:spcPct val="150000"/>
              </a:lnSpc>
              <a:buFont typeface="Wingdings" panose="05000000000000000000" pitchFamily="2" charset="2"/>
              <a:buChar char="§"/>
            </a:pPr>
            <a:r>
              <a:rPr lang="en-GB" sz="2400" dirty="0" smtClean="0"/>
              <a:t>The scanned document is sent back to the office in real-time.</a:t>
            </a:r>
          </a:p>
          <a:p>
            <a:pPr marL="285750" indent="-285750">
              <a:lnSpc>
                <a:spcPct val="150000"/>
              </a:lnSpc>
              <a:buFont typeface="Wingdings" panose="05000000000000000000" pitchFamily="2" charset="2"/>
              <a:buChar char="§"/>
            </a:pPr>
            <a:r>
              <a:rPr lang="en-GB" sz="2400" dirty="0" smtClean="0"/>
              <a:t>Allows customer invoices to be sent quicker.</a:t>
            </a:r>
          </a:p>
          <a:p>
            <a:pPr marL="285750" indent="-285750">
              <a:lnSpc>
                <a:spcPct val="150000"/>
              </a:lnSpc>
              <a:buFont typeface="Wingdings" panose="05000000000000000000" pitchFamily="2" charset="2"/>
              <a:buChar char="§"/>
            </a:pPr>
            <a:r>
              <a:rPr lang="en-GB" sz="2400" dirty="0" smtClean="0"/>
              <a:t>Scanned document stored on the “cloud”. </a:t>
            </a:r>
            <a:endParaRPr lang="ga-IE" sz="2400" dirty="0"/>
          </a:p>
        </p:txBody>
      </p:sp>
      <p:pic>
        <p:nvPicPr>
          <p:cNvPr id="6" name="Picture 5"/>
          <p:cNvPicPr>
            <a:picLocks noChangeAspect="1"/>
          </p:cNvPicPr>
          <p:nvPr/>
        </p:nvPicPr>
        <p:blipFill>
          <a:blip r:embed="rId2"/>
          <a:stretch>
            <a:fillRect/>
          </a:stretch>
        </p:blipFill>
        <p:spPr>
          <a:xfrm>
            <a:off x="5477090" y="1116010"/>
            <a:ext cx="5401579" cy="5081892"/>
          </a:xfrm>
          <a:prstGeom prst="rect">
            <a:avLst/>
          </a:prstGeom>
        </p:spPr>
      </p:pic>
    </p:spTree>
    <p:extLst>
      <p:ext uri="{BB962C8B-B14F-4D97-AF65-F5344CB8AC3E}">
        <p14:creationId xmlns:p14="http://schemas.microsoft.com/office/powerpoint/2010/main" val="32995684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2.7 Health &amp; Safety Compliance</a:t>
            </a:r>
            <a:endParaRPr lang="ga-IE" dirty="0"/>
          </a:p>
        </p:txBody>
      </p:sp>
      <p:pic>
        <p:nvPicPr>
          <p:cNvPr id="2" name="Picture 1"/>
          <p:cNvPicPr>
            <a:picLocks noChangeAspect="1"/>
          </p:cNvPicPr>
          <p:nvPr/>
        </p:nvPicPr>
        <p:blipFill rotWithShape="1">
          <a:blip r:embed="rId2"/>
          <a:srcRect l="51562" t="43205" r="22000" b="7590"/>
          <a:stretch/>
        </p:blipFill>
        <p:spPr>
          <a:xfrm>
            <a:off x="6178437" y="1707776"/>
            <a:ext cx="3713894" cy="3886200"/>
          </a:xfrm>
          <a:prstGeom prst="rect">
            <a:avLst/>
          </a:prstGeom>
        </p:spPr>
      </p:pic>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Fill out Risk Assessments on the mobile app</a:t>
            </a:r>
          </a:p>
          <a:p>
            <a:pPr marL="285750" indent="-285750">
              <a:lnSpc>
                <a:spcPct val="150000"/>
              </a:lnSpc>
              <a:buFont typeface="Wingdings" panose="05000000000000000000" pitchFamily="2" charset="2"/>
              <a:buChar char="§"/>
            </a:pPr>
            <a:r>
              <a:rPr lang="en-GB" sz="2400" dirty="0" smtClean="0"/>
              <a:t>Complete vehicle inspection checks on the mobile app</a:t>
            </a:r>
          </a:p>
          <a:p>
            <a:pPr marL="285750" indent="-285750">
              <a:lnSpc>
                <a:spcPct val="150000"/>
              </a:lnSpc>
              <a:buFont typeface="Wingdings" panose="05000000000000000000" pitchFamily="2" charset="2"/>
              <a:buChar char="§"/>
            </a:pPr>
            <a:r>
              <a:rPr lang="en-GB" sz="2400" dirty="0" smtClean="0"/>
              <a:t>Video collaboration between the office and the field worker</a:t>
            </a:r>
          </a:p>
          <a:p>
            <a:pPr marL="285750" indent="-285750">
              <a:lnSpc>
                <a:spcPct val="150000"/>
              </a:lnSpc>
              <a:buFont typeface="Wingdings" panose="05000000000000000000" pitchFamily="2" charset="2"/>
              <a:buChar char="§"/>
            </a:pPr>
            <a:r>
              <a:rPr lang="en-GB" sz="2400" dirty="0" smtClean="0"/>
              <a:t>Lone Worker features : Panic alarm, non-movement detection.</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12073370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29142" y="2174773"/>
            <a:ext cx="3604320" cy="2402880"/>
          </a:xfrm>
          <a:prstGeom prst="rect">
            <a:avLst/>
          </a:prstGeom>
        </p:spPr>
      </p:pic>
      <p:sp>
        <p:nvSpPr>
          <p:cNvPr id="27" name="Right Arrow 26"/>
          <p:cNvSpPr/>
          <p:nvPr/>
        </p:nvSpPr>
        <p:spPr>
          <a:xfrm>
            <a:off x="3647100" y="3100541"/>
            <a:ext cx="1092200" cy="610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131546" y="3054234"/>
            <a:ext cx="870155" cy="610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8" descr="http://1.bp.blogspot.com/-wtl5BQnioFA/VAi2_LMVzgI/AAAAAAAAA7w/iB9WXbUtcg0/s1600/Io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253" y="3672195"/>
            <a:ext cx="902951" cy="7971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stretch>
            <a:fillRect/>
          </a:stretch>
        </p:blipFill>
        <p:spPr>
          <a:xfrm>
            <a:off x="242096" y="1903997"/>
            <a:ext cx="1127172" cy="791230"/>
          </a:xfrm>
          <a:prstGeom prst="rect">
            <a:avLst/>
          </a:prstGeom>
        </p:spPr>
      </p:pic>
      <p:pic>
        <p:nvPicPr>
          <p:cNvPr id="39" name="Picture 38"/>
          <p:cNvPicPr>
            <a:picLocks noChangeAspect="1"/>
          </p:cNvPicPr>
          <p:nvPr/>
        </p:nvPicPr>
        <p:blipFill>
          <a:blip r:embed="rId5"/>
          <a:stretch>
            <a:fillRect/>
          </a:stretch>
        </p:blipFill>
        <p:spPr>
          <a:xfrm>
            <a:off x="1492261" y="3640597"/>
            <a:ext cx="1257310" cy="818515"/>
          </a:xfrm>
          <a:prstGeom prst="rect">
            <a:avLst/>
          </a:prstGeom>
        </p:spPr>
      </p:pic>
      <p:sp>
        <p:nvSpPr>
          <p:cNvPr id="41" name="TextBox 40"/>
          <p:cNvSpPr txBox="1"/>
          <p:nvPr/>
        </p:nvSpPr>
        <p:spPr>
          <a:xfrm>
            <a:off x="155222" y="1284116"/>
            <a:ext cx="3703508" cy="3877985"/>
          </a:xfrm>
          <a:prstGeom prst="rect">
            <a:avLst/>
          </a:prstGeom>
          <a:noFill/>
        </p:spPr>
        <p:txBody>
          <a:bodyPr wrap="none" rtlCol="0">
            <a:spAutoFit/>
          </a:bodyPr>
          <a:lstStyle/>
          <a:p>
            <a:pPr lvl="0"/>
            <a:r>
              <a:rPr lang="en-GB" sz="2400" dirty="0"/>
              <a:t>GeoPal Mobile </a:t>
            </a:r>
            <a:r>
              <a:rPr lang="en-GB" sz="2400" dirty="0" smtClean="0"/>
              <a:t>App Module</a:t>
            </a:r>
          </a:p>
          <a:p>
            <a:pPr lvl="0"/>
            <a:endParaRPr lang="en-GB" dirty="0"/>
          </a:p>
          <a:p>
            <a:pPr lvl="0"/>
            <a:endParaRPr lang="en-US" dirty="0" smtClean="0"/>
          </a:p>
          <a:p>
            <a:pPr lvl="0"/>
            <a:endParaRPr lang="en-US" dirty="0"/>
          </a:p>
          <a:p>
            <a:pPr lvl="0"/>
            <a:endParaRPr lang="en-US" dirty="0"/>
          </a:p>
          <a:p>
            <a:pPr lvl="0"/>
            <a:endParaRPr lang="en-GB" sz="2400" u="sng" dirty="0" smtClean="0"/>
          </a:p>
          <a:p>
            <a:pPr lvl="0"/>
            <a:r>
              <a:rPr lang="en-GB" sz="2400" dirty="0" smtClean="0"/>
              <a:t>GeoPal </a:t>
            </a:r>
            <a:r>
              <a:rPr lang="en-GB" sz="2400" dirty="0"/>
              <a:t>IoT /</a:t>
            </a:r>
            <a:r>
              <a:rPr lang="en-GB" sz="2400" dirty="0" smtClean="0"/>
              <a:t>M2M Module</a:t>
            </a:r>
          </a:p>
          <a:p>
            <a:pPr lvl="0"/>
            <a:endParaRPr lang="en-GB" dirty="0" smtClean="0"/>
          </a:p>
          <a:p>
            <a:pPr lvl="0"/>
            <a:endParaRPr lang="en-GB" dirty="0"/>
          </a:p>
          <a:p>
            <a:pPr lvl="0"/>
            <a:endParaRPr lang="en-US" dirty="0"/>
          </a:p>
          <a:p>
            <a:pPr lvl="0"/>
            <a:endParaRPr lang="ga-IE" sz="2400" dirty="0" smtClean="0"/>
          </a:p>
          <a:p>
            <a:pPr lvl="0"/>
            <a:r>
              <a:rPr lang="en-GB" sz="2400" dirty="0" smtClean="0"/>
              <a:t>GeoPal </a:t>
            </a:r>
            <a:r>
              <a:rPr lang="en-GB" sz="2400" dirty="0"/>
              <a:t>API Connect </a:t>
            </a:r>
            <a:r>
              <a:rPr lang="en-GB" sz="2400" dirty="0" smtClean="0"/>
              <a:t>Module</a:t>
            </a:r>
            <a:endParaRPr lang="en-US" sz="2400" dirty="0"/>
          </a:p>
        </p:txBody>
      </p:sp>
      <p:pic>
        <p:nvPicPr>
          <p:cNvPr id="43" name="Picture 42"/>
          <p:cNvPicPr>
            <a:picLocks noChangeAspect="1"/>
          </p:cNvPicPr>
          <p:nvPr/>
        </p:nvPicPr>
        <p:blipFill>
          <a:blip r:embed="rId6"/>
          <a:stretch>
            <a:fillRect/>
          </a:stretch>
        </p:blipFill>
        <p:spPr>
          <a:xfrm>
            <a:off x="283544" y="5942383"/>
            <a:ext cx="916316" cy="280551"/>
          </a:xfrm>
          <a:prstGeom prst="rect">
            <a:avLst/>
          </a:prstGeom>
        </p:spPr>
      </p:pic>
      <p:pic>
        <p:nvPicPr>
          <p:cNvPr id="44" name="Picture 43"/>
          <p:cNvPicPr>
            <a:picLocks noChangeAspect="1"/>
          </p:cNvPicPr>
          <p:nvPr/>
        </p:nvPicPr>
        <p:blipFill>
          <a:blip r:embed="rId7"/>
          <a:stretch>
            <a:fillRect/>
          </a:stretch>
        </p:blipFill>
        <p:spPr>
          <a:xfrm>
            <a:off x="1487403" y="5254267"/>
            <a:ext cx="599284" cy="437824"/>
          </a:xfrm>
          <a:prstGeom prst="rect">
            <a:avLst/>
          </a:prstGeom>
        </p:spPr>
      </p:pic>
      <p:pic>
        <p:nvPicPr>
          <p:cNvPr id="45" name="Picture 44"/>
          <p:cNvPicPr>
            <a:picLocks noChangeAspect="1"/>
          </p:cNvPicPr>
          <p:nvPr/>
        </p:nvPicPr>
        <p:blipFill>
          <a:blip r:embed="rId8"/>
          <a:stretch>
            <a:fillRect/>
          </a:stretch>
        </p:blipFill>
        <p:spPr>
          <a:xfrm>
            <a:off x="321058" y="5276291"/>
            <a:ext cx="987871" cy="229441"/>
          </a:xfrm>
          <a:prstGeom prst="rect">
            <a:avLst/>
          </a:prstGeom>
        </p:spPr>
      </p:pic>
      <p:pic>
        <p:nvPicPr>
          <p:cNvPr id="46" name="Picture 45"/>
          <p:cNvPicPr>
            <a:picLocks noChangeAspect="1"/>
          </p:cNvPicPr>
          <p:nvPr/>
        </p:nvPicPr>
        <p:blipFill>
          <a:blip r:embed="rId9"/>
          <a:stretch>
            <a:fillRect/>
          </a:stretch>
        </p:blipFill>
        <p:spPr>
          <a:xfrm>
            <a:off x="2295049" y="5234295"/>
            <a:ext cx="663129" cy="463692"/>
          </a:xfrm>
          <a:prstGeom prst="rect">
            <a:avLst/>
          </a:prstGeom>
        </p:spPr>
      </p:pic>
      <p:pic>
        <p:nvPicPr>
          <p:cNvPr id="47" name="Picture 46"/>
          <p:cNvPicPr>
            <a:picLocks noChangeAspect="1"/>
          </p:cNvPicPr>
          <p:nvPr/>
        </p:nvPicPr>
        <p:blipFill>
          <a:blip r:embed="rId10"/>
          <a:stretch>
            <a:fillRect/>
          </a:stretch>
        </p:blipFill>
        <p:spPr>
          <a:xfrm>
            <a:off x="1403748" y="5784052"/>
            <a:ext cx="708147" cy="708147"/>
          </a:xfrm>
          <a:prstGeom prst="rect">
            <a:avLst/>
          </a:prstGeom>
        </p:spPr>
      </p:pic>
      <p:pic>
        <p:nvPicPr>
          <p:cNvPr id="48" name="Picture 47"/>
          <p:cNvPicPr>
            <a:picLocks noChangeAspect="1"/>
          </p:cNvPicPr>
          <p:nvPr/>
        </p:nvPicPr>
        <p:blipFill>
          <a:blip r:embed="rId11"/>
          <a:stretch>
            <a:fillRect/>
          </a:stretch>
        </p:blipFill>
        <p:spPr>
          <a:xfrm>
            <a:off x="2288566" y="5802008"/>
            <a:ext cx="747970" cy="482777"/>
          </a:xfrm>
          <a:prstGeom prst="rect">
            <a:avLst/>
          </a:prstGeom>
        </p:spPr>
      </p:pic>
      <p:sp>
        <p:nvSpPr>
          <p:cNvPr id="49" name="TextBox 48"/>
          <p:cNvSpPr txBox="1"/>
          <p:nvPr/>
        </p:nvSpPr>
        <p:spPr>
          <a:xfrm>
            <a:off x="7986888" y="1027293"/>
            <a:ext cx="4101965" cy="4893648"/>
          </a:xfrm>
          <a:prstGeom prst="rect">
            <a:avLst/>
          </a:prstGeom>
          <a:noFill/>
        </p:spPr>
        <p:txBody>
          <a:bodyPr wrap="square" rtlCol="0">
            <a:spAutoFit/>
          </a:bodyPr>
          <a:lstStyle/>
          <a:p>
            <a:pPr lvl="0"/>
            <a:r>
              <a:rPr lang="en-GB" sz="2400" b="1" dirty="0"/>
              <a:t>GeoPal </a:t>
            </a:r>
            <a:r>
              <a:rPr lang="en-GB" sz="2400" b="1" dirty="0" smtClean="0"/>
              <a:t>Dashboard Module</a:t>
            </a:r>
          </a:p>
          <a:p>
            <a:pPr lvl="0"/>
            <a:endParaRPr lang="en-GB" sz="2400" dirty="0" smtClean="0"/>
          </a:p>
          <a:p>
            <a:pPr lvl="0"/>
            <a:endParaRPr lang="en-GB"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GB" sz="2400" b="1" u="sng" dirty="0" smtClean="0"/>
          </a:p>
          <a:p>
            <a:pPr lvl="0"/>
            <a:r>
              <a:rPr lang="en-GB" sz="2400" b="1" dirty="0" smtClean="0"/>
              <a:t>GeoPal Web Module</a:t>
            </a:r>
          </a:p>
          <a:p>
            <a:pPr lvl="0"/>
            <a:endParaRPr lang="en-GB" dirty="0" smtClean="0"/>
          </a:p>
          <a:p>
            <a:pPr lvl="0"/>
            <a:endParaRPr lang="en-GB" dirty="0"/>
          </a:p>
          <a:p>
            <a:pPr lvl="0"/>
            <a:endParaRPr lang="en-US" dirty="0"/>
          </a:p>
        </p:txBody>
      </p:sp>
      <p:pic>
        <p:nvPicPr>
          <p:cNvPr id="50" name="Picture 49"/>
          <p:cNvPicPr>
            <a:picLocks noChangeAspect="1"/>
          </p:cNvPicPr>
          <p:nvPr/>
        </p:nvPicPr>
        <p:blipFill>
          <a:blip r:embed="rId12"/>
          <a:stretch>
            <a:fillRect/>
          </a:stretch>
        </p:blipFill>
        <p:spPr>
          <a:xfrm>
            <a:off x="1785136" y="1848559"/>
            <a:ext cx="1049785" cy="894644"/>
          </a:xfrm>
          <a:prstGeom prst="rect">
            <a:avLst/>
          </a:prstGeom>
        </p:spPr>
      </p:pic>
      <p:pic>
        <p:nvPicPr>
          <p:cNvPr id="51" name="Picture 50"/>
          <p:cNvPicPr>
            <a:picLocks noChangeAspect="1"/>
          </p:cNvPicPr>
          <p:nvPr/>
        </p:nvPicPr>
        <p:blipFill>
          <a:blip r:embed="rId13"/>
          <a:stretch>
            <a:fillRect/>
          </a:stretch>
        </p:blipFill>
        <p:spPr>
          <a:xfrm>
            <a:off x="10163519" y="3141859"/>
            <a:ext cx="1818640" cy="1247968"/>
          </a:xfrm>
          <a:prstGeom prst="rect">
            <a:avLst/>
          </a:prstGeom>
        </p:spPr>
      </p:pic>
      <p:pic>
        <p:nvPicPr>
          <p:cNvPr id="52" name="Picture 51"/>
          <p:cNvPicPr>
            <a:picLocks noChangeAspect="1"/>
          </p:cNvPicPr>
          <p:nvPr/>
        </p:nvPicPr>
        <p:blipFill>
          <a:blip r:embed="rId14"/>
          <a:stretch>
            <a:fillRect/>
          </a:stretch>
        </p:blipFill>
        <p:spPr>
          <a:xfrm>
            <a:off x="10113339" y="1705553"/>
            <a:ext cx="1801262" cy="1238708"/>
          </a:xfrm>
          <a:prstGeom prst="rect">
            <a:avLst/>
          </a:prstGeom>
        </p:spPr>
      </p:pic>
      <p:pic>
        <p:nvPicPr>
          <p:cNvPr id="53" name="Picture 52"/>
          <p:cNvPicPr>
            <a:picLocks noChangeAspect="1"/>
          </p:cNvPicPr>
          <p:nvPr/>
        </p:nvPicPr>
        <p:blipFill>
          <a:blip r:embed="rId15"/>
          <a:stretch>
            <a:fillRect/>
          </a:stretch>
        </p:blipFill>
        <p:spPr>
          <a:xfrm>
            <a:off x="8158539" y="1703594"/>
            <a:ext cx="1837498" cy="1233971"/>
          </a:xfrm>
          <a:prstGeom prst="rect">
            <a:avLst/>
          </a:prstGeom>
        </p:spPr>
      </p:pic>
      <p:pic>
        <p:nvPicPr>
          <p:cNvPr id="54" name="Picture 53"/>
          <p:cNvPicPr>
            <a:picLocks noChangeAspect="1"/>
          </p:cNvPicPr>
          <p:nvPr/>
        </p:nvPicPr>
        <p:blipFill>
          <a:blip r:embed="rId16"/>
          <a:stretch>
            <a:fillRect/>
          </a:stretch>
        </p:blipFill>
        <p:spPr>
          <a:xfrm>
            <a:off x="8171664" y="3151710"/>
            <a:ext cx="1891929" cy="1244976"/>
          </a:xfrm>
          <a:prstGeom prst="rect">
            <a:avLst/>
          </a:prstGeom>
        </p:spPr>
      </p:pic>
      <p:pic>
        <p:nvPicPr>
          <p:cNvPr id="56" name="Picture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67807" y="1552223"/>
            <a:ext cx="2394951" cy="628607"/>
          </a:xfrm>
          <a:prstGeom prst="rect">
            <a:avLst/>
          </a:prstGeom>
        </p:spPr>
      </p:pic>
      <p:pic>
        <p:nvPicPr>
          <p:cNvPr id="57" name="Picture 56"/>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98554" y="5263443"/>
            <a:ext cx="1835472" cy="984873"/>
          </a:xfrm>
          <a:prstGeom prst="rect">
            <a:avLst/>
          </a:prstGeom>
          <a:ln>
            <a:noFill/>
          </a:ln>
          <a:effectLst>
            <a:outerShdw blurRad="292100" dist="139700" dir="2700000" algn="tl" rotWithShape="0">
              <a:srgbClr val="333333">
                <a:alpha val="65000"/>
              </a:srgbClr>
            </a:outerShdw>
          </a:effectLst>
        </p:spPr>
      </p:pic>
      <p:pic>
        <p:nvPicPr>
          <p:cNvPr id="58" name="Picture 2"/>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180200" y="5249332"/>
            <a:ext cx="1827318" cy="987779"/>
          </a:xfrm>
          <a:prstGeom prst="rect">
            <a:avLst/>
          </a:prstGeom>
          <a:ln>
            <a:noFill/>
          </a:ln>
          <a:effectLst>
            <a:outerShdw blurRad="292100" dist="139700" dir="2700000" algn="tl" rotWithShape="0">
              <a:srgbClr val="333333">
                <a:alpha val="65000"/>
              </a:srgbClr>
            </a:outerShdw>
          </a:effectLst>
        </p:spPr>
      </p:pic>
      <p:sp>
        <p:nvSpPr>
          <p:cNvPr id="29" name="Title 4"/>
          <p:cNvSpPr>
            <a:spLocks noGrp="1"/>
          </p:cNvSpPr>
          <p:nvPr>
            <p:ph type="title"/>
          </p:nvPr>
        </p:nvSpPr>
        <p:spPr>
          <a:xfrm>
            <a:off x="304801" y="176191"/>
            <a:ext cx="11343860" cy="715436"/>
          </a:xfrm>
        </p:spPr>
        <p:txBody>
          <a:bodyPr/>
          <a:lstStyle/>
          <a:p>
            <a:r>
              <a:rPr lang="en-IE" dirty="0" smtClean="0"/>
              <a:t>GeoPal Smart Field Service Platform</a:t>
            </a:r>
            <a:endParaRPr lang="en-IE" dirty="0"/>
          </a:p>
        </p:txBody>
      </p:sp>
    </p:spTree>
    <p:extLst>
      <p:ext uri="{BB962C8B-B14F-4D97-AF65-F5344CB8AC3E}">
        <p14:creationId xmlns:p14="http://schemas.microsoft.com/office/powerpoint/2010/main" val="30281927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2.8 Vehicle Inspection Checks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a:t>L</a:t>
            </a:r>
            <a:r>
              <a:rPr lang="en-GB" sz="2400" dirty="0" smtClean="0"/>
              <a:t>egislation mandates vehicle “walk-around” inspections.</a:t>
            </a:r>
          </a:p>
          <a:p>
            <a:pPr marL="285750" indent="-285750">
              <a:buFont typeface="Wingdings" panose="05000000000000000000" pitchFamily="2" charset="2"/>
              <a:buChar char="§"/>
            </a:pPr>
            <a:endParaRPr lang="en-GB" sz="2400" dirty="0" smtClean="0"/>
          </a:p>
          <a:p>
            <a:pPr marL="285750" indent="-285750">
              <a:buFont typeface="Wingdings" panose="05000000000000000000" pitchFamily="2" charset="2"/>
              <a:buChar char="§"/>
            </a:pPr>
            <a:r>
              <a:rPr lang="en-GB" sz="2400" dirty="0" smtClean="0"/>
              <a:t>A record must be kept of inspections and defects must be rectified in a timely manner.</a:t>
            </a:r>
          </a:p>
          <a:p>
            <a:pPr marL="285750" indent="-285750">
              <a:buFont typeface="Wingdings" panose="05000000000000000000" pitchFamily="2" charset="2"/>
              <a:buChar char="§"/>
            </a:pPr>
            <a:endParaRPr lang="en-GB" sz="2400" dirty="0" smtClean="0"/>
          </a:p>
          <a:p>
            <a:pPr marL="285750" indent="-285750">
              <a:buFont typeface="Wingdings" panose="05000000000000000000" pitchFamily="2" charset="2"/>
              <a:buChar char="§"/>
            </a:pPr>
            <a:r>
              <a:rPr lang="en-GB" sz="2400" dirty="0" smtClean="0"/>
              <a:t>GeoPal Vehicle Inspection mobile form eliminates paper forms, provides evidence of compliance and results are stored on the cloud indefinitely.</a:t>
            </a:r>
          </a:p>
          <a:p>
            <a:r>
              <a:rPr lang="en-GB" sz="2400" dirty="0" smtClean="0"/>
              <a:t> </a:t>
            </a:r>
          </a:p>
          <a:p>
            <a:pPr marL="285750" indent="-285750">
              <a:buFont typeface="Wingdings" panose="05000000000000000000" pitchFamily="2" charset="2"/>
              <a:buChar char="§"/>
            </a:pPr>
            <a:r>
              <a:rPr lang="en-GB" sz="2400" dirty="0"/>
              <a:t>M</a:t>
            </a:r>
            <a:r>
              <a:rPr lang="en-GB" sz="2400" dirty="0" smtClean="0"/>
              <a:t>ajor </a:t>
            </a:r>
            <a:r>
              <a:rPr lang="en-GB" sz="2400" dirty="0"/>
              <a:t>defects can trigger an email to a </a:t>
            </a:r>
            <a:r>
              <a:rPr lang="en-GB" sz="2400" dirty="0" smtClean="0"/>
              <a:t>manager or garage.</a:t>
            </a:r>
            <a:endParaRPr lang="ga-IE" sz="2400" dirty="0"/>
          </a:p>
          <a:p>
            <a:pPr marL="285750" indent="-285750">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7" name="Group 6"/>
          <p:cNvGrpSpPr/>
          <p:nvPr/>
        </p:nvGrpSpPr>
        <p:grpSpPr>
          <a:xfrm>
            <a:off x="8817196" y="875121"/>
            <a:ext cx="3136266" cy="5982879"/>
            <a:chOff x="6303156" y="875121"/>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490951" y="1455314"/>
              <a:ext cx="2756079" cy="4829576"/>
            </a:xfrm>
            <a:prstGeom prst="rect">
              <a:avLst/>
            </a:prstGeom>
          </p:spPr>
        </p:pic>
      </p:grpSp>
      <p:sp>
        <p:nvSpPr>
          <p:cNvPr id="10" name="Right Arrow 9"/>
          <p:cNvSpPr/>
          <p:nvPr/>
        </p:nvSpPr>
        <p:spPr>
          <a:xfrm>
            <a:off x="7656002" y="3274885"/>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4"/>
          <a:stretch>
            <a:fillRect/>
          </a:stretch>
        </p:blipFill>
        <p:spPr>
          <a:xfrm>
            <a:off x="4647253" y="1643913"/>
            <a:ext cx="2938527" cy="4139543"/>
          </a:xfrm>
          <a:prstGeom prst="rect">
            <a:avLst/>
          </a:prstGeom>
        </p:spPr>
      </p:pic>
    </p:spTree>
    <p:extLst>
      <p:ext uri="{BB962C8B-B14F-4D97-AF65-F5344CB8AC3E}">
        <p14:creationId xmlns:p14="http://schemas.microsoft.com/office/powerpoint/2010/main" val="41113994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3</a:t>
            </a:r>
            <a:r>
              <a:rPr lang="en-GB" dirty="0" smtClean="0"/>
              <a:t>.0 </a:t>
            </a:r>
            <a:r>
              <a:rPr lang="en-GB" dirty="0" err="1" smtClean="0"/>
              <a:t>IoT</a:t>
            </a:r>
            <a:r>
              <a:rPr lang="en-GB" dirty="0" smtClean="0"/>
              <a:t> / </a:t>
            </a:r>
            <a:r>
              <a:rPr lang="en-GB" dirty="0" err="1" smtClean="0"/>
              <a:t>M2M</a:t>
            </a:r>
            <a:r>
              <a:rPr lang="en-GB" dirty="0" smtClean="0"/>
              <a:t> - Field Asset Management</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414000" indent="-342900">
              <a:buFont typeface="Wingdings" charset="2"/>
              <a:buChar char="§"/>
            </a:pPr>
            <a:r>
              <a:rPr lang="en-GB" sz="2400" dirty="0" smtClean="0"/>
              <a:t>Register all field assets</a:t>
            </a:r>
          </a:p>
          <a:p>
            <a:pPr marL="71100"/>
            <a:endParaRPr lang="en-GB" sz="2400" dirty="0" smtClean="0"/>
          </a:p>
          <a:p>
            <a:pPr marL="414000" indent="-342900">
              <a:buFont typeface="Wingdings" charset="2"/>
              <a:buChar char="§"/>
            </a:pPr>
            <a:r>
              <a:rPr lang="en-GB" sz="2400" dirty="0" smtClean="0"/>
              <a:t>Set up service and maintenance schedules</a:t>
            </a:r>
          </a:p>
          <a:p>
            <a:pPr marL="71100"/>
            <a:endParaRPr lang="en-GB" sz="2400" dirty="0" smtClean="0"/>
          </a:p>
          <a:p>
            <a:pPr marL="414000" indent="-342900">
              <a:buFont typeface="Wingdings" charset="2"/>
              <a:buChar char="§"/>
            </a:pPr>
            <a:r>
              <a:rPr lang="en-GB" sz="2400" dirty="0" smtClean="0"/>
              <a:t>Visualisation </a:t>
            </a:r>
            <a:r>
              <a:rPr lang="en-GB" sz="2400" dirty="0"/>
              <a:t>of Asset Status on GeoPal.</a:t>
            </a:r>
          </a:p>
          <a:p>
            <a:pPr marL="414000" indent="-342900">
              <a:buFont typeface="Wingdings" charset="2"/>
              <a:buChar char="§"/>
            </a:pPr>
            <a:endParaRPr lang="en-GB" sz="2400" dirty="0"/>
          </a:p>
          <a:p>
            <a:pPr marL="414000" indent="-342900">
              <a:buFont typeface="Wingdings" charset="2"/>
              <a:buChar char="§"/>
            </a:pPr>
            <a:r>
              <a:rPr lang="en-GB" sz="2400" dirty="0"/>
              <a:t>Asset Status updated by </a:t>
            </a:r>
            <a:r>
              <a:rPr lang="en-GB" sz="2400" dirty="0" err="1" smtClean="0"/>
              <a:t>IoT</a:t>
            </a:r>
            <a:r>
              <a:rPr lang="en-GB" sz="2400" dirty="0" smtClean="0"/>
              <a:t>/M2M </a:t>
            </a:r>
            <a:r>
              <a:rPr lang="en-GB" sz="2400" dirty="0"/>
              <a:t>sensors in the field.</a:t>
            </a:r>
          </a:p>
          <a:p>
            <a:pPr marL="414000" indent="-342900">
              <a:buFont typeface="Wingdings" charset="2"/>
              <a:buChar char="§"/>
            </a:pPr>
            <a:endParaRPr lang="en-GB" sz="2400" dirty="0"/>
          </a:p>
          <a:p>
            <a:pPr marL="414000" indent="-342900">
              <a:buFont typeface="Wingdings" charset="2"/>
              <a:buChar char="§"/>
            </a:pPr>
            <a:r>
              <a:rPr lang="en-GB" sz="2400" dirty="0"/>
              <a:t>Asset Jobs dispatched based on Rules entered in Rules </a:t>
            </a:r>
            <a:r>
              <a:rPr lang="en-GB" sz="2400" dirty="0" smtClean="0"/>
              <a:t>Table</a:t>
            </a:r>
            <a:endParaRPr lang="ga-IE" sz="2400" dirty="0"/>
          </a:p>
        </p:txBody>
      </p:sp>
      <p:pic>
        <p:nvPicPr>
          <p:cNvPr id="2" name="Picture 1"/>
          <p:cNvPicPr>
            <a:picLocks noChangeAspect="1"/>
          </p:cNvPicPr>
          <p:nvPr/>
        </p:nvPicPr>
        <p:blipFill>
          <a:blip r:embed="rId2"/>
          <a:stretch>
            <a:fillRect/>
          </a:stretch>
        </p:blipFill>
        <p:spPr>
          <a:xfrm>
            <a:off x="5111027" y="1116007"/>
            <a:ext cx="5690671" cy="5278262"/>
          </a:xfrm>
          <a:prstGeom prst="rect">
            <a:avLst/>
          </a:prstGeom>
        </p:spPr>
      </p:pic>
    </p:spTree>
    <p:extLst>
      <p:ext uri="{BB962C8B-B14F-4D97-AF65-F5344CB8AC3E}">
        <p14:creationId xmlns:p14="http://schemas.microsoft.com/office/powerpoint/2010/main" val="11067302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39424" y="945698"/>
            <a:ext cx="5877290" cy="5741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Content Placeholder 1"/>
          <p:cNvSpPr>
            <a:spLocks noGrp="1"/>
          </p:cNvSpPr>
          <p:nvPr>
            <p:ph idx="1"/>
          </p:nvPr>
        </p:nvSpPr>
        <p:spPr>
          <a:xfrm>
            <a:off x="463827" y="1077144"/>
            <a:ext cx="5562085" cy="5669663"/>
          </a:xfrm>
        </p:spPr>
        <p:txBody>
          <a:bodyPr>
            <a:normAutofit fontScale="92500" lnSpcReduction="10000"/>
          </a:bodyPr>
          <a:lstStyle/>
          <a:p>
            <a:pPr marL="0" indent="0">
              <a:buNone/>
            </a:pPr>
            <a:r>
              <a:rPr lang="en-IE" dirty="0" smtClean="0"/>
              <a:t>Customised </a:t>
            </a:r>
            <a:r>
              <a:rPr lang="en-IE" dirty="0"/>
              <a:t>Reports providing </a:t>
            </a:r>
            <a:r>
              <a:rPr lang="en-IE" dirty="0" smtClean="0"/>
              <a:t>KPIs (all from machine controller)</a:t>
            </a:r>
          </a:p>
          <a:p>
            <a:pPr>
              <a:buFont typeface="Wingdings" charset="2"/>
              <a:buChar char="ü"/>
            </a:pPr>
            <a:r>
              <a:rPr lang="en-IE" dirty="0" smtClean="0"/>
              <a:t> Electrical and Mechanical Metrics </a:t>
            </a:r>
          </a:p>
          <a:p>
            <a:pPr lvl="1">
              <a:buFont typeface="Courier New"/>
              <a:buChar char="o"/>
            </a:pPr>
            <a:r>
              <a:rPr lang="en-IE" dirty="0" smtClean="0"/>
              <a:t>Energy </a:t>
            </a:r>
            <a:r>
              <a:rPr lang="en-IE" dirty="0"/>
              <a:t>usage  </a:t>
            </a:r>
            <a:r>
              <a:rPr lang="en-IE" dirty="0" smtClean="0"/>
              <a:t>and temperature </a:t>
            </a:r>
          </a:p>
          <a:p>
            <a:pPr lvl="1">
              <a:buFont typeface="Courier New"/>
              <a:buChar char="o"/>
            </a:pPr>
            <a:r>
              <a:rPr lang="en-IE" dirty="0" smtClean="0"/>
              <a:t>Coin jam and tampering Alarms</a:t>
            </a:r>
          </a:p>
          <a:p>
            <a:pPr lvl="1">
              <a:buFont typeface="Courier New"/>
              <a:buChar char="o"/>
            </a:pPr>
            <a:r>
              <a:rPr lang="en-IE" dirty="0" smtClean="0"/>
              <a:t>Coin box </a:t>
            </a:r>
            <a:r>
              <a:rPr lang="en-IE" dirty="0"/>
              <a:t>full </a:t>
            </a:r>
            <a:r>
              <a:rPr lang="en-IE" dirty="0" smtClean="0"/>
              <a:t>(or partly full) and low </a:t>
            </a:r>
            <a:r>
              <a:rPr lang="en-IE" dirty="0"/>
              <a:t>on stock </a:t>
            </a:r>
            <a:endParaRPr lang="en-IE" dirty="0" smtClean="0"/>
          </a:p>
          <a:p>
            <a:pPr lvl="1">
              <a:buFont typeface="Courier New"/>
              <a:buChar char="o"/>
            </a:pPr>
            <a:r>
              <a:rPr lang="en-IE" dirty="0" smtClean="0"/>
              <a:t>Power-offs</a:t>
            </a:r>
            <a:endParaRPr lang="en-IE" dirty="0"/>
          </a:p>
          <a:p>
            <a:pPr lvl="1">
              <a:buFont typeface="Courier New"/>
              <a:buChar char="o"/>
            </a:pPr>
            <a:r>
              <a:rPr lang="en-IE" dirty="0" smtClean="0"/>
              <a:t>Faults </a:t>
            </a:r>
            <a:r>
              <a:rPr lang="en-IE" dirty="0"/>
              <a:t>due to </a:t>
            </a:r>
            <a:r>
              <a:rPr lang="en-IE" dirty="0" smtClean="0"/>
              <a:t>vandalism </a:t>
            </a:r>
            <a:r>
              <a:rPr lang="en-IE" dirty="0"/>
              <a:t>and </a:t>
            </a:r>
            <a:r>
              <a:rPr lang="en-IE" dirty="0" smtClean="0"/>
              <a:t>theft</a:t>
            </a:r>
          </a:p>
          <a:p>
            <a:pPr>
              <a:buFont typeface="Wingdings" charset="2"/>
              <a:buChar char="ü"/>
            </a:pPr>
            <a:r>
              <a:rPr lang="en-IE" dirty="0" smtClean="0"/>
              <a:t> Financial </a:t>
            </a:r>
            <a:r>
              <a:rPr lang="en-IE" dirty="0"/>
              <a:t>Metrics </a:t>
            </a:r>
            <a:endParaRPr lang="en-IE" dirty="0" smtClean="0"/>
          </a:p>
          <a:p>
            <a:pPr lvl="1">
              <a:buFont typeface="Courier New"/>
              <a:buChar char="o"/>
            </a:pPr>
            <a:r>
              <a:rPr lang="en-IE" dirty="0" smtClean="0"/>
              <a:t>Cash taken</a:t>
            </a:r>
          </a:p>
          <a:p>
            <a:pPr lvl="1">
              <a:buFont typeface="Courier New"/>
              <a:buChar char="o"/>
            </a:pPr>
            <a:r>
              <a:rPr lang="en-IE" dirty="0"/>
              <a:t>Field Stock levels</a:t>
            </a:r>
          </a:p>
          <a:p>
            <a:pPr lvl="1">
              <a:buFont typeface="Courier New"/>
              <a:buChar char="o"/>
            </a:pPr>
            <a:r>
              <a:rPr lang="en-IE" dirty="0" smtClean="0"/>
              <a:t>Products </a:t>
            </a:r>
            <a:r>
              <a:rPr lang="en-IE" dirty="0"/>
              <a:t>s</a:t>
            </a:r>
            <a:r>
              <a:rPr lang="en-IE" dirty="0" smtClean="0"/>
              <a:t>old and volumes</a:t>
            </a:r>
          </a:p>
          <a:p>
            <a:pPr lvl="1">
              <a:buFont typeface="Courier New"/>
              <a:buChar char="o"/>
            </a:pPr>
            <a:r>
              <a:rPr lang="en-IE" dirty="0" smtClean="0"/>
              <a:t>Revenue </a:t>
            </a:r>
            <a:r>
              <a:rPr lang="en-IE" dirty="0"/>
              <a:t>region/</a:t>
            </a:r>
            <a:r>
              <a:rPr lang="en-IE" dirty="0" smtClean="0"/>
              <a:t>machine</a:t>
            </a:r>
          </a:p>
          <a:p>
            <a:pPr lvl="2">
              <a:buFont typeface="Courier New"/>
              <a:buChar char="o"/>
            </a:pPr>
            <a:endParaRPr lang="en-IE" dirty="0"/>
          </a:p>
          <a:p>
            <a:pPr lvl="2">
              <a:buFont typeface="Courier New"/>
              <a:buChar char="o"/>
            </a:pPr>
            <a:endParaRPr lang="en-IE" dirty="0" smtClean="0"/>
          </a:p>
          <a:p>
            <a:pPr lvl="2">
              <a:buFont typeface="Courier New"/>
              <a:buChar char="o"/>
            </a:pPr>
            <a:endParaRPr lang="en-IE" dirty="0" smtClean="0"/>
          </a:p>
          <a:p>
            <a:pPr lvl="2">
              <a:buFont typeface="Wingdings" charset="2"/>
              <a:buChar char="Ø"/>
            </a:pPr>
            <a:endParaRPr lang="en-IE" dirty="0"/>
          </a:p>
          <a:p>
            <a:endParaRPr lang="en-GB" dirty="0"/>
          </a:p>
        </p:txBody>
      </p:sp>
      <p:sp>
        <p:nvSpPr>
          <p:cNvPr id="3" name="Title 2"/>
          <p:cNvSpPr>
            <a:spLocks noGrp="1"/>
          </p:cNvSpPr>
          <p:nvPr>
            <p:ph type="title"/>
          </p:nvPr>
        </p:nvSpPr>
        <p:spPr/>
        <p:txBody>
          <a:bodyPr>
            <a:normAutofit fontScale="90000"/>
          </a:bodyPr>
          <a:lstStyle/>
          <a:p>
            <a:r>
              <a:rPr lang="en-GB" dirty="0" smtClean="0"/>
              <a:t>Example: Vending Machine</a:t>
            </a:r>
            <a:br>
              <a:rPr lang="en-GB" dirty="0" smtClean="0"/>
            </a:br>
            <a:r>
              <a:rPr lang="en-GB" dirty="0" smtClean="0"/>
              <a:t>Sample of Dash Board Vending Metrics to be Monitored</a:t>
            </a:r>
            <a:endParaRPr lang="en-GB" dirty="0"/>
          </a:p>
        </p:txBody>
      </p:sp>
      <p:pic>
        <p:nvPicPr>
          <p:cNvPr id="4" name="Picture 3"/>
          <p:cNvPicPr>
            <a:picLocks noChangeAspect="1"/>
          </p:cNvPicPr>
          <p:nvPr/>
        </p:nvPicPr>
        <p:blipFill>
          <a:blip r:embed="rId2"/>
          <a:stretch>
            <a:fillRect/>
          </a:stretch>
        </p:blipFill>
        <p:spPr>
          <a:xfrm>
            <a:off x="9257782" y="2988669"/>
            <a:ext cx="2240091" cy="1537172"/>
          </a:xfrm>
          <a:prstGeom prst="rect">
            <a:avLst/>
          </a:prstGeom>
        </p:spPr>
      </p:pic>
      <p:pic>
        <p:nvPicPr>
          <p:cNvPr id="5" name="Picture 4"/>
          <p:cNvPicPr>
            <a:picLocks noChangeAspect="1"/>
          </p:cNvPicPr>
          <p:nvPr/>
        </p:nvPicPr>
        <p:blipFill>
          <a:blip r:embed="rId3"/>
          <a:stretch>
            <a:fillRect/>
          </a:stretch>
        </p:blipFill>
        <p:spPr>
          <a:xfrm>
            <a:off x="9198118" y="1176229"/>
            <a:ext cx="2218687" cy="1525766"/>
          </a:xfrm>
          <a:prstGeom prst="rect">
            <a:avLst/>
          </a:prstGeom>
        </p:spPr>
      </p:pic>
      <p:pic>
        <p:nvPicPr>
          <p:cNvPr id="6" name="Picture 5"/>
          <p:cNvPicPr>
            <a:picLocks noChangeAspect="1"/>
          </p:cNvPicPr>
          <p:nvPr/>
        </p:nvPicPr>
        <p:blipFill>
          <a:blip r:embed="rId4"/>
          <a:stretch>
            <a:fillRect/>
          </a:stretch>
        </p:blipFill>
        <p:spPr>
          <a:xfrm>
            <a:off x="6505471" y="4823060"/>
            <a:ext cx="2290197" cy="1594795"/>
          </a:xfrm>
          <a:prstGeom prst="rect">
            <a:avLst/>
          </a:prstGeom>
        </p:spPr>
      </p:pic>
      <p:pic>
        <p:nvPicPr>
          <p:cNvPr id="7" name="Picture 6"/>
          <p:cNvPicPr>
            <a:picLocks noChangeAspect="1"/>
          </p:cNvPicPr>
          <p:nvPr/>
        </p:nvPicPr>
        <p:blipFill>
          <a:blip r:embed="rId5"/>
          <a:stretch>
            <a:fillRect/>
          </a:stretch>
        </p:blipFill>
        <p:spPr>
          <a:xfrm>
            <a:off x="6491816" y="1175368"/>
            <a:ext cx="2263320" cy="1519931"/>
          </a:xfrm>
          <a:prstGeom prst="rect">
            <a:avLst/>
          </a:prstGeom>
        </p:spPr>
      </p:pic>
      <p:pic>
        <p:nvPicPr>
          <p:cNvPr id="8" name="Picture 7"/>
          <p:cNvPicPr>
            <a:picLocks noChangeAspect="1"/>
          </p:cNvPicPr>
          <p:nvPr/>
        </p:nvPicPr>
        <p:blipFill>
          <a:blip r:embed="rId6"/>
          <a:stretch>
            <a:fillRect/>
          </a:stretch>
        </p:blipFill>
        <p:spPr>
          <a:xfrm>
            <a:off x="6465304" y="3039743"/>
            <a:ext cx="2330365" cy="1533487"/>
          </a:xfrm>
          <a:prstGeom prst="rect">
            <a:avLst/>
          </a:prstGeom>
        </p:spPr>
      </p:pic>
      <p:pic>
        <p:nvPicPr>
          <p:cNvPr id="9" name="Picture 8"/>
          <p:cNvPicPr>
            <a:picLocks noChangeAspect="1"/>
          </p:cNvPicPr>
          <p:nvPr/>
        </p:nvPicPr>
        <p:blipFill>
          <a:blip r:embed="rId7"/>
          <a:stretch>
            <a:fillRect/>
          </a:stretch>
        </p:blipFill>
        <p:spPr>
          <a:xfrm>
            <a:off x="9268556" y="4850079"/>
            <a:ext cx="2215806" cy="1514725"/>
          </a:xfrm>
          <a:prstGeom prst="rect">
            <a:avLst/>
          </a:prstGeom>
        </p:spPr>
      </p:pic>
    </p:spTree>
    <p:extLst>
      <p:ext uri="{BB962C8B-B14F-4D97-AF65-F5344CB8AC3E}">
        <p14:creationId xmlns:p14="http://schemas.microsoft.com/office/powerpoint/2010/main" val="7141412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39424" y="945698"/>
            <a:ext cx="5877290" cy="5741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Content Placeholder 1"/>
          <p:cNvSpPr>
            <a:spLocks noGrp="1"/>
          </p:cNvSpPr>
          <p:nvPr>
            <p:ph idx="1"/>
          </p:nvPr>
        </p:nvSpPr>
        <p:spPr>
          <a:xfrm>
            <a:off x="463827" y="1077144"/>
            <a:ext cx="5562085" cy="5669663"/>
          </a:xfrm>
        </p:spPr>
        <p:txBody>
          <a:bodyPr>
            <a:normAutofit/>
          </a:bodyPr>
          <a:lstStyle/>
          <a:p>
            <a:pPr marL="0" indent="0">
              <a:buNone/>
            </a:pPr>
            <a:r>
              <a:rPr lang="en-IE" dirty="0" smtClean="0"/>
              <a:t>Customised </a:t>
            </a:r>
            <a:r>
              <a:rPr lang="en-IE" dirty="0"/>
              <a:t>Reports providing </a:t>
            </a:r>
            <a:r>
              <a:rPr lang="en-IE" dirty="0" smtClean="0"/>
              <a:t>KPIs (all from machine controller)</a:t>
            </a:r>
          </a:p>
          <a:p>
            <a:pPr>
              <a:buFont typeface="Wingdings" charset="2"/>
              <a:buChar char="ü"/>
            </a:pPr>
            <a:r>
              <a:rPr lang="en-IE" dirty="0" smtClean="0"/>
              <a:t> Electrical and Mechanical Metrics </a:t>
            </a:r>
          </a:p>
          <a:p>
            <a:pPr lvl="1">
              <a:buFont typeface="Courier New"/>
              <a:buChar char="o"/>
            </a:pPr>
            <a:r>
              <a:rPr lang="en-IE" dirty="0" smtClean="0"/>
              <a:t>Energy </a:t>
            </a:r>
            <a:r>
              <a:rPr lang="en-IE" dirty="0"/>
              <a:t>usage  </a:t>
            </a:r>
            <a:r>
              <a:rPr lang="en-IE" dirty="0" smtClean="0"/>
              <a:t>and temperature </a:t>
            </a:r>
          </a:p>
          <a:p>
            <a:pPr lvl="1">
              <a:buFont typeface="Courier New"/>
              <a:buChar char="o"/>
            </a:pPr>
            <a:r>
              <a:rPr lang="en-IE" dirty="0" smtClean="0"/>
              <a:t>Security and Tampering Alarms</a:t>
            </a:r>
          </a:p>
          <a:p>
            <a:pPr lvl="1">
              <a:buFont typeface="Courier New"/>
              <a:buChar char="o"/>
            </a:pPr>
            <a:r>
              <a:rPr lang="en-IE" dirty="0" smtClean="0"/>
              <a:t>Power-offs</a:t>
            </a:r>
            <a:endParaRPr lang="en-IE" dirty="0"/>
          </a:p>
          <a:p>
            <a:pPr lvl="1">
              <a:buFont typeface="Courier New"/>
              <a:buChar char="o"/>
            </a:pPr>
            <a:r>
              <a:rPr lang="en-IE" dirty="0" smtClean="0"/>
              <a:t>Faults </a:t>
            </a:r>
            <a:r>
              <a:rPr lang="en-IE" dirty="0"/>
              <a:t>due to </a:t>
            </a:r>
            <a:r>
              <a:rPr lang="en-IE" dirty="0" smtClean="0"/>
              <a:t>vandalism </a:t>
            </a:r>
            <a:r>
              <a:rPr lang="en-IE" dirty="0"/>
              <a:t>and </a:t>
            </a:r>
            <a:r>
              <a:rPr lang="en-IE" dirty="0" smtClean="0"/>
              <a:t>theft</a:t>
            </a:r>
          </a:p>
          <a:p>
            <a:pPr>
              <a:buFont typeface="Wingdings" charset="2"/>
              <a:buChar char="ü"/>
            </a:pPr>
            <a:r>
              <a:rPr lang="en-IE" dirty="0" smtClean="0"/>
              <a:t> Financial </a:t>
            </a:r>
            <a:r>
              <a:rPr lang="en-IE" dirty="0"/>
              <a:t>Metrics </a:t>
            </a:r>
            <a:endParaRPr lang="en-IE" dirty="0" smtClean="0"/>
          </a:p>
          <a:p>
            <a:pPr lvl="1">
              <a:buFont typeface="Courier New"/>
              <a:buChar char="o"/>
            </a:pPr>
            <a:r>
              <a:rPr lang="en-IE" dirty="0"/>
              <a:t>Asset Availability </a:t>
            </a:r>
          </a:p>
          <a:p>
            <a:pPr lvl="1">
              <a:buFont typeface="Courier New"/>
              <a:buChar char="o"/>
            </a:pPr>
            <a:r>
              <a:rPr lang="en-IE" dirty="0"/>
              <a:t>Building maintenance  / security costs </a:t>
            </a:r>
          </a:p>
          <a:p>
            <a:pPr lvl="2">
              <a:buFont typeface="Courier New"/>
              <a:buChar char="o"/>
            </a:pPr>
            <a:endParaRPr lang="en-IE" dirty="0" smtClean="0"/>
          </a:p>
          <a:p>
            <a:pPr lvl="2">
              <a:buFont typeface="Courier New"/>
              <a:buChar char="o"/>
            </a:pPr>
            <a:endParaRPr lang="en-IE" dirty="0" smtClean="0"/>
          </a:p>
          <a:p>
            <a:pPr lvl="2">
              <a:buFont typeface="Wingdings" charset="2"/>
              <a:buChar char="Ø"/>
            </a:pPr>
            <a:endParaRPr lang="en-IE" dirty="0"/>
          </a:p>
          <a:p>
            <a:endParaRPr lang="en-GB" dirty="0"/>
          </a:p>
        </p:txBody>
      </p:sp>
      <p:sp>
        <p:nvSpPr>
          <p:cNvPr id="3" name="Title 2"/>
          <p:cNvSpPr>
            <a:spLocks noGrp="1"/>
          </p:cNvSpPr>
          <p:nvPr>
            <p:ph type="title"/>
          </p:nvPr>
        </p:nvSpPr>
        <p:spPr/>
        <p:txBody>
          <a:bodyPr>
            <a:normAutofit fontScale="90000"/>
          </a:bodyPr>
          <a:lstStyle/>
          <a:p>
            <a:r>
              <a:rPr lang="en-GB" dirty="0" smtClean="0"/>
              <a:t>Example Transformer Buildings</a:t>
            </a:r>
            <a:br>
              <a:rPr lang="en-GB" dirty="0" smtClean="0"/>
            </a:br>
            <a:r>
              <a:rPr lang="en-GB" dirty="0" smtClean="0"/>
              <a:t>Sample of Dash Board Vending Metrics to be Monitored</a:t>
            </a:r>
            <a:endParaRPr lang="en-GB" dirty="0"/>
          </a:p>
        </p:txBody>
      </p:sp>
      <p:pic>
        <p:nvPicPr>
          <p:cNvPr id="4" name="Picture 3"/>
          <p:cNvPicPr>
            <a:picLocks noChangeAspect="1"/>
          </p:cNvPicPr>
          <p:nvPr/>
        </p:nvPicPr>
        <p:blipFill>
          <a:blip r:embed="rId2"/>
          <a:stretch>
            <a:fillRect/>
          </a:stretch>
        </p:blipFill>
        <p:spPr>
          <a:xfrm>
            <a:off x="9257782" y="2988669"/>
            <a:ext cx="2240091" cy="1537172"/>
          </a:xfrm>
          <a:prstGeom prst="rect">
            <a:avLst/>
          </a:prstGeom>
        </p:spPr>
      </p:pic>
      <p:pic>
        <p:nvPicPr>
          <p:cNvPr id="5" name="Picture 4"/>
          <p:cNvPicPr>
            <a:picLocks noChangeAspect="1"/>
          </p:cNvPicPr>
          <p:nvPr/>
        </p:nvPicPr>
        <p:blipFill>
          <a:blip r:embed="rId3"/>
          <a:stretch>
            <a:fillRect/>
          </a:stretch>
        </p:blipFill>
        <p:spPr>
          <a:xfrm>
            <a:off x="9198118" y="1176229"/>
            <a:ext cx="2218687" cy="1525766"/>
          </a:xfrm>
          <a:prstGeom prst="rect">
            <a:avLst/>
          </a:prstGeom>
        </p:spPr>
      </p:pic>
      <p:pic>
        <p:nvPicPr>
          <p:cNvPr id="6" name="Picture 5"/>
          <p:cNvPicPr>
            <a:picLocks noChangeAspect="1"/>
          </p:cNvPicPr>
          <p:nvPr/>
        </p:nvPicPr>
        <p:blipFill>
          <a:blip r:embed="rId4"/>
          <a:stretch>
            <a:fillRect/>
          </a:stretch>
        </p:blipFill>
        <p:spPr>
          <a:xfrm>
            <a:off x="6505471" y="4823060"/>
            <a:ext cx="2290197" cy="1594795"/>
          </a:xfrm>
          <a:prstGeom prst="rect">
            <a:avLst/>
          </a:prstGeom>
        </p:spPr>
      </p:pic>
      <p:pic>
        <p:nvPicPr>
          <p:cNvPr id="7" name="Picture 6"/>
          <p:cNvPicPr>
            <a:picLocks noChangeAspect="1"/>
          </p:cNvPicPr>
          <p:nvPr/>
        </p:nvPicPr>
        <p:blipFill>
          <a:blip r:embed="rId5"/>
          <a:stretch>
            <a:fillRect/>
          </a:stretch>
        </p:blipFill>
        <p:spPr>
          <a:xfrm>
            <a:off x="6491816" y="1175368"/>
            <a:ext cx="2263320" cy="1519931"/>
          </a:xfrm>
          <a:prstGeom prst="rect">
            <a:avLst/>
          </a:prstGeom>
        </p:spPr>
      </p:pic>
      <p:pic>
        <p:nvPicPr>
          <p:cNvPr id="8" name="Picture 7"/>
          <p:cNvPicPr>
            <a:picLocks noChangeAspect="1"/>
          </p:cNvPicPr>
          <p:nvPr/>
        </p:nvPicPr>
        <p:blipFill>
          <a:blip r:embed="rId6"/>
          <a:stretch>
            <a:fillRect/>
          </a:stretch>
        </p:blipFill>
        <p:spPr>
          <a:xfrm>
            <a:off x="6465304" y="3039743"/>
            <a:ext cx="2330365" cy="1533487"/>
          </a:xfrm>
          <a:prstGeom prst="rect">
            <a:avLst/>
          </a:prstGeom>
        </p:spPr>
      </p:pic>
      <p:pic>
        <p:nvPicPr>
          <p:cNvPr id="9" name="Picture 8"/>
          <p:cNvPicPr>
            <a:picLocks noChangeAspect="1"/>
          </p:cNvPicPr>
          <p:nvPr/>
        </p:nvPicPr>
        <p:blipFill>
          <a:blip r:embed="rId7"/>
          <a:stretch>
            <a:fillRect/>
          </a:stretch>
        </p:blipFill>
        <p:spPr>
          <a:xfrm>
            <a:off x="9268556" y="4850079"/>
            <a:ext cx="2215806" cy="1514725"/>
          </a:xfrm>
          <a:prstGeom prst="rect">
            <a:avLst/>
          </a:prstGeom>
        </p:spPr>
      </p:pic>
    </p:spTree>
    <p:extLst>
      <p:ext uri="{BB962C8B-B14F-4D97-AF65-F5344CB8AC3E}">
        <p14:creationId xmlns:p14="http://schemas.microsoft.com/office/powerpoint/2010/main" val="38291792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encrypted-tbn3.gstatic.com/images?q=tbn:ANd9GcRwyaLRInLYFZk-ytVpERxQzi8lZ323GopfiFb_OD4s4f6p4T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5180" y="2438812"/>
            <a:ext cx="2606254" cy="2391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1" y="3335677"/>
            <a:ext cx="746918" cy="479772"/>
          </a:xfrm>
          <a:prstGeom prst="rect">
            <a:avLst/>
          </a:prstGeom>
        </p:spPr>
      </p:pic>
      <p:pic>
        <p:nvPicPr>
          <p:cNvPr id="6" name="Picture 5"/>
          <p:cNvPicPr>
            <a:picLocks noChangeAspect="1"/>
          </p:cNvPicPr>
          <p:nvPr/>
        </p:nvPicPr>
        <p:blipFill>
          <a:blip r:embed="rId5"/>
          <a:stretch>
            <a:fillRect/>
          </a:stretch>
        </p:blipFill>
        <p:spPr>
          <a:xfrm>
            <a:off x="396414" y="2082683"/>
            <a:ext cx="873249" cy="575838"/>
          </a:xfrm>
          <a:prstGeom prst="rect">
            <a:avLst/>
          </a:prstGeom>
        </p:spPr>
      </p:pic>
      <p:cxnSp>
        <p:nvCxnSpPr>
          <p:cNvPr id="8" name="Straight Connector 7"/>
          <p:cNvCxnSpPr>
            <a:stCxn id="6" idx="3"/>
          </p:cNvCxnSpPr>
          <p:nvPr/>
        </p:nvCxnSpPr>
        <p:spPr>
          <a:xfrm>
            <a:off x="1269663" y="2370602"/>
            <a:ext cx="863937" cy="2879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stretch>
            <a:fillRect/>
          </a:stretch>
        </p:blipFill>
        <p:spPr>
          <a:xfrm>
            <a:off x="590444" y="4283438"/>
            <a:ext cx="716086" cy="647887"/>
          </a:xfrm>
          <a:prstGeom prst="rect">
            <a:avLst/>
          </a:prstGeom>
        </p:spPr>
      </p:pic>
      <p:cxnSp>
        <p:nvCxnSpPr>
          <p:cNvPr id="16" name="Straight Connector 15"/>
          <p:cNvCxnSpPr>
            <a:endCxn id="4" idx="1"/>
          </p:cNvCxnSpPr>
          <p:nvPr/>
        </p:nvCxnSpPr>
        <p:spPr>
          <a:xfrm>
            <a:off x="661820" y="3537295"/>
            <a:ext cx="913360" cy="970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69663" y="4423127"/>
            <a:ext cx="739246" cy="1842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70195" y="3075630"/>
            <a:ext cx="1492716" cy="923330"/>
          </a:xfrm>
          <a:prstGeom prst="rect">
            <a:avLst/>
          </a:prstGeom>
          <a:noFill/>
        </p:spPr>
        <p:txBody>
          <a:bodyPr wrap="none" rtlCol="0">
            <a:spAutoFit/>
          </a:bodyPr>
          <a:lstStyle/>
          <a:p>
            <a:pPr algn="ctr"/>
            <a:r>
              <a:rPr lang="en-GB" dirty="0" smtClean="0"/>
              <a:t>Mobile</a:t>
            </a:r>
          </a:p>
          <a:p>
            <a:pPr algn="ctr"/>
            <a:r>
              <a:rPr lang="en-GB" dirty="0" smtClean="0"/>
              <a:t>Data Network</a:t>
            </a:r>
          </a:p>
          <a:p>
            <a:pPr algn="ctr"/>
            <a:r>
              <a:rPr lang="en-GB" dirty="0" smtClean="0"/>
              <a:t>Or Other</a:t>
            </a:r>
            <a:endParaRPr lang="ga-IE" dirty="0"/>
          </a:p>
        </p:txBody>
      </p:sp>
      <p:sp>
        <p:nvSpPr>
          <p:cNvPr id="21" name="Rectangle 20"/>
          <p:cNvSpPr/>
          <p:nvPr/>
        </p:nvSpPr>
        <p:spPr>
          <a:xfrm>
            <a:off x="4273510" y="937111"/>
            <a:ext cx="5978853" cy="564857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cxnSp>
        <p:nvCxnSpPr>
          <p:cNvPr id="24" name="Straight Connector 23"/>
          <p:cNvCxnSpPr>
            <a:stCxn id="4" idx="3"/>
          </p:cNvCxnSpPr>
          <p:nvPr/>
        </p:nvCxnSpPr>
        <p:spPr>
          <a:xfrm>
            <a:off x="4181434" y="3634388"/>
            <a:ext cx="39759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7"/>
          <a:srcRect t="11459" r="64482" b="5777"/>
          <a:stretch/>
        </p:blipFill>
        <p:spPr>
          <a:xfrm>
            <a:off x="6107431" y="1068164"/>
            <a:ext cx="4111493" cy="5386464"/>
          </a:xfrm>
          <a:prstGeom prst="rect">
            <a:avLst/>
          </a:prstGeom>
        </p:spPr>
      </p:pic>
      <p:pic>
        <p:nvPicPr>
          <p:cNvPr id="10" name="Picture 9"/>
          <p:cNvPicPr>
            <a:picLocks noChangeAspect="1"/>
          </p:cNvPicPr>
          <p:nvPr/>
        </p:nvPicPr>
        <p:blipFill>
          <a:blip r:embed="rId8"/>
          <a:stretch>
            <a:fillRect/>
          </a:stretch>
        </p:blipFill>
        <p:spPr>
          <a:xfrm>
            <a:off x="6117059" y="1969610"/>
            <a:ext cx="4121239" cy="4193502"/>
          </a:xfrm>
          <a:prstGeom prst="rect">
            <a:avLst/>
          </a:prstGeom>
        </p:spPr>
      </p:pic>
      <p:sp>
        <p:nvSpPr>
          <p:cNvPr id="23" name="Flowchart: Magnetic Disk 22"/>
          <p:cNvSpPr/>
          <p:nvPr/>
        </p:nvSpPr>
        <p:spPr>
          <a:xfrm>
            <a:off x="4590180" y="2308466"/>
            <a:ext cx="1617569" cy="25220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GeoPal</a:t>
            </a:r>
          </a:p>
          <a:p>
            <a:pPr algn="ctr"/>
            <a:r>
              <a:rPr lang="en-GB" sz="2000" dirty="0" err="1" smtClean="0"/>
              <a:t>IoT</a:t>
            </a:r>
            <a:r>
              <a:rPr lang="en-GB" sz="2000" dirty="0" smtClean="0"/>
              <a:t> Alarms</a:t>
            </a:r>
          </a:p>
          <a:p>
            <a:pPr algn="ctr"/>
            <a:r>
              <a:rPr lang="en-GB" sz="2000" dirty="0" smtClean="0"/>
              <a:t>Rules</a:t>
            </a:r>
          </a:p>
          <a:p>
            <a:pPr algn="ctr"/>
            <a:r>
              <a:rPr lang="en-GB" sz="2000" dirty="0" smtClean="0"/>
              <a:t>Table</a:t>
            </a:r>
            <a:endParaRPr lang="ga-IE" sz="2000" dirty="0"/>
          </a:p>
        </p:txBody>
      </p:sp>
      <p:sp>
        <p:nvSpPr>
          <p:cNvPr id="3" name="Title 2"/>
          <p:cNvSpPr>
            <a:spLocks noGrp="1"/>
          </p:cNvSpPr>
          <p:nvPr>
            <p:ph type="title"/>
          </p:nvPr>
        </p:nvSpPr>
        <p:spPr/>
        <p:txBody>
          <a:bodyPr/>
          <a:lstStyle/>
          <a:p>
            <a:r>
              <a:rPr lang="en-GB" dirty="0" err="1" smtClean="0"/>
              <a:t>IoT</a:t>
            </a:r>
            <a:r>
              <a:rPr lang="en-GB" dirty="0" smtClean="0"/>
              <a:t> / M2M  Sensor Data Interface</a:t>
            </a:r>
            <a:endParaRPr lang="ga-IE" dirty="0"/>
          </a:p>
        </p:txBody>
      </p:sp>
      <p:sp>
        <p:nvSpPr>
          <p:cNvPr id="27" name="TextBox 26"/>
          <p:cNvSpPr txBox="1"/>
          <p:nvPr/>
        </p:nvSpPr>
        <p:spPr>
          <a:xfrm>
            <a:off x="230227" y="1566835"/>
            <a:ext cx="1249894" cy="369332"/>
          </a:xfrm>
          <a:prstGeom prst="rect">
            <a:avLst/>
          </a:prstGeom>
          <a:noFill/>
        </p:spPr>
        <p:txBody>
          <a:bodyPr wrap="none" rtlCol="0">
            <a:spAutoFit/>
          </a:bodyPr>
          <a:lstStyle/>
          <a:p>
            <a:r>
              <a:rPr lang="en-GB" dirty="0" err="1" smtClean="0"/>
              <a:t>IoT</a:t>
            </a:r>
            <a:r>
              <a:rPr lang="en-GB" dirty="0" smtClean="0"/>
              <a:t> Sensors</a:t>
            </a:r>
            <a:endParaRPr lang="ga-IE" dirty="0"/>
          </a:p>
        </p:txBody>
      </p:sp>
      <p:sp>
        <p:nvSpPr>
          <p:cNvPr id="37" name="TextBox 36"/>
          <p:cNvSpPr txBox="1"/>
          <p:nvPr/>
        </p:nvSpPr>
        <p:spPr>
          <a:xfrm>
            <a:off x="10344439" y="1148068"/>
            <a:ext cx="1847561" cy="4801315"/>
          </a:xfrm>
          <a:prstGeom prst="rect">
            <a:avLst/>
          </a:prstGeom>
          <a:noFill/>
        </p:spPr>
        <p:txBody>
          <a:bodyPr wrap="square" rtlCol="0">
            <a:spAutoFit/>
          </a:bodyPr>
          <a:lstStyle/>
          <a:p>
            <a:r>
              <a:rPr lang="en-GB" dirty="0" smtClean="0"/>
              <a:t>Visualisation of Asset Status on GeoPal.</a:t>
            </a:r>
          </a:p>
          <a:p>
            <a:endParaRPr lang="en-GB" dirty="0"/>
          </a:p>
          <a:p>
            <a:r>
              <a:rPr lang="en-GB" dirty="0" smtClean="0"/>
              <a:t>Asset Status updated by </a:t>
            </a:r>
            <a:r>
              <a:rPr lang="en-GB" dirty="0" err="1" smtClean="0"/>
              <a:t>IoT</a:t>
            </a:r>
            <a:r>
              <a:rPr lang="en-GB" dirty="0" smtClean="0"/>
              <a:t> sensors in the field.</a:t>
            </a:r>
          </a:p>
          <a:p>
            <a:endParaRPr lang="en-GB" dirty="0"/>
          </a:p>
          <a:p>
            <a:r>
              <a:rPr lang="en-GB" dirty="0" smtClean="0"/>
              <a:t>Asset Jobs dispatched based on Rules entered in Rules Table.</a:t>
            </a:r>
          </a:p>
          <a:p>
            <a:endParaRPr lang="en-GB" dirty="0"/>
          </a:p>
          <a:p>
            <a:r>
              <a:rPr lang="en-GB" dirty="0" smtClean="0"/>
              <a:t>Can cater for thousands of alarms per hour</a:t>
            </a:r>
            <a:endParaRPr lang="ga-IE" dirty="0"/>
          </a:p>
        </p:txBody>
      </p:sp>
    </p:spTree>
    <p:extLst>
      <p:ext uri="{BB962C8B-B14F-4D97-AF65-F5344CB8AC3E}">
        <p14:creationId xmlns:p14="http://schemas.microsoft.com/office/powerpoint/2010/main" val="41083500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charset="2"/>
              <a:buChar char="ü"/>
            </a:pPr>
            <a:r>
              <a:rPr lang="en-IE" dirty="0"/>
              <a:t> 10% increase in driver productivity through efficient scheduling  (1 person per 110 machines). Through IoT/ M2M scheduled driving routes</a:t>
            </a:r>
            <a:r>
              <a:rPr lang="en-IE" dirty="0" smtClean="0"/>
              <a:t>.</a:t>
            </a:r>
            <a:endParaRPr lang="en-IE" dirty="0"/>
          </a:p>
          <a:p>
            <a:pPr>
              <a:buFont typeface="Wingdings" charset="2"/>
              <a:buChar char="ü"/>
            </a:pPr>
            <a:r>
              <a:rPr lang="en-IE" dirty="0"/>
              <a:t>50% reduction in admin costs through eliminating </a:t>
            </a:r>
            <a:r>
              <a:rPr lang="en-IE" dirty="0" smtClean="0"/>
              <a:t>paper</a:t>
            </a:r>
            <a:endParaRPr lang="en-IE" dirty="0"/>
          </a:p>
          <a:p>
            <a:pPr>
              <a:buFont typeface="Wingdings" charset="2"/>
              <a:buChar char="ü"/>
            </a:pPr>
            <a:r>
              <a:rPr lang="en-IE" dirty="0"/>
              <a:t>100% compliance with H&amp;S </a:t>
            </a:r>
            <a:r>
              <a:rPr lang="en-IE" dirty="0" smtClean="0"/>
              <a:t>requirements</a:t>
            </a:r>
            <a:endParaRPr lang="en-IE" dirty="0"/>
          </a:p>
          <a:p>
            <a:pPr>
              <a:buFont typeface="Wingdings" charset="2"/>
              <a:buChar char="ü"/>
            </a:pPr>
            <a:r>
              <a:rPr lang="en-IE" dirty="0"/>
              <a:t>100% Revenue Assurance </a:t>
            </a:r>
          </a:p>
          <a:p>
            <a:pPr>
              <a:buFont typeface="Wingdings" charset="2"/>
              <a:buChar char="ü"/>
            </a:pPr>
            <a:r>
              <a:rPr lang="en-IE" dirty="0"/>
              <a:t>100% Full Historical </a:t>
            </a:r>
            <a:r>
              <a:rPr lang="en-IE" dirty="0" smtClean="0"/>
              <a:t>Reporting</a:t>
            </a:r>
            <a:endParaRPr lang="en-IE" dirty="0"/>
          </a:p>
          <a:p>
            <a:pPr>
              <a:buFont typeface="Wingdings" charset="2"/>
              <a:buChar char="ü"/>
            </a:pPr>
            <a:r>
              <a:rPr lang="en-IE" dirty="0"/>
              <a:t>100% Stock and Cash </a:t>
            </a:r>
            <a:r>
              <a:rPr lang="en-IE" dirty="0" smtClean="0"/>
              <a:t>position</a:t>
            </a:r>
            <a:endParaRPr lang="en-IE" dirty="0"/>
          </a:p>
          <a:p>
            <a:pPr>
              <a:buFont typeface="Wingdings" charset="2"/>
              <a:buChar char="ü"/>
            </a:pPr>
            <a:r>
              <a:rPr lang="en-IE" dirty="0"/>
              <a:t>19% Increase in Asset Availability (*+RR</a:t>
            </a:r>
            <a:r>
              <a:rPr lang="en-IE" dirty="0" smtClean="0"/>
              <a:t>)</a:t>
            </a:r>
            <a:endParaRPr lang="en-IE" dirty="0"/>
          </a:p>
          <a:p>
            <a:pPr>
              <a:buFont typeface="Wingdings" charset="2"/>
              <a:buChar char="ü"/>
            </a:pPr>
            <a:r>
              <a:rPr lang="en-IE" dirty="0"/>
              <a:t>14% increase in First Time Fix </a:t>
            </a:r>
            <a:r>
              <a:rPr lang="en-IE" dirty="0" smtClean="0"/>
              <a:t>Rate</a:t>
            </a:r>
            <a:endParaRPr lang="en-IE" dirty="0"/>
          </a:p>
          <a:p>
            <a:pPr>
              <a:buFont typeface="Wingdings" charset="2"/>
              <a:buChar char="ü"/>
            </a:pPr>
            <a:r>
              <a:rPr lang="en-IE" dirty="0"/>
              <a:t>9% increase in Total Service Revenue </a:t>
            </a:r>
          </a:p>
          <a:p>
            <a:pPr>
              <a:buFont typeface="Wingdings" charset="2"/>
              <a:buChar char="ü"/>
            </a:pPr>
            <a:r>
              <a:rPr lang="en-IE" dirty="0"/>
              <a:t>7% increase in Mean Time To Repair </a:t>
            </a:r>
          </a:p>
          <a:p>
            <a:pPr>
              <a:buFont typeface="Wingdings" charset="2"/>
              <a:buChar char="ü"/>
            </a:pPr>
            <a:r>
              <a:rPr lang="en-IE" dirty="0"/>
              <a:t>4% increase in Mean Time Between Fails</a:t>
            </a:r>
            <a:endParaRPr lang="en-IE" dirty="0" smtClean="0"/>
          </a:p>
          <a:p>
            <a:pPr>
              <a:buFont typeface="Wingdings" charset="2"/>
              <a:buChar char="ü"/>
            </a:pPr>
            <a:endParaRPr lang="en-IE" dirty="0"/>
          </a:p>
        </p:txBody>
      </p:sp>
      <p:sp>
        <p:nvSpPr>
          <p:cNvPr id="3" name="Title 2"/>
          <p:cNvSpPr>
            <a:spLocks noGrp="1"/>
          </p:cNvSpPr>
          <p:nvPr>
            <p:ph type="title"/>
          </p:nvPr>
        </p:nvSpPr>
        <p:spPr/>
        <p:txBody>
          <a:bodyPr/>
          <a:lstStyle/>
          <a:p>
            <a:r>
              <a:rPr lang="en-IE" dirty="0" smtClean="0"/>
              <a:t>Vending Machines with IoT / M2M</a:t>
            </a:r>
            <a:endParaRPr lang="en-IE" dirty="0"/>
          </a:p>
        </p:txBody>
      </p:sp>
    </p:spTree>
    <p:extLst>
      <p:ext uri="{BB962C8B-B14F-4D97-AF65-F5344CB8AC3E}">
        <p14:creationId xmlns:p14="http://schemas.microsoft.com/office/powerpoint/2010/main" val="42043047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4</a:t>
            </a:r>
            <a:r>
              <a:rPr lang="en-GB" dirty="0" smtClean="0"/>
              <a:t>.0 Worker Location Tracking</a:t>
            </a:r>
            <a:endParaRPr lang="ga-IE" dirty="0"/>
          </a:p>
        </p:txBody>
      </p:sp>
      <p:pic>
        <p:nvPicPr>
          <p:cNvPr id="4" name="Picture 3"/>
          <p:cNvPicPr/>
          <p:nvPr/>
        </p:nvPicPr>
        <p:blipFill>
          <a:blip r:embed="rId2" cstate="print"/>
          <a:srcRect/>
          <a:stretch>
            <a:fillRect/>
          </a:stretch>
        </p:blipFill>
        <p:spPr bwMode="auto">
          <a:xfrm>
            <a:off x="4572000" y="1347595"/>
            <a:ext cx="7428806" cy="4673422"/>
          </a:xfrm>
          <a:prstGeom prst="rect">
            <a:avLst/>
          </a:prstGeom>
          <a:noFill/>
          <a:ln w="9525">
            <a:noFill/>
            <a:miter lim="800000"/>
            <a:headEnd/>
            <a:tailEnd/>
          </a:ln>
        </p:spPr>
      </p:pic>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View the real-time location of workers ( not the vehicle )</a:t>
            </a:r>
          </a:p>
          <a:p>
            <a:pPr marL="285750" indent="-285750">
              <a:lnSpc>
                <a:spcPct val="150000"/>
              </a:lnSpc>
              <a:buFont typeface="Wingdings" panose="05000000000000000000" pitchFamily="2" charset="2"/>
              <a:buChar char="§"/>
            </a:pPr>
            <a:r>
              <a:rPr lang="en-GB" sz="2400" dirty="0" smtClean="0"/>
              <a:t>See the jobs they are working on and the status of each job</a:t>
            </a:r>
          </a:p>
          <a:p>
            <a:pPr marL="285750" indent="-285750">
              <a:lnSpc>
                <a:spcPct val="150000"/>
              </a:lnSpc>
              <a:buFont typeface="Wingdings" panose="05000000000000000000" pitchFamily="2" charset="2"/>
              <a:buChar char="§"/>
            </a:pPr>
            <a:r>
              <a:rPr lang="en-GB" sz="2400" dirty="0" smtClean="0"/>
              <a:t>Assigned jobs to the worker closest to the job location</a:t>
            </a:r>
          </a:p>
          <a:p>
            <a:pPr marL="285750" indent="-285750">
              <a:lnSpc>
                <a:spcPct val="150000"/>
              </a:lnSpc>
              <a:buFont typeface="Wingdings" panose="05000000000000000000" pitchFamily="2" charset="2"/>
              <a:buChar char="§"/>
            </a:pPr>
            <a:r>
              <a:rPr lang="en-GB" sz="2400" dirty="0" smtClean="0"/>
              <a:t>See if the worker is logged in to the mobile app.</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36169277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5</a:t>
            </a:r>
            <a:r>
              <a:rPr lang="en-GB" dirty="0" smtClean="0"/>
              <a:t>.0 Step by Step Navigation </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GPS and Address</a:t>
            </a:r>
          </a:p>
          <a:p>
            <a:pPr marL="285750" indent="-285750">
              <a:lnSpc>
                <a:spcPct val="150000"/>
              </a:lnSpc>
              <a:buFont typeface="Wingdings" panose="05000000000000000000" pitchFamily="2" charset="2"/>
              <a:buChar char="§"/>
            </a:pPr>
            <a:r>
              <a:rPr lang="en-GB" sz="2400" dirty="0" smtClean="0"/>
              <a:t>Audio support</a:t>
            </a:r>
            <a:endParaRPr lang="en-GB" sz="2400" dirty="0"/>
          </a:p>
          <a:p>
            <a:pPr marL="285750" indent="-285750">
              <a:lnSpc>
                <a:spcPct val="150000"/>
              </a:lnSpc>
              <a:buFont typeface="Wingdings" panose="05000000000000000000" pitchFamily="2" charset="2"/>
              <a:buChar char="§"/>
            </a:pPr>
            <a:r>
              <a:rPr lang="en-GB" sz="2400" dirty="0"/>
              <a:t>L</a:t>
            </a:r>
            <a:r>
              <a:rPr lang="en-GB" sz="2400" dirty="0" smtClean="0"/>
              <a:t>ive </a:t>
            </a:r>
            <a:r>
              <a:rPr lang="en-GB" sz="2400" dirty="0"/>
              <a:t>traffic </a:t>
            </a:r>
            <a:r>
              <a:rPr lang="en-GB" sz="2400" dirty="0" smtClean="0"/>
              <a:t>conditions</a:t>
            </a:r>
            <a:endParaRPr lang="en-GB" sz="2400" dirty="0"/>
          </a:p>
          <a:p>
            <a:pPr marL="285750" indent="-285750">
              <a:lnSpc>
                <a:spcPct val="150000"/>
              </a:lnSpc>
              <a:buFont typeface="Wingdings" panose="05000000000000000000" pitchFamily="2" charset="2"/>
              <a:buChar char="§"/>
            </a:pPr>
            <a:r>
              <a:rPr lang="en-GB" sz="2400" dirty="0"/>
              <a:t>W</a:t>
            </a:r>
            <a:r>
              <a:rPr lang="en-GB" sz="2400" dirty="0" smtClean="0"/>
              <a:t>here </a:t>
            </a:r>
            <a:r>
              <a:rPr lang="en-GB" sz="2400" dirty="0"/>
              <a:t>to </a:t>
            </a:r>
            <a:r>
              <a:rPr lang="en-GB" sz="2400" dirty="0" smtClean="0"/>
              <a:t>turn</a:t>
            </a:r>
            <a:r>
              <a:rPr lang="en-GB" sz="2400" dirty="0"/>
              <a:t> </a:t>
            </a:r>
            <a:r>
              <a:rPr lang="en-GB" sz="2400" dirty="0" smtClean="0"/>
              <a:t>and which lane</a:t>
            </a:r>
          </a:p>
          <a:p>
            <a:pPr marL="285750" indent="-285750">
              <a:lnSpc>
                <a:spcPct val="150000"/>
              </a:lnSpc>
              <a:buFont typeface="Wingdings" panose="05000000000000000000" pitchFamily="2" charset="2"/>
              <a:buChar char="§"/>
            </a:pPr>
            <a:r>
              <a:rPr lang="en-GB" sz="2400" dirty="0" smtClean="0"/>
              <a:t>More efficient routes. </a:t>
            </a:r>
          </a:p>
          <a:p>
            <a:pPr marL="285750" indent="-285750">
              <a:lnSpc>
                <a:spcPct val="150000"/>
              </a:lnSpc>
              <a:buFont typeface="Wingdings" panose="05000000000000000000" pitchFamily="2" charset="2"/>
              <a:buChar char="§"/>
            </a:pPr>
            <a:r>
              <a:rPr lang="en-GB" sz="2400" dirty="0" smtClean="0"/>
              <a:t>If </a:t>
            </a:r>
            <a:r>
              <a:rPr lang="en-GB" sz="2400" dirty="0"/>
              <a:t>you get off track, Maps will automatically find a new route for you</a:t>
            </a:r>
            <a:r>
              <a:rPr lang="en-GB" sz="2400" dirty="0" smtClean="0"/>
              <a:t>.</a:t>
            </a:r>
          </a:p>
          <a:p>
            <a:pPr marL="285750" indent="-285750">
              <a:lnSpc>
                <a:spcPct val="150000"/>
              </a:lnSpc>
              <a:buFont typeface="Wingdings" panose="05000000000000000000" pitchFamily="2" charset="2"/>
              <a:buChar char="§"/>
            </a:pPr>
            <a:r>
              <a:rPr lang="en-GB" sz="2400" dirty="0" smtClean="0"/>
              <a:t>Estimated arrival time</a:t>
            </a:r>
            <a:endParaRPr lang="en-GB" sz="2400" dirty="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10" name="Picture 9" descr="2013-01-07 17.14.16.png"/>
          <p:cNvPicPr>
            <a:picLocks noChangeAspect="1"/>
          </p:cNvPicPr>
          <p:nvPr/>
        </p:nvPicPr>
        <p:blipFill>
          <a:blip r:embed="rId2" cstate="print"/>
          <a:stretch>
            <a:fillRect/>
          </a:stretch>
        </p:blipFill>
        <p:spPr>
          <a:xfrm>
            <a:off x="4489873" y="1192975"/>
            <a:ext cx="2799752" cy="3733002"/>
          </a:xfrm>
          <a:prstGeom prst="rect">
            <a:avLst/>
          </a:prstGeom>
        </p:spPr>
      </p:pic>
      <p:sp>
        <p:nvSpPr>
          <p:cNvPr id="12" name="TextBox 11"/>
          <p:cNvSpPr txBox="1"/>
          <p:nvPr/>
        </p:nvSpPr>
        <p:spPr>
          <a:xfrm>
            <a:off x="7716077" y="910211"/>
            <a:ext cx="3648405" cy="1323439"/>
          </a:xfrm>
          <a:prstGeom prst="rect">
            <a:avLst/>
          </a:prstGeom>
          <a:noFill/>
        </p:spPr>
        <p:txBody>
          <a:bodyPr wrap="square" rtlCol="0">
            <a:spAutoFit/>
          </a:bodyPr>
          <a:lstStyle/>
          <a:p>
            <a:r>
              <a:rPr lang="en-IE" sz="2000" dirty="0" smtClean="0">
                <a:solidFill>
                  <a:schemeClr val="bg1">
                    <a:lumMod val="50000"/>
                  </a:schemeClr>
                </a:solidFill>
              </a:rPr>
              <a:t>The driver clicks on the GPS Coordinates or address to view the job Location and get turn by turn directions</a:t>
            </a:r>
            <a:endParaRPr lang="en-IE" sz="2000" dirty="0">
              <a:solidFill>
                <a:schemeClr val="bg1">
                  <a:lumMod val="50000"/>
                </a:schemeClr>
              </a:solidFill>
            </a:endParaRPr>
          </a:p>
        </p:txBody>
      </p:sp>
      <p:cxnSp>
        <p:nvCxnSpPr>
          <p:cNvPr id="13" name="Straight Arrow Connector 12"/>
          <p:cNvCxnSpPr/>
          <p:nvPr/>
        </p:nvCxnSpPr>
        <p:spPr>
          <a:xfrm flipH="1">
            <a:off x="7115582" y="2244845"/>
            <a:ext cx="838163" cy="1404821"/>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6"/>
          <p:cNvGrpSpPr/>
          <p:nvPr/>
        </p:nvGrpSpPr>
        <p:grpSpPr>
          <a:xfrm>
            <a:off x="9403379" y="2283327"/>
            <a:ext cx="2516985" cy="3784167"/>
            <a:chOff x="6084168" y="1412776"/>
            <a:chExt cx="2673297" cy="4752528"/>
          </a:xfrm>
        </p:grpSpPr>
        <p:pic>
          <p:nvPicPr>
            <p:cNvPr id="15" name="Picture 14" descr="2013-01-07 17.14.31.png"/>
            <p:cNvPicPr>
              <a:picLocks noChangeAspect="1"/>
            </p:cNvPicPr>
            <p:nvPr/>
          </p:nvPicPr>
          <p:blipFill>
            <a:blip r:embed="rId3" cstate="print"/>
            <a:stretch>
              <a:fillRect/>
            </a:stretch>
          </p:blipFill>
          <p:spPr>
            <a:xfrm>
              <a:off x="6084168" y="1412776"/>
              <a:ext cx="2673297" cy="4752528"/>
            </a:xfrm>
            <a:prstGeom prst="rect">
              <a:avLst/>
            </a:prstGeom>
          </p:spPr>
        </p:pic>
        <p:pic>
          <p:nvPicPr>
            <p:cNvPr id="16" name="Picture 2" descr="C:\Users\Gerard OKeeffe\AppData\Local\Microsoft\Windows\Temporary Internet Files\Content.IE5\13BPOGYV\MC900432586[1].png"/>
            <p:cNvPicPr>
              <a:picLocks noChangeAspect="1" noChangeArrowheads="1"/>
            </p:cNvPicPr>
            <p:nvPr/>
          </p:nvPicPr>
          <p:blipFill>
            <a:blip r:embed="rId4" cstate="print"/>
            <a:srcRect/>
            <a:stretch>
              <a:fillRect/>
            </a:stretch>
          </p:blipFill>
          <p:spPr bwMode="auto">
            <a:xfrm>
              <a:off x="7524328" y="3789040"/>
              <a:ext cx="334616" cy="334616"/>
            </a:xfrm>
            <a:prstGeom prst="rect">
              <a:avLst/>
            </a:prstGeom>
            <a:noFill/>
          </p:spPr>
        </p:pic>
      </p:grpSp>
      <p:cxnSp>
        <p:nvCxnSpPr>
          <p:cNvPr id="17" name="Straight Arrow Connector 16"/>
          <p:cNvCxnSpPr/>
          <p:nvPr/>
        </p:nvCxnSpPr>
        <p:spPr>
          <a:xfrm>
            <a:off x="8556690" y="2296155"/>
            <a:ext cx="2217676" cy="2020550"/>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86741" y="2810851"/>
            <a:ext cx="301660" cy="369332"/>
          </a:xfrm>
          <a:prstGeom prst="rect">
            <a:avLst/>
          </a:prstGeom>
          <a:noFill/>
        </p:spPr>
        <p:txBody>
          <a:bodyPr wrap="none" rtlCol="0">
            <a:spAutoFit/>
          </a:bodyPr>
          <a:lstStyle/>
          <a:p>
            <a:r>
              <a:rPr lang="en-IE" dirty="0" smtClean="0"/>
              <a:t>1</a:t>
            </a:r>
            <a:endParaRPr lang="en-IE" dirty="0"/>
          </a:p>
        </p:txBody>
      </p:sp>
      <p:sp>
        <p:nvSpPr>
          <p:cNvPr id="19" name="TextBox 18"/>
          <p:cNvSpPr txBox="1"/>
          <p:nvPr/>
        </p:nvSpPr>
        <p:spPr>
          <a:xfrm>
            <a:off x="8912522" y="2912947"/>
            <a:ext cx="301660" cy="369332"/>
          </a:xfrm>
          <a:prstGeom prst="rect">
            <a:avLst/>
          </a:prstGeom>
          <a:noFill/>
        </p:spPr>
        <p:txBody>
          <a:bodyPr wrap="none" rtlCol="0">
            <a:spAutoFit/>
          </a:bodyPr>
          <a:lstStyle/>
          <a:p>
            <a:r>
              <a:rPr lang="en-IE" dirty="0" smtClean="0"/>
              <a:t>2</a:t>
            </a:r>
            <a:endParaRPr lang="en-IE" dirty="0"/>
          </a:p>
        </p:txBody>
      </p:sp>
    </p:spTree>
    <p:extLst>
      <p:ext uri="{BB962C8B-B14F-4D97-AF65-F5344CB8AC3E}">
        <p14:creationId xmlns:p14="http://schemas.microsoft.com/office/powerpoint/2010/main" val="33867014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6</a:t>
            </a:r>
            <a:r>
              <a:rPr lang="en-GB" dirty="0" smtClean="0"/>
              <a:t>.0 Job Scheduling and Dispatch</a:t>
            </a:r>
            <a:endParaRPr lang="ga-IE" dirty="0"/>
          </a:p>
        </p:txBody>
      </p:sp>
      <p:grpSp>
        <p:nvGrpSpPr>
          <p:cNvPr id="7" name="Group 6"/>
          <p:cNvGrpSpPr/>
          <p:nvPr/>
        </p:nvGrpSpPr>
        <p:grpSpPr>
          <a:xfrm>
            <a:off x="4594765" y="1286859"/>
            <a:ext cx="7405589" cy="4677843"/>
            <a:chOff x="591911" y="1582057"/>
            <a:chExt cx="10177689" cy="4542972"/>
          </a:xfrm>
        </p:grpSpPr>
        <p:pic>
          <p:nvPicPr>
            <p:cNvPr id="5" name="Picture 4"/>
            <p:cNvPicPr>
              <a:picLocks noChangeAspect="1"/>
            </p:cNvPicPr>
            <p:nvPr/>
          </p:nvPicPr>
          <p:blipFill rotWithShape="1">
            <a:blip r:embed="rId2"/>
            <a:srcRect t="11095" b="9512"/>
            <a:stretch/>
          </p:blipFill>
          <p:spPr>
            <a:xfrm>
              <a:off x="591911" y="1582057"/>
              <a:ext cx="10177689" cy="454297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200" dirty="0" smtClean="0"/>
              <a:t>Simple drag and drop assignment of jobs</a:t>
            </a:r>
          </a:p>
          <a:p>
            <a:pPr marL="285750" indent="-285750">
              <a:lnSpc>
                <a:spcPct val="150000"/>
              </a:lnSpc>
              <a:buFont typeface="Wingdings" panose="05000000000000000000" pitchFamily="2" charset="2"/>
              <a:buChar char="§"/>
            </a:pPr>
            <a:r>
              <a:rPr lang="en-GB" sz="2200" dirty="0" smtClean="0"/>
              <a:t>Different views available – planner, list, map view</a:t>
            </a:r>
          </a:p>
          <a:p>
            <a:pPr marL="285750" indent="-285750">
              <a:lnSpc>
                <a:spcPct val="150000"/>
              </a:lnSpc>
              <a:buFont typeface="Wingdings" panose="05000000000000000000" pitchFamily="2" charset="2"/>
              <a:buChar char="§"/>
            </a:pPr>
            <a:r>
              <a:rPr lang="en-GB" sz="2200" dirty="0" smtClean="0"/>
              <a:t>Colours indicate different jobs statuses – accepted, in progress, completed, etc.</a:t>
            </a:r>
          </a:p>
          <a:p>
            <a:pPr marL="285750" indent="-285750">
              <a:lnSpc>
                <a:spcPct val="150000"/>
              </a:lnSpc>
              <a:buFont typeface="Wingdings" panose="05000000000000000000" pitchFamily="2" charset="2"/>
              <a:buChar char="§"/>
            </a:pPr>
            <a:r>
              <a:rPr lang="en-GB" sz="2200" dirty="0" smtClean="0"/>
              <a:t>Worker receives all job details and workflow steps to be completed.</a:t>
            </a:r>
          </a:p>
          <a:p>
            <a:pPr marL="285750" indent="-285750">
              <a:lnSpc>
                <a:spcPct val="150000"/>
              </a:lnSpc>
              <a:buFont typeface="Wingdings" panose="05000000000000000000" pitchFamily="2" charset="2"/>
              <a:buChar char="§"/>
            </a:pPr>
            <a:r>
              <a:rPr lang="en-GB" sz="2200" dirty="0"/>
              <a:t>View, accept, and update job status directly</a:t>
            </a:r>
            <a:endParaRPr lang="en-GB" sz="22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4"/>
          <a:stretch>
            <a:fillRect/>
          </a:stretch>
        </p:blipFill>
        <p:spPr>
          <a:xfrm>
            <a:off x="4617014" y="2583327"/>
            <a:ext cx="1521971" cy="652242"/>
          </a:xfrm>
          <a:prstGeom prst="rect">
            <a:avLst/>
          </a:prstGeom>
        </p:spPr>
      </p:pic>
      <p:pic>
        <p:nvPicPr>
          <p:cNvPr id="11" name="Picture 10"/>
          <p:cNvPicPr>
            <a:picLocks noChangeAspect="1"/>
          </p:cNvPicPr>
          <p:nvPr/>
        </p:nvPicPr>
        <p:blipFill>
          <a:blip r:embed="rId5"/>
          <a:stretch>
            <a:fillRect/>
          </a:stretch>
        </p:blipFill>
        <p:spPr>
          <a:xfrm>
            <a:off x="10474808" y="3707442"/>
            <a:ext cx="1652278" cy="3150558"/>
          </a:xfrm>
          <a:prstGeom prst="rect">
            <a:avLst/>
          </a:prstGeom>
        </p:spPr>
      </p:pic>
    </p:spTree>
    <p:extLst>
      <p:ext uri="{BB962C8B-B14F-4D97-AF65-F5344CB8AC3E}">
        <p14:creationId xmlns:p14="http://schemas.microsoft.com/office/powerpoint/2010/main" val="2174030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375E-6 -4.07407E-6 L 0.47161 0.18936 " pathEditMode="relative" rAng="0" ptsTypes="AA">
                                      <p:cBhvr>
                                        <p:cTn id="6" dur="2000" fill="hold"/>
                                        <p:tgtEl>
                                          <p:spTgt spid="9"/>
                                        </p:tgtEl>
                                        <p:attrNameLst>
                                          <p:attrName>ppt_x</p:attrName>
                                          <p:attrName>ppt_y</p:attrName>
                                        </p:attrNameLst>
                                      </p:cBhvr>
                                      <p:rCtr x="23581" y="9468"/>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7</a:t>
            </a:r>
            <a:r>
              <a:rPr lang="en-GB" dirty="0" smtClean="0"/>
              <a:t>.0 Custom Reports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Run standard reports  </a:t>
            </a:r>
          </a:p>
          <a:p>
            <a:pPr marL="285750" indent="-285750">
              <a:lnSpc>
                <a:spcPct val="150000"/>
              </a:lnSpc>
              <a:buFont typeface="Wingdings" panose="05000000000000000000" pitchFamily="2" charset="2"/>
              <a:buChar char="§"/>
            </a:pPr>
            <a:r>
              <a:rPr lang="en-GB" sz="2400" dirty="0"/>
              <a:t>Create custom reports</a:t>
            </a:r>
          </a:p>
          <a:p>
            <a:pPr marL="285750" indent="-285750">
              <a:lnSpc>
                <a:spcPct val="150000"/>
              </a:lnSpc>
              <a:buFont typeface="Wingdings" panose="05000000000000000000" pitchFamily="2" charset="2"/>
              <a:buChar char="§"/>
            </a:pPr>
            <a:r>
              <a:rPr lang="en-GB" sz="2400" dirty="0"/>
              <a:t>Create pivot tables for analysis</a:t>
            </a:r>
          </a:p>
          <a:p>
            <a:pPr marL="285750" indent="-285750">
              <a:lnSpc>
                <a:spcPct val="150000"/>
              </a:lnSpc>
              <a:buFont typeface="Wingdings" panose="05000000000000000000" pitchFamily="2" charset="2"/>
              <a:buChar char="§"/>
            </a:pPr>
            <a:r>
              <a:rPr lang="en-GB" sz="2400" dirty="0"/>
              <a:t>Create heat maps and pin maps</a:t>
            </a:r>
          </a:p>
          <a:p>
            <a:pPr marL="285750" indent="-285750">
              <a:lnSpc>
                <a:spcPct val="150000"/>
              </a:lnSpc>
              <a:buFont typeface="Wingdings" panose="05000000000000000000" pitchFamily="2" charset="2"/>
              <a:buChar char="§"/>
            </a:pPr>
            <a:r>
              <a:rPr lang="en-GB" sz="2400" dirty="0"/>
              <a:t>Toggle between tabular and map views</a:t>
            </a:r>
          </a:p>
          <a:p>
            <a:pPr marL="285750" indent="-285750">
              <a:lnSpc>
                <a:spcPct val="150000"/>
              </a:lnSpc>
              <a:buFont typeface="Wingdings" panose="05000000000000000000" pitchFamily="2" charset="2"/>
              <a:buChar char="§"/>
            </a:pPr>
            <a:r>
              <a:rPr lang="en-GB" sz="2400" dirty="0"/>
              <a:t>Schedule delivery of reports via email – daily, weekly, monthly</a:t>
            </a:r>
          </a:p>
          <a:p>
            <a:pPr marL="285750" indent="-285750">
              <a:lnSpc>
                <a:spcPct val="150000"/>
              </a:lnSpc>
              <a:buFont typeface="Wingdings" panose="05000000000000000000" pitchFamily="2" charset="2"/>
              <a:buChar char="§"/>
            </a:pPr>
            <a:r>
              <a:rPr lang="en-GB" sz="2400" dirty="0"/>
              <a:t>Output in PDF, Excel, </a:t>
            </a:r>
            <a:r>
              <a:rPr lang="en-GB" sz="2400" dirty="0" err="1"/>
              <a:t>KML</a:t>
            </a:r>
            <a:r>
              <a:rPr lang="en-GB" sz="2400" dirty="0"/>
              <a:t>, XML, </a:t>
            </a:r>
            <a:r>
              <a:rPr lang="en-GB" sz="2400" dirty="0" err="1"/>
              <a:t>JSON</a:t>
            </a:r>
            <a:r>
              <a:rPr lang="en-GB" sz="2400" dirty="0"/>
              <a:t> formats.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05967" y="1460588"/>
            <a:ext cx="7437765" cy="4828450"/>
          </a:xfrm>
          <a:prstGeom prst="rect">
            <a:avLst/>
          </a:prstGeom>
        </p:spPr>
      </p:pic>
    </p:spTree>
    <p:extLst>
      <p:ext uri="{BB962C8B-B14F-4D97-AF65-F5344CB8AC3E}">
        <p14:creationId xmlns:p14="http://schemas.microsoft.com/office/powerpoint/2010/main" val="36663133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856778903"/>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7" name="Title 4"/>
          <p:cNvSpPr>
            <a:spLocks noGrp="1"/>
          </p:cNvSpPr>
          <p:nvPr>
            <p:ph type="title"/>
          </p:nvPr>
        </p:nvSpPr>
        <p:spPr/>
        <p:txBody>
          <a:bodyPr/>
          <a:lstStyle/>
          <a:p>
            <a:r>
              <a:rPr lang="en-IE" dirty="0" smtClean="0"/>
              <a:t>GeoPal Smart Field Service Platform</a:t>
            </a:r>
            <a:endParaRPr lang="en-IE" dirty="0"/>
          </a:p>
        </p:txBody>
      </p:sp>
    </p:spTree>
    <p:extLst>
      <p:ext uri="{BB962C8B-B14F-4D97-AF65-F5344CB8AC3E}">
        <p14:creationId xmlns:p14="http://schemas.microsoft.com/office/powerpoint/2010/main" val="5167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8</a:t>
            </a:r>
            <a:r>
              <a:rPr lang="en-GB" dirty="0" smtClean="0"/>
              <a:t>.0 Customer Portal </a:t>
            </a:r>
            <a:endParaRPr lang="ga-IE" dirty="0"/>
          </a:p>
        </p:txBody>
      </p:sp>
      <p:sp>
        <p:nvSpPr>
          <p:cNvPr id="5" name="Rectangle 4"/>
          <p:cNvSpPr/>
          <p:nvPr/>
        </p:nvSpPr>
        <p:spPr>
          <a:xfrm>
            <a:off x="0" y="916213"/>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Allow your customers to:</a:t>
            </a:r>
          </a:p>
          <a:p>
            <a:pPr marL="800100" lvl="1" indent="-342900">
              <a:lnSpc>
                <a:spcPct val="150000"/>
              </a:lnSpc>
              <a:buFont typeface="Wingdings" charset="2"/>
              <a:buChar char="§"/>
            </a:pPr>
            <a:r>
              <a:rPr lang="en-GB" sz="2300" dirty="0"/>
              <a:t>L</a:t>
            </a:r>
            <a:r>
              <a:rPr lang="en-GB" sz="2300" dirty="0" smtClean="0"/>
              <a:t>og in and see and report on work you are doing for them.</a:t>
            </a:r>
          </a:p>
          <a:p>
            <a:pPr marL="800100" lvl="1" indent="-342900">
              <a:lnSpc>
                <a:spcPct val="150000"/>
              </a:lnSpc>
              <a:buFont typeface="Wingdings" charset="2"/>
              <a:buChar char="§"/>
            </a:pPr>
            <a:r>
              <a:rPr lang="en-GB" sz="2300" dirty="0" smtClean="0"/>
              <a:t>Send requests for work to be done.</a:t>
            </a:r>
          </a:p>
          <a:p>
            <a:pPr marL="800100" lvl="1" indent="-342900">
              <a:lnSpc>
                <a:spcPct val="150000"/>
              </a:lnSpc>
              <a:buFont typeface="Wingdings" charset="2"/>
              <a:buChar char="§"/>
            </a:pPr>
            <a:r>
              <a:rPr lang="en-GB" sz="2300" dirty="0" smtClean="0"/>
              <a:t>Send comments on work done. </a:t>
            </a:r>
          </a:p>
          <a:p>
            <a:pPr marL="342900" indent="-342900">
              <a:lnSpc>
                <a:spcPct val="150000"/>
              </a:lnSpc>
              <a:buFont typeface="Wingdings" charset="2"/>
              <a:buChar char="ü"/>
            </a:pPr>
            <a:r>
              <a:rPr lang="en-GB" sz="2300" dirty="0" smtClean="0"/>
              <a:t>Customisable with customers Logo and colour scheme</a:t>
            </a:r>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79485" y="1092200"/>
            <a:ext cx="2483315" cy="1407593"/>
          </a:xfrm>
          <a:prstGeom prst="rect">
            <a:avLst/>
          </a:prstGeom>
        </p:spPr>
      </p:pic>
      <p:pic>
        <p:nvPicPr>
          <p:cNvPr id="6" name="Picture 5"/>
          <p:cNvPicPr>
            <a:picLocks noChangeAspect="1"/>
          </p:cNvPicPr>
          <p:nvPr/>
        </p:nvPicPr>
        <p:blipFill>
          <a:blip r:embed="rId3"/>
          <a:stretch>
            <a:fillRect/>
          </a:stretch>
        </p:blipFill>
        <p:spPr>
          <a:xfrm>
            <a:off x="8115034" y="1104900"/>
            <a:ext cx="3850853" cy="2159000"/>
          </a:xfrm>
          <a:prstGeom prst="rect">
            <a:avLst/>
          </a:prstGeom>
        </p:spPr>
      </p:pic>
      <p:pic>
        <p:nvPicPr>
          <p:cNvPr id="7" name="Picture 6"/>
          <p:cNvPicPr>
            <a:picLocks noChangeAspect="1"/>
          </p:cNvPicPr>
          <p:nvPr/>
        </p:nvPicPr>
        <p:blipFill>
          <a:blip r:embed="rId4"/>
          <a:stretch>
            <a:fillRect/>
          </a:stretch>
        </p:blipFill>
        <p:spPr>
          <a:xfrm>
            <a:off x="4762500" y="3009900"/>
            <a:ext cx="5765799" cy="3492500"/>
          </a:xfrm>
          <a:prstGeom prst="rect">
            <a:avLst/>
          </a:prstGeom>
        </p:spPr>
      </p:pic>
    </p:spTree>
    <p:extLst>
      <p:ext uri="{BB962C8B-B14F-4D97-AF65-F5344CB8AC3E}">
        <p14:creationId xmlns:p14="http://schemas.microsoft.com/office/powerpoint/2010/main" val="3285669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9</a:t>
            </a:r>
            <a:r>
              <a:rPr lang="en-GB" dirty="0" smtClean="0"/>
              <a:t>.0 Integration with Third Party Software</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nSpc>
                <a:spcPct val="150000"/>
              </a:lnSpc>
            </a:pPr>
            <a:r>
              <a:rPr lang="en-GB" sz="2400" dirty="0" smtClean="0"/>
              <a:t>Integrate GeoPal with :</a:t>
            </a:r>
          </a:p>
          <a:p>
            <a:pPr marL="285750" indent="-285750">
              <a:lnSpc>
                <a:spcPct val="150000"/>
              </a:lnSpc>
              <a:buFont typeface="Wingdings" panose="05000000000000000000" pitchFamily="2" charset="2"/>
              <a:buChar char="§"/>
            </a:pPr>
            <a:r>
              <a:rPr lang="en-GB" sz="2400" dirty="0" smtClean="0"/>
              <a:t>Finance systems : Sage, </a:t>
            </a:r>
            <a:r>
              <a:rPr lang="en-GB" sz="2400" dirty="0" err="1" smtClean="0"/>
              <a:t>Quickpay</a:t>
            </a:r>
            <a:r>
              <a:rPr lang="en-GB" sz="2400" dirty="0" smtClean="0"/>
              <a:t>, </a:t>
            </a:r>
            <a:r>
              <a:rPr lang="en-GB" sz="2400" dirty="0" err="1" smtClean="0"/>
              <a:t>Freshbooks</a:t>
            </a:r>
            <a:r>
              <a:rPr lang="en-GB" sz="2400" dirty="0" smtClean="0"/>
              <a:t>, </a:t>
            </a:r>
            <a:r>
              <a:rPr lang="en-GB" sz="2400" dirty="0" err="1" smtClean="0"/>
              <a:t>Xero</a:t>
            </a:r>
            <a:r>
              <a:rPr lang="en-GB" sz="2400" dirty="0" smtClean="0"/>
              <a:t>, </a:t>
            </a:r>
            <a:r>
              <a:rPr lang="en-GB" sz="2400" dirty="0" err="1" smtClean="0"/>
              <a:t>etc</a:t>
            </a:r>
            <a:endParaRPr lang="en-GB" sz="2400" dirty="0" smtClean="0"/>
          </a:p>
          <a:p>
            <a:pPr marL="285750" indent="-285750">
              <a:lnSpc>
                <a:spcPct val="150000"/>
              </a:lnSpc>
              <a:buFont typeface="Wingdings" panose="05000000000000000000" pitchFamily="2" charset="2"/>
              <a:buChar char="§"/>
            </a:pPr>
            <a:r>
              <a:rPr lang="en-GB" sz="2400" dirty="0" smtClean="0"/>
              <a:t>CRM : Microsoft Dynamics CRM Salesforce, </a:t>
            </a:r>
            <a:r>
              <a:rPr lang="en-GB" sz="2400" dirty="0" err="1" smtClean="0"/>
              <a:t>SugarCRM</a:t>
            </a:r>
            <a:r>
              <a:rPr lang="en-GB" sz="2400" dirty="0" smtClean="0"/>
              <a:t>, </a:t>
            </a:r>
            <a:r>
              <a:rPr lang="en-GB" sz="2400" dirty="0" err="1" smtClean="0"/>
              <a:t>Zoho</a:t>
            </a:r>
            <a:r>
              <a:rPr lang="en-GB" sz="2400" dirty="0" smtClean="0"/>
              <a:t>, </a:t>
            </a:r>
            <a:r>
              <a:rPr lang="en-GB" sz="2400" dirty="0" err="1" smtClean="0"/>
              <a:t>etc</a:t>
            </a:r>
            <a:endParaRPr lang="en-GB" sz="2400" dirty="0" smtClean="0"/>
          </a:p>
          <a:p>
            <a:pPr marL="285750" indent="-285750">
              <a:lnSpc>
                <a:spcPct val="150000"/>
              </a:lnSpc>
              <a:buFont typeface="Wingdings" panose="05000000000000000000" pitchFamily="2" charset="2"/>
              <a:buChar char="§"/>
            </a:pPr>
            <a:r>
              <a:rPr lang="en-GB" sz="2400" dirty="0" smtClean="0"/>
              <a:t>ERP : SAP Business 1, Microsoft Dynamics </a:t>
            </a:r>
            <a:r>
              <a:rPr lang="en-GB" sz="2400" dirty="0" err="1" smtClean="0"/>
              <a:t>Nav</a:t>
            </a:r>
            <a:r>
              <a:rPr lang="en-GB" sz="2400" dirty="0" smtClean="0"/>
              <a:t>, NetSuite, Sage, etc.</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5" name="Picture 4"/>
          <p:cNvPicPr>
            <a:picLocks noChangeAspect="1"/>
          </p:cNvPicPr>
          <p:nvPr/>
        </p:nvPicPr>
        <p:blipFill>
          <a:blip r:embed="rId2"/>
          <a:stretch>
            <a:fillRect/>
          </a:stretch>
        </p:blipFill>
        <p:spPr>
          <a:xfrm>
            <a:off x="4650594" y="1163842"/>
            <a:ext cx="7541406" cy="5694158"/>
          </a:xfrm>
          <a:prstGeom prst="rect">
            <a:avLst/>
          </a:prstGeom>
        </p:spPr>
      </p:pic>
      <p:pic>
        <p:nvPicPr>
          <p:cNvPr id="2" name="Picture 1"/>
          <p:cNvPicPr>
            <a:picLocks noChangeAspect="1"/>
          </p:cNvPicPr>
          <p:nvPr/>
        </p:nvPicPr>
        <p:blipFill>
          <a:blip r:embed="rId3"/>
          <a:stretch>
            <a:fillRect/>
          </a:stretch>
        </p:blipFill>
        <p:spPr>
          <a:xfrm>
            <a:off x="8509000" y="2302933"/>
            <a:ext cx="948267" cy="850782"/>
          </a:xfrm>
          <a:prstGeom prst="rect">
            <a:avLst/>
          </a:prstGeom>
        </p:spPr>
      </p:pic>
    </p:spTree>
    <p:extLst>
      <p:ext uri="{BB962C8B-B14F-4D97-AF65-F5344CB8AC3E}">
        <p14:creationId xmlns:p14="http://schemas.microsoft.com/office/powerpoint/2010/main" val="15881992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10.0 Proactive Field Service – enabled by Internet of Things</a:t>
            </a:r>
            <a:endParaRPr lang="ga-IE" dirty="0"/>
          </a:p>
        </p:txBody>
      </p:sp>
      <p:sp>
        <p:nvSpPr>
          <p:cNvPr id="5" name="Rectangle 4"/>
          <p:cNvSpPr/>
          <p:nvPr/>
        </p:nvSpPr>
        <p:spPr>
          <a:xfrm>
            <a:off x="0" y="904455"/>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300" dirty="0" err="1" smtClean="0"/>
              <a:t>IoT</a:t>
            </a:r>
            <a:r>
              <a:rPr lang="en-GB" sz="2300" dirty="0" smtClean="0"/>
              <a:t> sensors on equipment in the field send alarms to GeoPal over a data network.</a:t>
            </a:r>
          </a:p>
          <a:p>
            <a:pPr marL="285750" indent="-285750">
              <a:lnSpc>
                <a:spcPct val="150000"/>
              </a:lnSpc>
              <a:buFont typeface="Wingdings" panose="05000000000000000000" pitchFamily="2" charset="2"/>
              <a:buChar char="§"/>
            </a:pPr>
            <a:r>
              <a:rPr lang="en-GB" sz="2300" dirty="0" smtClean="0"/>
              <a:t>Customers define rules on GeoPal to specify the action to be taken for each fault type.</a:t>
            </a:r>
          </a:p>
          <a:p>
            <a:pPr marL="285750" indent="-285750">
              <a:lnSpc>
                <a:spcPct val="150000"/>
              </a:lnSpc>
              <a:buFont typeface="Wingdings" panose="05000000000000000000" pitchFamily="2" charset="2"/>
              <a:buChar char="§"/>
            </a:pPr>
            <a:r>
              <a:rPr lang="en-GB" sz="2300" dirty="0" smtClean="0"/>
              <a:t>GeoPal automatically assigns jobs to the engineer nearest the job with the correct skill level.</a:t>
            </a:r>
          </a:p>
          <a:p>
            <a:pPr marL="285750" indent="-285750">
              <a:lnSpc>
                <a:spcPct val="150000"/>
              </a:lnSpc>
              <a:buFont typeface="Wingdings" panose="05000000000000000000" pitchFamily="2" charset="2"/>
              <a:buChar char="§"/>
            </a:pPr>
            <a:r>
              <a:rPr lang="en-GB" sz="2300" dirty="0" smtClean="0"/>
              <a:t>Job completion data is captured on the GeoPal mobile app.</a:t>
            </a:r>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pic>
        <p:nvPicPr>
          <p:cNvPr id="4" name="Picture 3"/>
          <p:cNvPicPr>
            <a:picLocks noChangeAspect="1"/>
          </p:cNvPicPr>
          <p:nvPr/>
        </p:nvPicPr>
        <p:blipFill>
          <a:blip r:embed="rId2"/>
          <a:stretch>
            <a:fillRect/>
          </a:stretch>
        </p:blipFill>
        <p:spPr>
          <a:xfrm>
            <a:off x="4654978" y="1676176"/>
            <a:ext cx="7358510" cy="4133446"/>
          </a:xfrm>
          <a:prstGeom prst="rect">
            <a:avLst/>
          </a:prstGeom>
        </p:spPr>
      </p:pic>
    </p:spTree>
    <p:extLst>
      <p:ext uri="{BB962C8B-B14F-4D97-AF65-F5344CB8AC3E}">
        <p14:creationId xmlns:p14="http://schemas.microsoft.com/office/powerpoint/2010/main" val="34079424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11 CRM</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Log all contact details </a:t>
            </a:r>
          </a:p>
          <a:p>
            <a:pPr marL="342900" indent="-342900">
              <a:lnSpc>
                <a:spcPct val="150000"/>
              </a:lnSpc>
              <a:buFont typeface="Wingdings" charset="2"/>
              <a:buChar char="ü"/>
            </a:pPr>
            <a:r>
              <a:rPr lang="en-GB" sz="2300" dirty="0" smtClean="0"/>
              <a:t>See in one place all jobs undertaken for all locations over any period of time</a:t>
            </a:r>
          </a:p>
          <a:p>
            <a:pPr marL="342900" indent="-342900">
              <a:lnSpc>
                <a:spcPct val="150000"/>
              </a:lnSpc>
              <a:buFont typeface="Wingdings" charset="2"/>
              <a:buChar char="ü"/>
            </a:pPr>
            <a:r>
              <a:rPr lang="en-GB" sz="2300" dirty="0" smtClean="0"/>
              <a:t>Store any asset information for all locations</a:t>
            </a:r>
          </a:p>
          <a:p>
            <a:pPr marL="342900" indent="-342900">
              <a:lnSpc>
                <a:spcPct val="150000"/>
              </a:lnSpc>
              <a:buFont typeface="Wingdings" charset="2"/>
              <a:buChar char="ü"/>
            </a:pPr>
            <a:r>
              <a:rPr lang="en-GB" sz="2300" dirty="0" smtClean="0"/>
              <a:t>Add Extra field and notes as you require for example to categorise and classify your clients </a:t>
            </a:r>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858198" y="3835400"/>
            <a:ext cx="4577901" cy="1817308"/>
          </a:xfrm>
          <a:prstGeom prst="rect">
            <a:avLst/>
          </a:prstGeom>
        </p:spPr>
      </p:pic>
      <p:pic>
        <p:nvPicPr>
          <p:cNvPr id="6" name="Picture 5"/>
          <p:cNvPicPr>
            <a:picLocks noChangeAspect="1"/>
          </p:cNvPicPr>
          <p:nvPr/>
        </p:nvPicPr>
        <p:blipFill>
          <a:blip r:embed="rId3"/>
          <a:stretch>
            <a:fillRect/>
          </a:stretch>
        </p:blipFill>
        <p:spPr>
          <a:xfrm>
            <a:off x="5233826" y="1117600"/>
            <a:ext cx="5789774" cy="2572660"/>
          </a:xfrm>
          <a:prstGeom prst="rect">
            <a:avLst/>
          </a:prstGeom>
        </p:spPr>
      </p:pic>
      <p:pic>
        <p:nvPicPr>
          <p:cNvPr id="7" name="Picture 6"/>
          <p:cNvPicPr>
            <a:picLocks noChangeAspect="1"/>
          </p:cNvPicPr>
          <p:nvPr/>
        </p:nvPicPr>
        <p:blipFill>
          <a:blip r:embed="rId4"/>
          <a:stretch>
            <a:fillRect/>
          </a:stretch>
        </p:blipFill>
        <p:spPr>
          <a:xfrm>
            <a:off x="9626600" y="4704780"/>
            <a:ext cx="2341893" cy="1594420"/>
          </a:xfrm>
          <a:prstGeom prst="rect">
            <a:avLst/>
          </a:prstGeom>
        </p:spPr>
      </p:pic>
    </p:spTree>
    <p:extLst>
      <p:ext uri="{BB962C8B-B14F-4D97-AF65-F5344CB8AC3E}">
        <p14:creationId xmlns:p14="http://schemas.microsoft.com/office/powerpoint/2010/main" val="120403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12 Credit Card Payment</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Accept and Process credit card payments in the field </a:t>
            </a:r>
          </a:p>
          <a:p>
            <a:pPr marL="342900" indent="-342900">
              <a:lnSpc>
                <a:spcPct val="150000"/>
              </a:lnSpc>
              <a:buFont typeface="Wingdings" charset="2"/>
              <a:buChar char="ü"/>
            </a:pPr>
            <a:r>
              <a:rPr lang="en-GB" sz="2300" dirty="0" smtClean="0"/>
              <a:t>Accept signatures with card</a:t>
            </a:r>
          </a:p>
          <a:p>
            <a:pPr marL="342900" indent="-342900">
              <a:lnSpc>
                <a:spcPct val="150000"/>
              </a:lnSpc>
              <a:buFont typeface="Wingdings" charset="2"/>
              <a:buChar char="ü"/>
            </a:pPr>
            <a:r>
              <a:rPr lang="en-GB" sz="2300" dirty="0" smtClean="0"/>
              <a:t>Use your own logo and colours </a:t>
            </a:r>
          </a:p>
          <a:p>
            <a:pPr>
              <a:lnSpc>
                <a:spcPct val="150000"/>
              </a:lnSpc>
            </a:pPr>
            <a:endParaRPr lang="en-GB" sz="2300" dirty="0" smtClean="0"/>
          </a:p>
          <a:p>
            <a:pPr marL="342900" indent="-342900">
              <a:lnSpc>
                <a:spcPct val="150000"/>
              </a:lnSpc>
              <a:buFont typeface="Wingdings" charset="2"/>
              <a:buChar char="ü"/>
            </a:pPr>
            <a:endParaRPr lang="en-GB" sz="2300" dirty="0" smtClean="0"/>
          </a:p>
          <a:p>
            <a:pPr marL="342900" indent="-342900">
              <a:lnSpc>
                <a:spcPct val="150000"/>
              </a:lnSpc>
              <a:buFont typeface="Wingdings" charset="2"/>
              <a:buChar char="ü"/>
            </a:pPr>
            <a:endParaRPr lang="en-GB" sz="2300" dirty="0" smtClean="0"/>
          </a:p>
          <a:p>
            <a:pPr marL="342900" indent="-342900">
              <a:lnSpc>
                <a:spcPct val="150000"/>
              </a:lnSpc>
              <a:buFont typeface="Wingdings" charset="2"/>
              <a:buChar char="ü"/>
            </a:pPr>
            <a:endParaRPr lang="en-GB" sz="2300" dirty="0" smtClean="0"/>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grpSp>
        <p:nvGrpSpPr>
          <p:cNvPr id="8" name="Group 7"/>
          <p:cNvGrpSpPr/>
          <p:nvPr/>
        </p:nvGrpSpPr>
        <p:grpSpPr>
          <a:xfrm>
            <a:off x="6180152" y="621119"/>
            <a:ext cx="3136266" cy="5982879"/>
            <a:chOff x="6303156" y="875121"/>
            <a:chExt cx="3136266" cy="5982879"/>
          </a:xfrm>
        </p:grpSpPr>
        <p:pic>
          <p:nvPicPr>
            <p:cNvPr id="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pic>
        <p:nvPicPr>
          <p:cNvPr id="4" name="Picture 3"/>
          <p:cNvPicPr>
            <a:picLocks noChangeAspect="1"/>
          </p:cNvPicPr>
          <p:nvPr/>
        </p:nvPicPr>
        <p:blipFill>
          <a:blip r:embed="rId4"/>
          <a:stretch>
            <a:fillRect/>
          </a:stretch>
        </p:blipFill>
        <p:spPr>
          <a:xfrm>
            <a:off x="6424946" y="1790700"/>
            <a:ext cx="2655554" cy="4279900"/>
          </a:xfrm>
          <a:prstGeom prst="rect">
            <a:avLst/>
          </a:prstGeom>
        </p:spPr>
      </p:pic>
      <p:pic>
        <p:nvPicPr>
          <p:cNvPr id="2" name="Picture 1"/>
          <p:cNvPicPr>
            <a:picLocks noChangeAspect="1"/>
          </p:cNvPicPr>
          <p:nvPr/>
        </p:nvPicPr>
        <p:blipFill>
          <a:blip r:embed="rId5"/>
          <a:stretch>
            <a:fillRect/>
          </a:stretch>
        </p:blipFill>
        <p:spPr>
          <a:xfrm>
            <a:off x="6442075" y="2273300"/>
            <a:ext cx="2622549" cy="1066800"/>
          </a:xfrm>
          <a:prstGeom prst="rect">
            <a:avLst/>
          </a:prstGeom>
        </p:spPr>
      </p:pic>
    </p:spTree>
    <p:extLst>
      <p:ext uri="{BB962C8B-B14F-4D97-AF65-F5344CB8AC3E}">
        <p14:creationId xmlns:p14="http://schemas.microsoft.com/office/powerpoint/2010/main" val="10994178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Award winning </a:t>
            </a:r>
            <a:endParaRPr lang="en-GB" dirty="0"/>
          </a:p>
        </p:txBody>
      </p:sp>
      <p:pic>
        <p:nvPicPr>
          <p:cNvPr id="4" name="Picture 3"/>
          <p:cNvPicPr>
            <a:picLocks noChangeAspect="1"/>
          </p:cNvPicPr>
          <p:nvPr/>
        </p:nvPicPr>
        <p:blipFill>
          <a:blip r:embed="rId2"/>
          <a:stretch>
            <a:fillRect/>
          </a:stretch>
        </p:blipFill>
        <p:spPr>
          <a:xfrm>
            <a:off x="1109652" y="1361716"/>
            <a:ext cx="2832100" cy="774700"/>
          </a:xfrm>
          <a:prstGeom prst="rect">
            <a:avLst/>
          </a:prstGeom>
        </p:spPr>
      </p:pic>
      <p:sp>
        <p:nvSpPr>
          <p:cNvPr id="5" name="Rectangle 4"/>
          <p:cNvSpPr/>
          <p:nvPr/>
        </p:nvSpPr>
        <p:spPr>
          <a:xfrm>
            <a:off x="1033368" y="2269718"/>
            <a:ext cx="3450246" cy="369332"/>
          </a:xfrm>
          <a:prstGeom prst="rect">
            <a:avLst/>
          </a:prstGeom>
        </p:spPr>
        <p:txBody>
          <a:bodyPr wrap="none">
            <a:spAutoFit/>
          </a:bodyPr>
          <a:lstStyle/>
          <a:p>
            <a:r>
              <a:rPr lang="en-GB" dirty="0"/>
              <a:t>Best </a:t>
            </a:r>
            <a:r>
              <a:rPr lang="en-GB" dirty="0" err="1"/>
              <a:t>IoT</a:t>
            </a:r>
            <a:r>
              <a:rPr lang="en-GB" dirty="0"/>
              <a:t> Technology Development:</a:t>
            </a:r>
          </a:p>
        </p:txBody>
      </p:sp>
      <p:pic>
        <p:nvPicPr>
          <p:cNvPr id="6" name="Picture 5"/>
          <p:cNvPicPr>
            <a:picLocks noChangeAspect="1"/>
          </p:cNvPicPr>
          <p:nvPr/>
        </p:nvPicPr>
        <p:blipFill rotWithShape="1">
          <a:blip r:embed="rId3">
            <a:lum bright="20000" contrast="-10000"/>
            <a:extLst>
              <a:ext uri="{28A0092B-C50C-407E-A947-70E740481C1C}">
                <a14:useLocalDpi xmlns:a14="http://schemas.microsoft.com/office/drawing/2010/main" val="0"/>
              </a:ext>
            </a:extLst>
          </a:blip>
          <a:srcRect l="3564" t="2876" r="2485" b="33035"/>
          <a:stretch/>
        </p:blipFill>
        <p:spPr>
          <a:xfrm>
            <a:off x="7393716" y="3700788"/>
            <a:ext cx="3445149" cy="2625441"/>
          </a:xfrm>
          <a:prstGeom prst="rect">
            <a:avLst/>
          </a:prstGeom>
          <a:ln>
            <a:solidFill>
              <a:srgbClr val="808080"/>
            </a:solidFill>
          </a:ln>
        </p:spPr>
      </p:pic>
      <p:sp>
        <p:nvSpPr>
          <p:cNvPr id="7" name="Content Placeholder 8"/>
          <p:cNvSpPr>
            <a:spLocks noGrp="1"/>
          </p:cNvSpPr>
          <p:nvPr>
            <p:ph idx="1"/>
          </p:nvPr>
        </p:nvSpPr>
        <p:spPr>
          <a:xfrm>
            <a:off x="365375" y="3563747"/>
            <a:ext cx="6614843" cy="3461611"/>
          </a:xfrm>
        </p:spPr>
        <p:txBody>
          <a:bodyPr>
            <a:normAutofit fontScale="70000" lnSpcReduction="20000"/>
          </a:bodyPr>
          <a:lstStyle/>
          <a:p>
            <a:pPr marL="0" indent="0">
              <a:buNone/>
            </a:pPr>
            <a:r>
              <a:rPr lang="en-IE" sz="2000" i="1" dirty="0" smtClean="0">
                <a:latin typeface="+mn-lt"/>
              </a:rPr>
              <a:t>Dublin City BID won a Merit Award in Downtown Leadership and Management at the 2013 IDA Awards. </a:t>
            </a:r>
            <a:br>
              <a:rPr lang="en-IE" sz="2000" i="1" dirty="0" smtClean="0">
                <a:latin typeface="+mn-lt"/>
              </a:rPr>
            </a:br>
            <a:r>
              <a:rPr lang="en-IE" sz="2000" i="1" dirty="0" smtClean="0">
                <a:latin typeface="+mn-lt"/>
              </a:rPr>
              <a:t>The winning project uses GeoPal to improve the productivity of street ambassadors </a:t>
            </a:r>
            <a:br>
              <a:rPr lang="en-IE" sz="2000" i="1" dirty="0" smtClean="0">
                <a:latin typeface="+mn-lt"/>
              </a:rPr>
            </a:br>
            <a:r>
              <a:rPr lang="en-IE" sz="2000" i="1" dirty="0" smtClean="0">
                <a:latin typeface="+mn-lt"/>
              </a:rPr>
              <a:t>and office staff, and reducing the cost of providing their service to Dublin Town</a:t>
            </a:r>
            <a:r>
              <a:rPr lang="en-IE" sz="2000" dirty="0" smtClean="0">
                <a:latin typeface="+mn-lt"/>
              </a:rPr>
              <a:t>. </a:t>
            </a:r>
            <a:endParaRPr lang="en-IE" sz="2000" i="1" dirty="0" smtClean="0">
              <a:solidFill>
                <a:srgbClr val="41BBDF"/>
              </a:solidFill>
              <a:latin typeface="+mn-lt"/>
            </a:endParaRPr>
          </a:p>
          <a:p>
            <a:pPr marL="0" indent="0">
              <a:buNone/>
            </a:pPr>
            <a:r>
              <a:rPr lang="en-IE" i="1" dirty="0">
                <a:solidFill>
                  <a:srgbClr val="41BBDF"/>
                </a:solidFill>
                <a:latin typeface="+mn-lt"/>
              </a:rPr>
              <a:t>“GeoPal has resulted in a </a:t>
            </a:r>
            <a:r>
              <a:rPr lang="en-IE" b="1" i="1" dirty="0">
                <a:solidFill>
                  <a:srgbClr val="41BBDF"/>
                </a:solidFill>
                <a:latin typeface="+mn-lt"/>
              </a:rPr>
              <a:t>30% </a:t>
            </a:r>
            <a:r>
              <a:rPr lang="en-IE" i="1" dirty="0">
                <a:solidFill>
                  <a:srgbClr val="41BBDF"/>
                </a:solidFill>
                <a:latin typeface="+mn-lt"/>
              </a:rPr>
              <a:t>time saving for the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Ambassadors</a:t>
            </a:r>
            <a:r>
              <a:rPr lang="en-IE" i="1" dirty="0">
                <a:solidFill>
                  <a:srgbClr val="41BBDF"/>
                </a:solidFill>
                <a:latin typeface="+mn-lt"/>
              </a:rPr>
              <a:t>, so we have redirected that time to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visitor assistance. It </a:t>
            </a:r>
            <a:r>
              <a:rPr lang="en-IE" i="1" dirty="0">
                <a:solidFill>
                  <a:srgbClr val="41BBDF"/>
                </a:solidFill>
                <a:latin typeface="+mn-lt"/>
              </a:rPr>
              <a:t>has eliminated paperwork and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freed up </a:t>
            </a:r>
            <a:r>
              <a:rPr lang="en-IE" i="1" dirty="0">
                <a:solidFill>
                  <a:srgbClr val="41BBDF"/>
                </a:solidFill>
                <a:latin typeface="+mn-lt"/>
              </a:rPr>
              <a:t>administration resources for </a:t>
            </a:r>
            <a:r>
              <a:rPr lang="en-IE" i="1" dirty="0" smtClean="0">
                <a:solidFill>
                  <a:srgbClr val="41BBDF"/>
                </a:solidFill>
                <a:latin typeface="+mn-lt"/>
              </a:rPr>
              <a:t>staff members </a:t>
            </a:r>
            <a:br>
              <a:rPr lang="en-IE" i="1" dirty="0" smtClean="0">
                <a:solidFill>
                  <a:srgbClr val="41BBDF"/>
                </a:solidFill>
                <a:latin typeface="+mn-lt"/>
              </a:rPr>
            </a:br>
            <a:r>
              <a:rPr lang="en-IE" i="1" dirty="0" smtClean="0">
                <a:solidFill>
                  <a:srgbClr val="41BBDF"/>
                </a:solidFill>
                <a:latin typeface="+mn-lt"/>
              </a:rPr>
              <a:t>by </a:t>
            </a:r>
            <a:r>
              <a:rPr lang="en-IE" b="1" i="1" dirty="0" smtClean="0">
                <a:solidFill>
                  <a:srgbClr val="41BBDF"/>
                </a:solidFill>
                <a:latin typeface="+mn-lt"/>
              </a:rPr>
              <a:t>50%</a:t>
            </a:r>
            <a:r>
              <a:rPr lang="en-IE" i="1" dirty="0" smtClean="0">
                <a:solidFill>
                  <a:srgbClr val="41BBDF"/>
                </a:solidFill>
                <a:latin typeface="+mn-lt"/>
              </a:rPr>
              <a:t>, it </a:t>
            </a:r>
            <a:r>
              <a:rPr lang="en-IE" i="1" dirty="0">
                <a:solidFill>
                  <a:srgbClr val="41BBDF"/>
                </a:solidFill>
                <a:latin typeface="+mn-lt"/>
              </a:rPr>
              <a:t>enables us to concentrate on </a:t>
            </a:r>
            <a:r>
              <a:rPr lang="en-IE" i="1" dirty="0" smtClean="0">
                <a:solidFill>
                  <a:srgbClr val="41BBDF"/>
                </a:solidFill>
                <a:latin typeface="+mn-lt"/>
              </a:rPr>
              <a:t>marketing </a:t>
            </a:r>
            <a:br>
              <a:rPr lang="en-IE" i="1" dirty="0" smtClean="0">
                <a:solidFill>
                  <a:srgbClr val="41BBDF"/>
                </a:solidFill>
                <a:latin typeface="+mn-lt"/>
              </a:rPr>
            </a:br>
            <a:r>
              <a:rPr lang="en-IE" i="1" dirty="0" smtClean="0">
                <a:solidFill>
                  <a:srgbClr val="41BBDF"/>
                </a:solidFill>
                <a:latin typeface="+mn-lt"/>
              </a:rPr>
              <a:t>activities </a:t>
            </a:r>
            <a:r>
              <a:rPr lang="en-IE" i="1" dirty="0">
                <a:solidFill>
                  <a:srgbClr val="41BBDF"/>
                </a:solidFill>
                <a:latin typeface="+mn-lt"/>
              </a:rPr>
              <a:t>both on and offline. This has </a:t>
            </a:r>
            <a:r>
              <a:rPr lang="en-IE" i="1" dirty="0" smtClean="0">
                <a:solidFill>
                  <a:srgbClr val="41BBDF"/>
                </a:solidFill>
                <a:latin typeface="+mn-lt"/>
              </a:rPr>
              <a:t>been </a:t>
            </a:r>
            <a:r>
              <a:rPr lang="en-IE" i="1" dirty="0">
                <a:solidFill>
                  <a:srgbClr val="41BBDF"/>
                </a:solidFill>
                <a:latin typeface="+mn-lt"/>
              </a:rPr>
              <a:t>a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significant </a:t>
            </a:r>
            <a:r>
              <a:rPr lang="en-IE" i="1" dirty="0">
                <a:solidFill>
                  <a:srgbClr val="41BBDF"/>
                </a:solidFill>
                <a:latin typeface="+mn-lt"/>
              </a:rPr>
              <a:t>improvement for our overall </a:t>
            </a:r>
            <a:r>
              <a:rPr lang="en-IE" i="1" dirty="0" smtClean="0">
                <a:solidFill>
                  <a:srgbClr val="41BBDF"/>
                </a:solidFill>
                <a:latin typeface="+mn-lt"/>
              </a:rPr>
              <a:t>strategy </a:t>
            </a:r>
            <a:br>
              <a:rPr lang="en-IE" i="1" dirty="0" smtClean="0">
                <a:solidFill>
                  <a:srgbClr val="41BBDF"/>
                </a:solidFill>
                <a:latin typeface="+mn-lt"/>
              </a:rPr>
            </a:br>
            <a:r>
              <a:rPr lang="en-IE" i="1" dirty="0" smtClean="0">
                <a:solidFill>
                  <a:srgbClr val="41BBDF"/>
                </a:solidFill>
                <a:latin typeface="+mn-lt"/>
              </a:rPr>
              <a:t>and </a:t>
            </a:r>
            <a:r>
              <a:rPr lang="en-IE" i="1" dirty="0">
                <a:solidFill>
                  <a:srgbClr val="41BBDF"/>
                </a:solidFill>
                <a:latin typeface="+mn-lt"/>
              </a:rPr>
              <a:t>operating </a:t>
            </a:r>
            <a:r>
              <a:rPr lang="en-IE" i="1" dirty="0" smtClean="0">
                <a:solidFill>
                  <a:srgbClr val="41BBDF"/>
                </a:solidFill>
                <a:latin typeface="+mn-lt"/>
              </a:rPr>
              <a:t>costs.” </a:t>
            </a:r>
            <a:r>
              <a:rPr lang="en-IE" sz="1800" i="1" dirty="0" smtClean="0">
                <a:solidFill>
                  <a:srgbClr val="90CB75"/>
                </a:solidFill>
                <a:latin typeface="+mn-lt"/>
              </a:rPr>
              <a:t>Clyde Carroll, Director, Dublin City BID</a:t>
            </a:r>
          </a:p>
          <a:p>
            <a:pPr marL="0" indent="0">
              <a:buNone/>
            </a:pPr>
            <a:endParaRPr lang="en-IE" dirty="0"/>
          </a:p>
          <a:p>
            <a:pPr marL="0" indent="0">
              <a:buNone/>
            </a:pPr>
            <a:endParaRPr lang="en-IE" dirty="0" smtClean="0"/>
          </a:p>
        </p:txBody>
      </p:sp>
      <p:sp>
        <p:nvSpPr>
          <p:cNvPr id="8" name="Rectangle 7"/>
          <p:cNvSpPr/>
          <p:nvPr/>
        </p:nvSpPr>
        <p:spPr>
          <a:xfrm>
            <a:off x="4623225" y="993014"/>
            <a:ext cx="6826695" cy="1815882"/>
          </a:xfrm>
          <a:prstGeom prst="rect">
            <a:avLst/>
          </a:prstGeom>
        </p:spPr>
        <p:txBody>
          <a:bodyPr wrap="square">
            <a:spAutoFit/>
          </a:bodyPr>
          <a:lstStyle/>
          <a:p>
            <a:r>
              <a:rPr lang="en-GB" sz="1400" i="1" dirty="0"/>
              <a:t>The winner here was </a:t>
            </a:r>
            <a:r>
              <a:rPr lang="en-GB" sz="1400" i="1" dirty="0" err="1"/>
              <a:t>Geopal</a:t>
            </a:r>
            <a:r>
              <a:rPr lang="en-GB" sz="1400" i="1" dirty="0"/>
              <a:t> Solutions and the company's intelligent dispatch system that has so far received a very positive response from many customers. </a:t>
            </a:r>
            <a:r>
              <a:rPr lang="en-GB" sz="1400" i="1" dirty="0" err="1"/>
              <a:t>GeoPal's</a:t>
            </a:r>
            <a:r>
              <a:rPr lang="en-GB" sz="1400" i="1" dirty="0"/>
              <a:t> </a:t>
            </a:r>
            <a:r>
              <a:rPr lang="en-GB" sz="1400" i="1" dirty="0" err="1"/>
              <a:t>IoT</a:t>
            </a:r>
            <a:r>
              <a:rPr lang="en-GB" sz="1400" i="1" dirty="0"/>
              <a:t>-enabled mobility platform and intelligent job dispatch gives businesses with assets in the field the ability to eliminate expensive, reactive maintenance and leads a shift towards a proactive, preventative model of maintenance. With </a:t>
            </a:r>
            <a:r>
              <a:rPr lang="en-GB" sz="1400" i="1" dirty="0" err="1"/>
              <a:t>IoT</a:t>
            </a:r>
            <a:r>
              <a:rPr lang="en-GB" sz="1400" i="1" dirty="0"/>
              <a:t> sensors on assets, alarms are raised when assets go out of tolerance, but before they become faulty. These alarms can automatically trigger work orders that are sent to field technicians' mobile devices, maximising asset uptime.</a:t>
            </a:r>
          </a:p>
        </p:txBody>
      </p:sp>
    </p:spTree>
    <p:extLst>
      <p:ext uri="{BB962C8B-B14F-4D97-AF65-F5344CB8AC3E}">
        <p14:creationId xmlns:p14="http://schemas.microsoft.com/office/powerpoint/2010/main" val="1205380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IoT</a:t>
            </a:r>
            <a:r>
              <a:rPr lang="en-GB" dirty="0" smtClean="0"/>
              <a:t> / </a:t>
            </a:r>
            <a:r>
              <a:rPr lang="en-GB" dirty="0" err="1" smtClean="0"/>
              <a:t>M2M</a:t>
            </a:r>
            <a:r>
              <a:rPr lang="en-GB" dirty="0" smtClean="0"/>
              <a:t> Sensor and Equipment Partners</a:t>
            </a:r>
            <a:endParaRPr lang="en-GB" dirty="0"/>
          </a:p>
        </p:txBody>
      </p:sp>
      <p:pic>
        <p:nvPicPr>
          <p:cNvPr id="5" name="Picture 4"/>
          <p:cNvPicPr>
            <a:picLocks noChangeAspect="1"/>
          </p:cNvPicPr>
          <p:nvPr/>
        </p:nvPicPr>
        <p:blipFill>
          <a:blip r:embed="rId2"/>
          <a:stretch>
            <a:fillRect/>
          </a:stretch>
        </p:blipFill>
        <p:spPr>
          <a:xfrm>
            <a:off x="1368637" y="1349563"/>
            <a:ext cx="1993900" cy="723900"/>
          </a:xfrm>
          <a:prstGeom prst="rect">
            <a:avLst/>
          </a:prstGeom>
        </p:spPr>
      </p:pic>
      <p:pic>
        <p:nvPicPr>
          <p:cNvPr id="6" name="Picture 5"/>
          <p:cNvPicPr>
            <a:picLocks noChangeAspect="1"/>
          </p:cNvPicPr>
          <p:nvPr/>
        </p:nvPicPr>
        <p:blipFill>
          <a:blip r:embed="rId3"/>
          <a:stretch>
            <a:fillRect/>
          </a:stretch>
        </p:blipFill>
        <p:spPr>
          <a:xfrm>
            <a:off x="4733227" y="1297974"/>
            <a:ext cx="2755900" cy="863600"/>
          </a:xfrm>
          <a:prstGeom prst="rect">
            <a:avLst/>
          </a:prstGeom>
        </p:spPr>
      </p:pic>
      <p:pic>
        <p:nvPicPr>
          <p:cNvPr id="7" name="Picture 6"/>
          <p:cNvPicPr>
            <a:picLocks noChangeAspect="1"/>
          </p:cNvPicPr>
          <p:nvPr/>
        </p:nvPicPr>
        <p:blipFill>
          <a:blip r:embed="rId4"/>
          <a:stretch>
            <a:fillRect/>
          </a:stretch>
        </p:blipFill>
        <p:spPr>
          <a:xfrm>
            <a:off x="2580368" y="2719534"/>
            <a:ext cx="2489200" cy="1117600"/>
          </a:xfrm>
          <a:prstGeom prst="rect">
            <a:avLst/>
          </a:prstGeom>
        </p:spPr>
      </p:pic>
      <p:pic>
        <p:nvPicPr>
          <p:cNvPr id="8" name="Picture 7"/>
          <p:cNvPicPr>
            <a:picLocks noChangeAspect="1"/>
          </p:cNvPicPr>
          <p:nvPr/>
        </p:nvPicPr>
        <p:blipFill>
          <a:blip r:embed="rId5"/>
          <a:stretch>
            <a:fillRect/>
          </a:stretch>
        </p:blipFill>
        <p:spPr>
          <a:xfrm>
            <a:off x="6548193" y="3004231"/>
            <a:ext cx="2471357" cy="802324"/>
          </a:xfrm>
          <a:prstGeom prst="rect">
            <a:avLst/>
          </a:prstGeom>
        </p:spPr>
      </p:pic>
      <p:pic>
        <p:nvPicPr>
          <p:cNvPr id="9" name="Picture 8"/>
          <p:cNvPicPr>
            <a:picLocks noChangeAspect="1"/>
          </p:cNvPicPr>
          <p:nvPr/>
        </p:nvPicPr>
        <p:blipFill>
          <a:blip r:embed="rId6"/>
          <a:stretch>
            <a:fillRect/>
          </a:stretch>
        </p:blipFill>
        <p:spPr>
          <a:xfrm>
            <a:off x="7307343" y="4602657"/>
            <a:ext cx="2463800" cy="825500"/>
          </a:xfrm>
          <a:prstGeom prst="rect">
            <a:avLst/>
          </a:prstGeom>
        </p:spPr>
      </p:pic>
      <p:pic>
        <p:nvPicPr>
          <p:cNvPr id="10" name="Picture 9"/>
          <p:cNvPicPr>
            <a:picLocks noChangeAspect="1"/>
          </p:cNvPicPr>
          <p:nvPr/>
        </p:nvPicPr>
        <p:blipFill>
          <a:blip r:embed="rId7"/>
          <a:stretch>
            <a:fillRect/>
          </a:stretch>
        </p:blipFill>
        <p:spPr>
          <a:xfrm>
            <a:off x="3188723" y="4603727"/>
            <a:ext cx="3403600" cy="952500"/>
          </a:xfrm>
          <a:prstGeom prst="rect">
            <a:avLst/>
          </a:prstGeom>
        </p:spPr>
      </p:pic>
      <p:pic>
        <p:nvPicPr>
          <p:cNvPr id="2" name="Picture 1"/>
          <p:cNvPicPr>
            <a:picLocks noChangeAspect="1"/>
          </p:cNvPicPr>
          <p:nvPr/>
        </p:nvPicPr>
        <p:blipFill>
          <a:blip r:embed="rId8"/>
          <a:stretch>
            <a:fillRect/>
          </a:stretch>
        </p:blipFill>
        <p:spPr>
          <a:xfrm>
            <a:off x="6341550" y="5587999"/>
            <a:ext cx="1830321" cy="1087582"/>
          </a:xfrm>
          <a:prstGeom prst="rect">
            <a:avLst/>
          </a:prstGeom>
        </p:spPr>
      </p:pic>
    </p:spTree>
    <p:extLst>
      <p:ext uri="{BB962C8B-B14F-4D97-AF65-F5344CB8AC3E}">
        <p14:creationId xmlns:p14="http://schemas.microsoft.com/office/powerpoint/2010/main" val="2695867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Integrated GeoPal and </a:t>
            </a:r>
            <a:r>
              <a:rPr lang="en-GB" dirty="0" smtClean="0"/>
              <a:t/>
            </a:r>
            <a:br>
              <a:rPr lang="en-GB" dirty="0" smtClean="0"/>
            </a:br>
            <a:r>
              <a:rPr lang="en-GB" dirty="0" err="1" smtClean="0"/>
              <a:t>TomTom</a:t>
            </a:r>
            <a:r>
              <a:rPr lang="en-GB" dirty="0" smtClean="0"/>
              <a:t> </a:t>
            </a:r>
            <a:r>
              <a:rPr lang="en-GB" dirty="0"/>
              <a:t>Telematics Solution </a:t>
            </a:r>
            <a:endParaRPr lang="ga-IE" dirty="0"/>
          </a:p>
        </p:txBody>
      </p:sp>
      <p:sp>
        <p:nvSpPr>
          <p:cNvPr id="5" name="TextBox 4"/>
          <p:cNvSpPr txBox="1"/>
          <p:nvPr/>
        </p:nvSpPr>
        <p:spPr>
          <a:xfrm>
            <a:off x="2492307" y="2758119"/>
            <a:ext cx="3245475" cy="923330"/>
          </a:xfrm>
          <a:prstGeom prst="rect">
            <a:avLst/>
          </a:prstGeom>
          <a:noFill/>
        </p:spPr>
        <p:txBody>
          <a:bodyPr wrap="square" rtlCol="0">
            <a:spAutoFit/>
          </a:bodyPr>
          <a:lstStyle/>
          <a:p>
            <a:r>
              <a:rPr lang="en-GB" dirty="0" smtClean="0">
                <a:latin typeface="+mj-lt"/>
              </a:rPr>
              <a:t>Dispatch job to GeoPal mobile app and TomTom Sat </a:t>
            </a:r>
            <a:r>
              <a:rPr lang="en-GB" dirty="0" err="1" smtClean="0">
                <a:latin typeface="+mj-lt"/>
              </a:rPr>
              <a:t>Nav</a:t>
            </a:r>
            <a:r>
              <a:rPr lang="en-GB" dirty="0" smtClean="0">
                <a:latin typeface="+mj-lt"/>
              </a:rPr>
              <a:t> at the same time</a:t>
            </a:r>
            <a:endParaRPr lang="ga-IE" dirty="0">
              <a:latin typeface="+mj-lt"/>
            </a:endParaRPr>
          </a:p>
        </p:txBody>
      </p:sp>
      <p:sp>
        <p:nvSpPr>
          <p:cNvPr id="10" name="TextBox 9"/>
          <p:cNvSpPr txBox="1"/>
          <p:nvPr/>
        </p:nvSpPr>
        <p:spPr>
          <a:xfrm>
            <a:off x="2542361" y="4841766"/>
            <a:ext cx="3245475" cy="923330"/>
          </a:xfrm>
          <a:prstGeom prst="rect">
            <a:avLst/>
          </a:prstGeom>
          <a:noFill/>
        </p:spPr>
        <p:txBody>
          <a:bodyPr wrap="square" rtlCol="0">
            <a:spAutoFit/>
          </a:bodyPr>
          <a:lstStyle/>
          <a:p>
            <a:r>
              <a:rPr lang="en-GB" dirty="0" smtClean="0">
                <a:latin typeface="+mj-lt"/>
              </a:rPr>
              <a:t>Driver Accepts Job on the Sat </a:t>
            </a:r>
            <a:r>
              <a:rPr lang="en-GB" dirty="0" err="1" smtClean="0">
                <a:latin typeface="+mj-lt"/>
              </a:rPr>
              <a:t>Nav</a:t>
            </a:r>
            <a:r>
              <a:rPr lang="en-GB" dirty="0" smtClean="0">
                <a:latin typeface="+mj-lt"/>
              </a:rPr>
              <a:t> and navigates to job location</a:t>
            </a:r>
            <a:endParaRPr lang="ga-IE" dirty="0">
              <a:latin typeface="+mj-lt"/>
            </a:endParaRPr>
          </a:p>
        </p:txBody>
      </p:sp>
      <p:sp>
        <p:nvSpPr>
          <p:cNvPr id="20" name="TextBox 19"/>
          <p:cNvSpPr txBox="1"/>
          <p:nvPr/>
        </p:nvSpPr>
        <p:spPr>
          <a:xfrm>
            <a:off x="8814576" y="980247"/>
            <a:ext cx="3377424" cy="923330"/>
          </a:xfrm>
          <a:prstGeom prst="rect">
            <a:avLst/>
          </a:prstGeom>
          <a:noFill/>
        </p:spPr>
        <p:txBody>
          <a:bodyPr wrap="square" rtlCol="0">
            <a:spAutoFit/>
          </a:bodyPr>
          <a:lstStyle/>
          <a:p>
            <a:r>
              <a:rPr lang="en-GB" dirty="0" smtClean="0">
                <a:latin typeface="+mj-lt"/>
              </a:rPr>
              <a:t>Send a text message or email to Customer with Estimated Time of Arrival</a:t>
            </a:r>
            <a:endParaRPr lang="ga-IE" dirty="0">
              <a:latin typeface="+mj-lt"/>
            </a:endParaRPr>
          </a:p>
        </p:txBody>
      </p:sp>
      <p:sp>
        <p:nvSpPr>
          <p:cNvPr id="23" name="TextBox 22"/>
          <p:cNvSpPr txBox="1"/>
          <p:nvPr/>
        </p:nvSpPr>
        <p:spPr>
          <a:xfrm>
            <a:off x="8808137" y="2826487"/>
            <a:ext cx="3245475" cy="923330"/>
          </a:xfrm>
          <a:prstGeom prst="rect">
            <a:avLst/>
          </a:prstGeom>
          <a:noFill/>
        </p:spPr>
        <p:txBody>
          <a:bodyPr wrap="square" rtlCol="0">
            <a:spAutoFit/>
          </a:bodyPr>
          <a:lstStyle/>
          <a:p>
            <a:r>
              <a:rPr lang="en-GB" dirty="0" smtClean="0">
                <a:latin typeface="+mj-lt"/>
              </a:rPr>
              <a:t>Use GeoPal mobile app to capture job details : time, parts, signatures, photos, etc.</a:t>
            </a:r>
            <a:endParaRPr lang="ga-IE" dirty="0">
              <a:latin typeface="+mj-lt"/>
            </a:endParaRPr>
          </a:p>
        </p:txBody>
      </p:sp>
      <p:cxnSp>
        <p:nvCxnSpPr>
          <p:cNvPr id="25" name="Straight Connector 24"/>
          <p:cNvCxnSpPr/>
          <p:nvPr/>
        </p:nvCxnSpPr>
        <p:spPr>
          <a:xfrm>
            <a:off x="458773" y="2704563"/>
            <a:ext cx="11467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467" y="4737278"/>
            <a:ext cx="1146706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762935" y="4816472"/>
            <a:ext cx="3245475" cy="646331"/>
          </a:xfrm>
          <a:prstGeom prst="rect">
            <a:avLst/>
          </a:prstGeom>
          <a:noFill/>
        </p:spPr>
        <p:txBody>
          <a:bodyPr wrap="square" rtlCol="0">
            <a:spAutoFit/>
          </a:bodyPr>
          <a:lstStyle/>
          <a:p>
            <a:r>
              <a:rPr lang="en-GB" dirty="0" smtClean="0">
                <a:latin typeface="+mj-lt"/>
              </a:rPr>
              <a:t>Capture mileage driven and include it in the job report.</a:t>
            </a:r>
            <a:endParaRPr lang="ga-IE" dirty="0">
              <a:latin typeface="+mj-lt"/>
            </a:endParaRPr>
          </a:p>
        </p:txBody>
      </p:sp>
      <p:sp>
        <p:nvSpPr>
          <p:cNvPr id="21" name="TextBox 20"/>
          <p:cNvSpPr txBox="1"/>
          <p:nvPr/>
        </p:nvSpPr>
        <p:spPr>
          <a:xfrm>
            <a:off x="2474869" y="997974"/>
            <a:ext cx="3245475" cy="1200329"/>
          </a:xfrm>
          <a:prstGeom prst="rect">
            <a:avLst/>
          </a:prstGeom>
          <a:noFill/>
        </p:spPr>
        <p:txBody>
          <a:bodyPr wrap="square" rtlCol="0">
            <a:spAutoFit/>
          </a:bodyPr>
          <a:lstStyle/>
          <a:p>
            <a:r>
              <a:rPr lang="en-GB" dirty="0" smtClean="0">
                <a:latin typeface="+mj-lt"/>
              </a:rPr>
              <a:t>Assign job to driver with shortest travel time to job ( as determined by TomTom Telematics )</a:t>
            </a:r>
            <a:endParaRPr lang="ga-IE" dirty="0">
              <a:latin typeface="+mj-lt"/>
            </a:endParaRPr>
          </a:p>
        </p:txBody>
      </p:sp>
      <p:pic>
        <p:nvPicPr>
          <p:cNvPr id="2" name="Picture 1"/>
          <p:cNvPicPr>
            <a:picLocks noChangeAspect="1"/>
          </p:cNvPicPr>
          <p:nvPr/>
        </p:nvPicPr>
        <p:blipFill>
          <a:blip r:embed="rId2"/>
          <a:stretch>
            <a:fillRect/>
          </a:stretch>
        </p:blipFill>
        <p:spPr>
          <a:xfrm>
            <a:off x="88021" y="1071687"/>
            <a:ext cx="2408129" cy="5334462"/>
          </a:xfrm>
          <a:prstGeom prst="rect">
            <a:avLst/>
          </a:prstGeom>
        </p:spPr>
      </p:pic>
      <p:pic>
        <p:nvPicPr>
          <p:cNvPr id="4" name="Picture 3"/>
          <p:cNvPicPr>
            <a:picLocks noChangeAspect="1"/>
          </p:cNvPicPr>
          <p:nvPr/>
        </p:nvPicPr>
        <p:blipFill>
          <a:blip r:embed="rId3"/>
          <a:stretch>
            <a:fillRect/>
          </a:stretch>
        </p:blipFill>
        <p:spPr>
          <a:xfrm>
            <a:off x="5861945" y="1029038"/>
            <a:ext cx="2810500" cy="5755123"/>
          </a:xfrm>
          <a:prstGeom prst="rect">
            <a:avLst/>
          </a:prstGeom>
        </p:spPr>
      </p:pic>
      <p:pic>
        <p:nvPicPr>
          <p:cNvPr id="13" name="Picture 12"/>
          <p:cNvPicPr>
            <a:picLocks noChangeAspect="1"/>
          </p:cNvPicPr>
          <p:nvPr/>
        </p:nvPicPr>
        <p:blipFill>
          <a:blip r:embed="rId4"/>
          <a:stretch>
            <a:fillRect/>
          </a:stretch>
        </p:blipFill>
        <p:spPr>
          <a:xfrm>
            <a:off x="5263516" y="-1"/>
            <a:ext cx="1818003" cy="886277"/>
          </a:xfrm>
          <a:prstGeom prst="rect">
            <a:avLst/>
          </a:prstGeom>
        </p:spPr>
      </p:pic>
    </p:spTree>
    <p:extLst>
      <p:ext uri="{BB962C8B-B14F-4D97-AF65-F5344CB8AC3E}">
        <p14:creationId xmlns:p14="http://schemas.microsoft.com/office/powerpoint/2010/main" val="16239318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solidFill>
                  <a:prstClr val="black"/>
                </a:solidFill>
              </a:rPr>
              <a:t>Name: Paul Coyle, Co-Founder</a:t>
            </a:r>
            <a:endParaRPr lang="en-US" dirty="0">
              <a:solidFill>
                <a:prstClr val="black"/>
              </a:solidFill>
            </a:endParaRPr>
          </a:p>
          <a:p>
            <a:pPr marL="0" indent="0">
              <a:buNone/>
            </a:pPr>
            <a:r>
              <a:rPr lang="en-US" dirty="0">
                <a:solidFill>
                  <a:prstClr val="black"/>
                </a:solidFill>
              </a:rPr>
              <a:t>Email:  </a:t>
            </a:r>
            <a:r>
              <a:rPr lang="en-US" dirty="0" smtClean="0">
                <a:solidFill>
                  <a:prstClr val="black"/>
                </a:solidFill>
                <a:hlinkClick r:id="rId2"/>
              </a:rPr>
              <a:t>paul.coyle@geopal.com</a:t>
            </a:r>
            <a:r>
              <a:rPr lang="en-US" dirty="0" smtClean="0">
                <a:solidFill>
                  <a:prstClr val="black"/>
                </a:solidFill>
              </a:rPr>
              <a:t> </a:t>
            </a:r>
            <a:endParaRPr lang="en-US" dirty="0">
              <a:solidFill>
                <a:prstClr val="black"/>
              </a:solidFill>
            </a:endParaRPr>
          </a:p>
          <a:p>
            <a:pPr marL="0" indent="0">
              <a:buNone/>
            </a:pPr>
            <a:r>
              <a:rPr lang="en-US" dirty="0">
                <a:solidFill>
                  <a:prstClr val="black"/>
                </a:solidFill>
              </a:rPr>
              <a:t>P</a:t>
            </a:r>
            <a:r>
              <a:rPr lang="en-US" dirty="0" smtClean="0">
                <a:solidFill>
                  <a:prstClr val="black"/>
                </a:solidFill>
              </a:rPr>
              <a:t>hone number: </a:t>
            </a:r>
            <a:r>
              <a:rPr lang="en-US" dirty="0"/>
              <a:t>+ 1 646 7412 </a:t>
            </a:r>
            <a:r>
              <a:rPr lang="en-US" dirty="0" smtClean="0"/>
              <a:t>478</a:t>
            </a:r>
            <a:endParaRPr lang="en-US" dirty="0" smtClean="0">
              <a:solidFill>
                <a:prstClr val="black"/>
              </a:solidFill>
            </a:endParaRPr>
          </a:p>
          <a:p>
            <a:pPr marL="0" indent="0">
              <a:buNone/>
            </a:pPr>
            <a:r>
              <a:rPr lang="en-US" dirty="0" smtClean="0"/>
              <a:t>Skype</a:t>
            </a:r>
            <a:r>
              <a:rPr lang="en-US" dirty="0"/>
              <a:t>: </a:t>
            </a:r>
            <a:r>
              <a:rPr lang="en-US" dirty="0" err="1"/>
              <a:t>paulfcoyle</a:t>
            </a:r>
            <a:endParaRPr lang="en-US" dirty="0"/>
          </a:p>
          <a:p>
            <a:pPr marL="0" indent="0">
              <a:buNone/>
            </a:pPr>
            <a:r>
              <a:rPr lang="en-US" dirty="0" smtClean="0"/>
              <a:t>Addresses:</a:t>
            </a:r>
          </a:p>
          <a:p>
            <a:pPr lvl="1">
              <a:buFont typeface="Wingdings" charset="2"/>
              <a:buChar char="Ø"/>
            </a:pPr>
            <a:r>
              <a:rPr lang="en-US" dirty="0" smtClean="0"/>
              <a:t>New </a:t>
            </a:r>
            <a:r>
              <a:rPr lang="en-US" dirty="0"/>
              <a:t>York:  GeoPal, C/O Enterprise Ireland, 345 Park Avenue, 17th Floor, New York, NY 10154-0037</a:t>
            </a:r>
            <a:endParaRPr lang="en-GB" dirty="0"/>
          </a:p>
          <a:p>
            <a:pPr lvl="1">
              <a:buFont typeface="Wingdings" charset="2"/>
              <a:buChar char="Ø"/>
            </a:pPr>
            <a:r>
              <a:rPr lang="en-US" dirty="0" smtClean="0"/>
              <a:t>Headquarters</a:t>
            </a:r>
            <a:r>
              <a:rPr lang="en-US" dirty="0"/>
              <a:t>: 12-13 Temple Lane South, Temple Bar, Dublin D02 PX54 (</a:t>
            </a:r>
            <a:r>
              <a:rPr lang="en-US" dirty="0">
                <a:hlinkClick r:id="rId3"/>
              </a:rPr>
              <a:t>https://goo.gl/maps/mrlGS</a:t>
            </a:r>
            <a:r>
              <a:rPr lang="en-US" dirty="0" smtClean="0"/>
              <a:t>)</a:t>
            </a:r>
            <a:endParaRPr lang="en-US" dirty="0"/>
          </a:p>
        </p:txBody>
      </p:sp>
      <p:sp>
        <p:nvSpPr>
          <p:cNvPr id="3" name="Title 2"/>
          <p:cNvSpPr>
            <a:spLocks noGrp="1"/>
          </p:cNvSpPr>
          <p:nvPr>
            <p:ph type="title"/>
          </p:nvPr>
        </p:nvSpPr>
        <p:spPr/>
        <p:txBody>
          <a:bodyPr>
            <a:normAutofit/>
          </a:bodyPr>
          <a:lstStyle/>
          <a:p>
            <a:r>
              <a:rPr lang="en-US" dirty="0">
                <a:cs typeface="Arial" pitchFamily="34" charset="0"/>
              </a:rPr>
              <a:t>Point of Contact </a:t>
            </a:r>
            <a:r>
              <a:rPr lang="en-US" dirty="0" smtClean="0">
                <a:cs typeface="Arial" pitchFamily="34" charset="0"/>
              </a:rPr>
              <a:t>Information </a:t>
            </a:r>
            <a:endParaRPr lang="en-GB" dirty="0"/>
          </a:p>
        </p:txBody>
      </p:sp>
    </p:spTree>
    <p:extLst>
      <p:ext uri="{BB962C8B-B14F-4D97-AF65-F5344CB8AC3E}">
        <p14:creationId xmlns:p14="http://schemas.microsoft.com/office/powerpoint/2010/main" val="26177212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Executive Dashboard – Business Intelligence </a:t>
            </a:r>
            <a:endParaRPr lang="en-US" dirty="0"/>
          </a:p>
        </p:txBody>
      </p:sp>
      <p:pic>
        <p:nvPicPr>
          <p:cNvPr id="8" name="Picture 7"/>
          <p:cNvPicPr>
            <a:picLocks noChangeAspect="1"/>
          </p:cNvPicPr>
          <p:nvPr/>
        </p:nvPicPr>
        <p:blipFill>
          <a:blip r:embed="rId2"/>
          <a:stretch>
            <a:fillRect/>
          </a:stretch>
        </p:blipFill>
        <p:spPr>
          <a:xfrm>
            <a:off x="1196623" y="1013178"/>
            <a:ext cx="3503986" cy="2232378"/>
          </a:xfrm>
          <a:prstGeom prst="rect">
            <a:avLst/>
          </a:prstGeom>
        </p:spPr>
      </p:pic>
      <p:pic>
        <p:nvPicPr>
          <p:cNvPr id="9" name="Picture 8"/>
          <p:cNvPicPr>
            <a:picLocks noChangeAspect="1"/>
          </p:cNvPicPr>
          <p:nvPr/>
        </p:nvPicPr>
        <p:blipFill>
          <a:blip r:embed="rId3"/>
          <a:stretch>
            <a:fillRect/>
          </a:stretch>
        </p:blipFill>
        <p:spPr>
          <a:xfrm>
            <a:off x="6522156" y="987777"/>
            <a:ext cx="3496044" cy="2269067"/>
          </a:xfrm>
          <a:prstGeom prst="rect">
            <a:avLst/>
          </a:prstGeom>
        </p:spPr>
      </p:pic>
      <p:pic>
        <p:nvPicPr>
          <p:cNvPr id="10" name="Picture 9"/>
          <p:cNvPicPr>
            <a:picLocks noChangeAspect="1"/>
          </p:cNvPicPr>
          <p:nvPr/>
        </p:nvPicPr>
        <p:blipFill>
          <a:blip r:embed="rId4"/>
          <a:stretch>
            <a:fillRect/>
          </a:stretch>
        </p:blipFill>
        <p:spPr>
          <a:xfrm>
            <a:off x="1143000" y="3757476"/>
            <a:ext cx="3686356" cy="2592524"/>
          </a:xfrm>
          <a:prstGeom prst="rect">
            <a:avLst/>
          </a:prstGeom>
        </p:spPr>
      </p:pic>
      <p:pic>
        <p:nvPicPr>
          <p:cNvPr id="11" name="Picture 10"/>
          <p:cNvPicPr>
            <a:picLocks noChangeAspect="1"/>
          </p:cNvPicPr>
          <p:nvPr/>
        </p:nvPicPr>
        <p:blipFill>
          <a:blip r:embed="rId5"/>
          <a:stretch>
            <a:fillRect/>
          </a:stretch>
        </p:blipFill>
        <p:spPr>
          <a:xfrm>
            <a:off x="6533445" y="3751366"/>
            <a:ext cx="3547299" cy="2386967"/>
          </a:xfrm>
          <a:prstGeom prst="rect">
            <a:avLst/>
          </a:prstGeom>
        </p:spPr>
      </p:pic>
    </p:spTree>
    <p:extLst>
      <p:ext uri="{BB962C8B-B14F-4D97-AF65-F5344CB8AC3E}">
        <p14:creationId xmlns:p14="http://schemas.microsoft.com/office/powerpoint/2010/main" val="13522031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932044009"/>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7" name="TextBox 26"/>
          <p:cNvSpPr txBox="1"/>
          <p:nvPr/>
        </p:nvSpPr>
        <p:spPr>
          <a:xfrm>
            <a:off x="758371" y="2079140"/>
            <a:ext cx="3451122" cy="707886"/>
          </a:xfrm>
          <a:prstGeom prst="rect">
            <a:avLst/>
          </a:prstGeom>
          <a:solidFill>
            <a:schemeClr val="bg1">
              <a:alpha val="55000"/>
            </a:schemeClr>
          </a:solidFill>
        </p:spPr>
        <p:txBody>
          <a:bodyPr wrap="square" rtlCol="0">
            <a:spAutoFit/>
          </a:bodyPr>
          <a:lstStyle/>
          <a:p>
            <a:r>
              <a:rPr lang="en-IE" sz="2000" b="1" dirty="0" err="1" smtClean="0">
                <a:solidFill>
                  <a:schemeClr val="accent5">
                    <a:lumMod val="75000"/>
                  </a:schemeClr>
                </a:solidFill>
              </a:rPr>
              <a:t>GeoPal</a:t>
            </a:r>
            <a:r>
              <a:rPr lang="en-IE" sz="2000" b="1" dirty="0" smtClean="0">
                <a:solidFill>
                  <a:schemeClr val="accent5">
                    <a:lumMod val="75000"/>
                  </a:schemeClr>
                </a:solidFill>
              </a:rPr>
              <a:t> takes Field Service Management to the next level</a:t>
            </a:r>
            <a:endParaRPr lang="en-IE" sz="2000" b="1" dirty="0">
              <a:solidFill>
                <a:schemeClr val="accent5">
                  <a:lumMod val="75000"/>
                </a:schemeClr>
              </a:solidFill>
            </a:endParaRPr>
          </a:p>
        </p:txBody>
      </p:sp>
      <p:sp>
        <p:nvSpPr>
          <p:cNvPr id="28" name="Title 4"/>
          <p:cNvSpPr>
            <a:spLocks noGrp="1"/>
          </p:cNvSpPr>
          <p:nvPr>
            <p:ph type="title"/>
          </p:nvPr>
        </p:nvSpPr>
        <p:spPr>
          <a:xfrm>
            <a:off x="304801" y="176191"/>
            <a:ext cx="11343860" cy="715436"/>
          </a:xfrm>
        </p:spPr>
        <p:txBody>
          <a:bodyPr/>
          <a:lstStyle/>
          <a:p>
            <a:r>
              <a:rPr lang="en-IE" dirty="0" smtClean="0"/>
              <a:t>GeoPal Smart Field Service Platform</a:t>
            </a:r>
            <a:endParaRPr lang="en-IE" dirty="0"/>
          </a:p>
        </p:txBody>
      </p:sp>
    </p:spTree>
    <p:extLst>
      <p:ext uri="{BB962C8B-B14F-4D97-AF65-F5344CB8AC3E}">
        <p14:creationId xmlns:p14="http://schemas.microsoft.com/office/powerpoint/2010/main" val="74718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GeoPal Methodology</a:t>
            </a:r>
            <a:endParaRPr lang="en-US" dirty="0"/>
          </a:p>
        </p:txBody>
      </p:sp>
      <p:graphicFrame>
        <p:nvGraphicFramePr>
          <p:cNvPr id="4" name="Diagram 3"/>
          <p:cNvGraphicFramePr/>
          <p:nvPr>
            <p:extLst>
              <p:ext uri="{D42A27DB-BD31-4B8C-83A1-F6EECF244321}">
                <p14:modId xmlns:p14="http://schemas.microsoft.com/office/powerpoint/2010/main" val="1496070106"/>
              </p:ext>
            </p:extLst>
          </p:nvPr>
        </p:nvGraphicFramePr>
        <p:xfrm>
          <a:off x="0" y="891627"/>
          <a:ext cx="12192000" cy="563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8" name="Straight Connector 17"/>
          <p:cNvCxnSpPr/>
          <p:nvPr/>
        </p:nvCxnSpPr>
        <p:spPr>
          <a:xfrm>
            <a:off x="11163300" y="4089400"/>
            <a:ext cx="0" cy="825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59700" y="4914900"/>
            <a:ext cx="3403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759700" y="4089400"/>
            <a:ext cx="0" cy="825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88468" y="899244"/>
            <a:ext cx="5038302" cy="523220"/>
          </a:xfrm>
          <a:prstGeom prst="rect">
            <a:avLst/>
          </a:prstGeom>
          <a:noFill/>
        </p:spPr>
        <p:txBody>
          <a:bodyPr wrap="none" rtlCol="0">
            <a:spAutoFit/>
          </a:bodyPr>
          <a:lstStyle/>
          <a:p>
            <a:pPr algn="ctr"/>
            <a:r>
              <a:rPr lang="en-US" sz="2800" dirty="0" smtClean="0"/>
              <a:t>GeoPal expert access </a:t>
            </a:r>
            <a:r>
              <a:rPr lang="en-US" sz="2800" dirty="0" err="1"/>
              <a:t>P</a:t>
            </a:r>
            <a:r>
              <a:rPr lang="en-US" sz="2800" dirty="0" err="1" smtClean="0"/>
              <a:t>rogramme</a:t>
            </a:r>
            <a:endParaRPr lang="en-US" sz="2800" dirty="0"/>
          </a:p>
        </p:txBody>
      </p:sp>
      <p:grpSp>
        <p:nvGrpSpPr>
          <p:cNvPr id="8" name="Group 7"/>
          <p:cNvGrpSpPr/>
          <p:nvPr/>
        </p:nvGrpSpPr>
        <p:grpSpPr>
          <a:xfrm>
            <a:off x="5976731" y="1647514"/>
            <a:ext cx="1585655" cy="1318383"/>
            <a:chOff x="971600" y="1484785"/>
            <a:chExt cx="6984776" cy="4776932"/>
          </a:xfrm>
        </p:grpSpPr>
        <p:grpSp>
          <p:nvGrpSpPr>
            <p:cNvPr id="9" name="Group 22"/>
            <p:cNvGrpSpPr/>
            <p:nvPr/>
          </p:nvGrpSpPr>
          <p:grpSpPr>
            <a:xfrm rot="21197412">
              <a:off x="971600" y="1628801"/>
              <a:ext cx="2376264" cy="4416892"/>
              <a:chOff x="4572000" y="1484784"/>
              <a:chExt cx="2520280" cy="4776932"/>
            </a:xfrm>
          </p:grpSpPr>
          <p:grpSp>
            <p:nvGrpSpPr>
              <p:cNvPr id="26" name="Group 25"/>
              <p:cNvGrpSpPr/>
              <p:nvPr/>
            </p:nvGrpSpPr>
            <p:grpSpPr>
              <a:xfrm>
                <a:off x="4572000" y="1484784"/>
                <a:ext cx="2520280" cy="4776932"/>
                <a:chOff x="1619672" y="1454726"/>
                <a:chExt cx="2520280" cy="4776932"/>
              </a:xfrm>
            </p:grpSpPr>
            <p:pic>
              <p:nvPicPr>
                <p:cNvPr id="2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29" name="Picture 28" descr="2012-10-30 09.53.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30" name="Rectangle 29"/>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pic>
            <p:nvPicPr>
              <p:cNvPr id="27" name="Picture 26" descr="2012-10-30 10.08.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10" name="Group 30"/>
            <p:cNvGrpSpPr/>
            <p:nvPr/>
          </p:nvGrpSpPr>
          <p:grpSpPr>
            <a:xfrm rot="406941">
              <a:off x="5580112" y="1628801"/>
              <a:ext cx="2376264" cy="4416892"/>
              <a:chOff x="5940152" y="1628800"/>
              <a:chExt cx="2376264" cy="4416892"/>
            </a:xfrm>
          </p:grpSpPr>
          <p:grpSp>
            <p:nvGrpSpPr>
              <p:cNvPr id="15" name="Group 23"/>
              <p:cNvGrpSpPr/>
              <p:nvPr/>
            </p:nvGrpSpPr>
            <p:grpSpPr>
              <a:xfrm>
                <a:off x="5940152" y="1628800"/>
                <a:ext cx="2376264" cy="4416892"/>
                <a:chOff x="4572000" y="1484784"/>
                <a:chExt cx="2520280" cy="4776932"/>
              </a:xfrm>
            </p:grpSpPr>
            <p:grpSp>
              <p:nvGrpSpPr>
                <p:cNvPr id="17" name="Group 18"/>
                <p:cNvGrpSpPr/>
                <p:nvPr/>
              </p:nvGrpSpPr>
              <p:grpSpPr>
                <a:xfrm>
                  <a:off x="4572000" y="1484784"/>
                  <a:ext cx="2520280" cy="4776932"/>
                  <a:chOff x="1619672" y="1454726"/>
                  <a:chExt cx="2520280" cy="4776932"/>
                </a:xfrm>
              </p:grpSpPr>
              <p:pic>
                <p:nvPicPr>
                  <p:cNvPr id="2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22" name="Picture 21" descr="2012-10-30 09.53.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pic>
              <p:nvPicPr>
                <p:cNvPr id="20" name="Picture 19" descr="2012-10-30 10.08.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16" name="Picture 15" descr="2012-10-30 10.16.1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11" name="Group 10"/>
            <p:cNvGrpSpPr/>
            <p:nvPr/>
          </p:nvGrpSpPr>
          <p:grpSpPr>
            <a:xfrm>
              <a:off x="3203848" y="1484785"/>
              <a:ext cx="2520280" cy="4776932"/>
              <a:chOff x="3203848" y="1484785"/>
              <a:chExt cx="2520280" cy="4776932"/>
            </a:xfrm>
          </p:grpSpPr>
          <p:pic>
            <p:nvPicPr>
              <p:cNvPr id="12"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13" name="Picture 12" descr="2012-10-30 09.53.1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grpSp>
      <p:grpSp>
        <p:nvGrpSpPr>
          <p:cNvPr id="31" name="Group 30"/>
          <p:cNvGrpSpPr/>
          <p:nvPr/>
        </p:nvGrpSpPr>
        <p:grpSpPr>
          <a:xfrm>
            <a:off x="3365186" y="1709215"/>
            <a:ext cx="2101067" cy="1194983"/>
            <a:chOff x="591911" y="1582057"/>
            <a:chExt cx="10177689" cy="4542972"/>
          </a:xfrm>
        </p:grpSpPr>
        <p:pic>
          <p:nvPicPr>
            <p:cNvPr id="32" name="Picture 31"/>
            <p:cNvPicPr>
              <a:picLocks noChangeAspect="1"/>
            </p:cNvPicPr>
            <p:nvPr/>
          </p:nvPicPr>
          <p:blipFill rotWithShape="1">
            <a:blip r:embed="rId13"/>
            <a:srcRect t="11095" b="9512"/>
            <a:stretch/>
          </p:blipFill>
          <p:spPr>
            <a:xfrm>
              <a:off x="591911" y="1582057"/>
              <a:ext cx="10177689" cy="4542972"/>
            </a:xfrm>
            <a:prstGeom prst="rect">
              <a:avLst/>
            </a:prstGeom>
          </p:spPr>
        </p:pic>
        <p:pic>
          <p:nvPicPr>
            <p:cNvPr id="33" name="Picture 32"/>
            <p:cNvPicPr/>
            <p:nvPr/>
          </p:nvPicPr>
          <p:blipFill>
            <a:blip r:embed="rId14">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grpSp>
        <p:nvGrpSpPr>
          <p:cNvPr id="34" name="Group 33"/>
          <p:cNvGrpSpPr/>
          <p:nvPr/>
        </p:nvGrpSpPr>
        <p:grpSpPr>
          <a:xfrm>
            <a:off x="9937139" y="1682262"/>
            <a:ext cx="1909011" cy="1387860"/>
            <a:chOff x="1409698" y="1054099"/>
            <a:chExt cx="7862868" cy="5803901"/>
          </a:xfrm>
        </p:grpSpPr>
        <p:pic>
          <p:nvPicPr>
            <p:cNvPr id="35" name="Picture 34"/>
            <p:cNvPicPr>
              <a:picLocks noChangeAspect="1"/>
            </p:cNvPicPr>
            <p:nvPr/>
          </p:nvPicPr>
          <p:blipFill rotWithShape="1">
            <a:blip r:embed="rId15"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36" name="Rectangle 35"/>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8" descr="http://1.bp.blogspot.com/-wtl5BQnioFA/VAi2_LMVzgI/AAAAAAAAA7w/iB9WXbUtcg0/s1600/IoT.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99773" y="1582130"/>
            <a:ext cx="1758853" cy="15527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7407" y="1370333"/>
            <a:ext cx="1315075" cy="1844313"/>
          </a:xfrm>
          <a:prstGeom prst="rect">
            <a:avLst/>
          </a:prstGeom>
        </p:spPr>
      </p:pic>
      <p:sp>
        <p:nvSpPr>
          <p:cNvPr id="38" name="TextBox 37"/>
          <p:cNvSpPr txBox="1"/>
          <p:nvPr/>
        </p:nvSpPr>
        <p:spPr>
          <a:xfrm>
            <a:off x="2656325" y="5472294"/>
            <a:ext cx="6485620" cy="523220"/>
          </a:xfrm>
          <a:prstGeom prst="rect">
            <a:avLst/>
          </a:prstGeom>
          <a:noFill/>
        </p:spPr>
        <p:txBody>
          <a:bodyPr wrap="none" rtlCol="0">
            <a:spAutoFit/>
          </a:bodyPr>
          <a:lstStyle/>
          <a:p>
            <a:pPr algn="ctr"/>
            <a:r>
              <a:rPr lang="en-US" sz="2800" b="1" dirty="0" smtClean="0">
                <a:solidFill>
                  <a:schemeClr val="accent1"/>
                </a:solidFill>
              </a:rPr>
              <a:t>Data </a:t>
            </a:r>
            <a:r>
              <a:rPr lang="en-US" sz="2800" b="1" dirty="0" smtClean="0">
                <a:solidFill>
                  <a:schemeClr val="accent1"/>
                </a:solidFill>
                <a:sym typeface="Wingdings"/>
              </a:rPr>
              <a:t>  Information  Analysis  Action </a:t>
            </a:r>
            <a:endParaRPr lang="en-US" sz="2800" b="1" dirty="0">
              <a:solidFill>
                <a:schemeClr val="accent1"/>
              </a:solidFill>
            </a:endParaRPr>
          </a:p>
        </p:txBody>
      </p:sp>
    </p:spTree>
    <p:extLst>
      <p:ext uri="{BB962C8B-B14F-4D97-AF65-F5344CB8AC3E}">
        <p14:creationId xmlns:p14="http://schemas.microsoft.com/office/powerpoint/2010/main" val="1141667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Dashboard Examples </a:t>
            </a:r>
            <a:endParaRPr lang="en-US" dirty="0"/>
          </a:p>
        </p:txBody>
      </p:sp>
      <p:pic>
        <p:nvPicPr>
          <p:cNvPr id="8" name="Picture 7"/>
          <p:cNvPicPr>
            <a:picLocks noChangeAspect="1"/>
          </p:cNvPicPr>
          <p:nvPr/>
        </p:nvPicPr>
        <p:blipFill>
          <a:blip r:embed="rId2"/>
          <a:stretch>
            <a:fillRect/>
          </a:stretch>
        </p:blipFill>
        <p:spPr>
          <a:xfrm>
            <a:off x="428977" y="1017411"/>
            <a:ext cx="7647142" cy="4895145"/>
          </a:xfrm>
          <a:prstGeom prst="rect">
            <a:avLst/>
          </a:prstGeom>
        </p:spPr>
      </p:pic>
    </p:spTree>
    <p:extLst>
      <p:ext uri="{BB962C8B-B14F-4D97-AF65-F5344CB8AC3E}">
        <p14:creationId xmlns:p14="http://schemas.microsoft.com/office/powerpoint/2010/main" val="23560891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7" name="Picture 6"/>
          <p:cNvPicPr>
            <a:picLocks noChangeAspect="1"/>
          </p:cNvPicPr>
          <p:nvPr/>
        </p:nvPicPr>
        <p:blipFill>
          <a:blip r:embed="rId2"/>
          <a:stretch>
            <a:fillRect/>
          </a:stretch>
        </p:blipFill>
        <p:spPr>
          <a:xfrm>
            <a:off x="314678" y="938389"/>
            <a:ext cx="8902700" cy="4945944"/>
          </a:xfrm>
          <a:prstGeom prst="rect">
            <a:avLst/>
          </a:prstGeom>
        </p:spPr>
      </p:pic>
    </p:spTree>
    <p:extLst>
      <p:ext uri="{BB962C8B-B14F-4D97-AF65-F5344CB8AC3E}">
        <p14:creationId xmlns:p14="http://schemas.microsoft.com/office/powerpoint/2010/main" val="27152904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334433" y="1004711"/>
            <a:ext cx="7598197" cy="4921956"/>
          </a:xfrm>
          <a:prstGeom prst="rect">
            <a:avLst/>
          </a:prstGeom>
        </p:spPr>
      </p:pic>
    </p:spTree>
    <p:extLst>
      <p:ext uri="{BB962C8B-B14F-4D97-AF65-F5344CB8AC3E}">
        <p14:creationId xmlns:p14="http://schemas.microsoft.com/office/powerpoint/2010/main" val="25377973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970844" y="993421"/>
            <a:ext cx="7602730" cy="5032023"/>
          </a:xfrm>
          <a:prstGeom prst="rect">
            <a:avLst/>
          </a:prstGeom>
        </p:spPr>
      </p:pic>
    </p:spTree>
    <p:extLst>
      <p:ext uri="{BB962C8B-B14F-4D97-AF65-F5344CB8AC3E}">
        <p14:creationId xmlns:p14="http://schemas.microsoft.com/office/powerpoint/2010/main" val="307030821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671688" y="996244"/>
            <a:ext cx="7759700" cy="5232400"/>
          </a:xfrm>
          <a:prstGeom prst="rect">
            <a:avLst/>
          </a:prstGeom>
        </p:spPr>
      </p:pic>
    </p:spTree>
    <p:extLst>
      <p:ext uri="{BB962C8B-B14F-4D97-AF65-F5344CB8AC3E}">
        <p14:creationId xmlns:p14="http://schemas.microsoft.com/office/powerpoint/2010/main" val="8587927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Some of our Customers</a:t>
            </a:r>
            <a:endParaRPr lang="en-GB" dirty="0"/>
          </a:p>
        </p:txBody>
      </p:sp>
      <p:pic>
        <p:nvPicPr>
          <p:cNvPr id="4" name="Picture 3"/>
          <p:cNvPicPr>
            <a:picLocks noChangeAspect="1"/>
          </p:cNvPicPr>
          <p:nvPr/>
        </p:nvPicPr>
        <p:blipFill>
          <a:blip r:embed="rId2"/>
          <a:stretch>
            <a:fillRect/>
          </a:stretch>
        </p:blipFill>
        <p:spPr>
          <a:xfrm>
            <a:off x="731445" y="4197796"/>
            <a:ext cx="1881993" cy="515944"/>
          </a:xfrm>
          <a:prstGeom prst="rect">
            <a:avLst/>
          </a:prstGeom>
        </p:spPr>
      </p:pic>
      <p:pic>
        <p:nvPicPr>
          <p:cNvPr id="5" name="Picture 10" descr="http://magdalene-fields.co.uk/wp-content/uploads/2014/06/bourney_leisur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9000" y="2514872"/>
            <a:ext cx="1483975" cy="1082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535315" y="5832479"/>
            <a:ext cx="1085188" cy="920240"/>
          </a:xfrm>
          <a:prstGeom prst="rect">
            <a:avLst/>
          </a:prstGeom>
        </p:spPr>
      </p:pic>
      <p:pic>
        <p:nvPicPr>
          <p:cNvPr id="13" name="Picture 10" descr="Coff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51" y="1094925"/>
            <a:ext cx="1734059" cy="5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gdfsuezenergyresources.com/assets/images/times-square-alliance.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32765" y="2970473"/>
            <a:ext cx="1379092" cy="689546"/>
          </a:xfrm>
          <a:prstGeom prst="rect">
            <a:avLst/>
          </a:prstGeom>
          <a:solidFill>
            <a:schemeClr val="accent2"/>
          </a:solidFill>
          <a:extLst/>
        </p:spPr>
      </p:pic>
      <p:pic>
        <p:nvPicPr>
          <p:cNvPr id="15" name="Picture 3"/>
          <p:cNvPicPr>
            <a:picLocks noChangeAspect="1" noChangeArrowheads="1"/>
          </p:cNvPicPr>
          <p:nvPr/>
        </p:nvPicPr>
        <p:blipFill>
          <a:blip r:embed="rId7" cstate="print"/>
          <a:srcRect/>
          <a:stretch>
            <a:fillRect/>
          </a:stretch>
        </p:blipFill>
        <p:spPr bwMode="auto">
          <a:xfrm>
            <a:off x="7057813" y="1058166"/>
            <a:ext cx="1261640" cy="735394"/>
          </a:xfrm>
          <a:prstGeom prst="rect">
            <a:avLst/>
          </a:prstGeom>
          <a:solidFill>
            <a:schemeClr val="accent2"/>
          </a:solidFill>
        </p:spPr>
      </p:pic>
      <p:pic>
        <p:nvPicPr>
          <p:cNvPr id="16" name="Picture 3"/>
          <p:cNvPicPr>
            <a:picLocks noChangeAspect="1" noChangeArrowheads="1"/>
          </p:cNvPicPr>
          <p:nvPr/>
        </p:nvPicPr>
        <p:blipFill>
          <a:blip r:embed="rId8" cstate="print"/>
          <a:srcRect/>
          <a:stretch>
            <a:fillRect/>
          </a:stretch>
        </p:blipFill>
        <p:spPr bwMode="auto">
          <a:xfrm>
            <a:off x="9978370" y="1040427"/>
            <a:ext cx="1966908" cy="658216"/>
          </a:xfrm>
          <a:prstGeom prst="rect">
            <a:avLst/>
          </a:prstGeom>
          <a:solidFill>
            <a:schemeClr val="accent2"/>
          </a:solidFill>
        </p:spPr>
      </p:pic>
      <p:pic>
        <p:nvPicPr>
          <p:cNvPr id="17" name="Picture 8" descr="http://torontofinancialdistrict.com/wp-content/uploads/fdbia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44711" y="3197881"/>
            <a:ext cx="1162800" cy="553383"/>
          </a:xfrm>
          <a:prstGeom prst="rect">
            <a:avLst/>
          </a:prstGeom>
          <a:solidFill>
            <a:schemeClr val="accent2"/>
          </a:solidFill>
          <a:extLst/>
        </p:spPr>
      </p:pic>
      <p:pic>
        <p:nvPicPr>
          <p:cNvPr id="18" name="Picture 17"/>
          <p:cNvPicPr>
            <a:picLocks noChangeAspect="1" noChangeArrowheads="1"/>
          </p:cNvPicPr>
          <p:nvPr/>
        </p:nvPicPr>
        <p:blipFill>
          <a:blip r:embed="rId10" cstate="print"/>
          <a:srcRect/>
          <a:stretch>
            <a:fillRect/>
          </a:stretch>
        </p:blipFill>
        <p:spPr bwMode="auto">
          <a:xfrm>
            <a:off x="9075652" y="2347303"/>
            <a:ext cx="1263364" cy="493231"/>
          </a:xfrm>
          <a:prstGeom prst="rect">
            <a:avLst/>
          </a:prstGeom>
          <a:noFill/>
          <a:ln w="9525">
            <a:noFill/>
            <a:miter lim="800000"/>
            <a:headEnd/>
            <a:tailEnd/>
          </a:ln>
        </p:spPr>
      </p:pic>
      <p:pic>
        <p:nvPicPr>
          <p:cNvPr id="19" name="Picture 18"/>
          <p:cNvPicPr>
            <a:picLocks noChangeAspect="1"/>
          </p:cNvPicPr>
          <p:nvPr/>
        </p:nvPicPr>
        <p:blipFill>
          <a:blip r:embed="rId11"/>
          <a:stretch>
            <a:fillRect/>
          </a:stretch>
        </p:blipFill>
        <p:spPr>
          <a:xfrm>
            <a:off x="10315268" y="2740821"/>
            <a:ext cx="1770027" cy="430547"/>
          </a:xfrm>
          <a:prstGeom prst="rect">
            <a:avLst/>
          </a:prstGeom>
        </p:spPr>
      </p:pic>
      <p:pic>
        <p:nvPicPr>
          <p:cNvPr id="20" name="Picture 7" descr="http://www.nihgc.org/resources/images/news/article/20/1_Multipart_xF8FF_3_OPW.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07191" y="1010911"/>
            <a:ext cx="1350910" cy="11611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http://www.netcare911.co.za/upload/logo~15.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05183" y="4853618"/>
            <a:ext cx="1568631" cy="7843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 descr="North East Ambulance Servi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5151" y="3956320"/>
            <a:ext cx="2591584" cy="603214"/>
          </a:xfrm>
          <a:prstGeom prst="rect">
            <a:avLst/>
          </a:prstGeom>
          <a:solidFill>
            <a:srgbClr val="002060"/>
          </a:solidFill>
        </p:spPr>
      </p:pic>
      <p:pic>
        <p:nvPicPr>
          <p:cNvPr id="23" name="Picture 22"/>
          <p:cNvPicPr>
            <a:picLocks noChangeAspect="1"/>
          </p:cNvPicPr>
          <p:nvPr/>
        </p:nvPicPr>
        <p:blipFill>
          <a:blip r:embed="rId15"/>
          <a:stretch>
            <a:fillRect/>
          </a:stretch>
        </p:blipFill>
        <p:spPr>
          <a:xfrm>
            <a:off x="5340513" y="4739450"/>
            <a:ext cx="1184991" cy="779801"/>
          </a:xfrm>
          <a:prstGeom prst="rect">
            <a:avLst/>
          </a:prstGeom>
        </p:spPr>
      </p:pic>
      <p:pic>
        <p:nvPicPr>
          <p:cNvPr id="24" name="Picture 23"/>
          <p:cNvPicPr>
            <a:picLocks noChangeAspect="1"/>
          </p:cNvPicPr>
          <p:nvPr/>
        </p:nvPicPr>
        <p:blipFill>
          <a:blip r:embed="rId16"/>
          <a:stretch>
            <a:fillRect/>
          </a:stretch>
        </p:blipFill>
        <p:spPr>
          <a:xfrm>
            <a:off x="3931393" y="5176016"/>
            <a:ext cx="1001555" cy="714396"/>
          </a:xfrm>
          <a:prstGeom prst="rect">
            <a:avLst/>
          </a:prstGeom>
        </p:spPr>
      </p:pic>
      <p:pic>
        <p:nvPicPr>
          <p:cNvPr id="25" name="Picture 24"/>
          <p:cNvPicPr>
            <a:picLocks noChangeAspect="1"/>
          </p:cNvPicPr>
          <p:nvPr/>
        </p:nvPicPr>
        <p:blipFill>
          <a:blip r:embed="rId17"/>
          <a:stretch>
            <a:fillRect/>
          </a:stretch>
        </p:blipFill>
        <p:spPr>
          <a:xfrm>
            <a:off x="3858995" y="3845649"/>
            <a:ext cx="2090204" cy="916474"/>
          </a:xfrm>
          <a:prstGeom prst="rect">
            <a:avLst/>
          </a:prstGeom>
        </p:spPr>
      </p:pic>
      <p:pic>
        <p:nvPicPr>
          <p:cNvPr id="26" name="Picture 25"/>
          <p:cNvPicPr>
            <a:picLocks noChangeAspect="1"/>
          </p:cNvPicPr>
          <p:nvPr/>
        </p:nvPicPr>
        <p:blipFill>
          <a:blip r:embed="rId18"/>
          <a:stretch>
            <a:fillRect/>
          </a:stretch>
        </p:blipFill>
        <p:spPr>
          <a:xfrm>
            <a:off x="2184415" y="5892800"/>
            <a:ext cx="1638300" cy="965200"/>
          </a:xfrm>
          <a:prstGeom prst="rect">
            <a:avLst/>
          </a:prstGeom>
        </p:spPr>
      </p:pic>
      <p:pic>
        <p:nvPicPr>
          <p:cNvPr id="27" name="Picture 26"/>
          <p:cNvPicPr>
            <a:picLocks noChangeAspect="1"/>
          </p:cNvPicPr>
          <p:nvPr/>
        </p:nvPicPr>
        <p:blipFill>
          <a:blip r:embed="rId19"/>
          <a:stretch>
            <a:fillRect/>
          </a:stretch>
        </p:blipFill>
        <p:spPr>
          <a:xfrm>
            <a:off x="4824173" y="5925833"/>
            <a:ext cx="1342792" cy="740570"/>
          </a:xfrm>
          <a:prstGeom prst="rect">
            <a:avLst/>
          </a:prstGeom>
        </p:spPr>
      </p:pic>
      <p:pic>
        <p:nvPicPr>
          <p:cNvPr id="28" name="Picture 27"/>
          <p:cNvPicPr>
            <a:picLocks noChangeAspect="1"/>
          </p:cNvPicPr>
          <p:nvPr/>
        </p:nvPicPr>
        <p:blipFill>
          <a:blip r:embed="rId20"/>
          <a:stretch>
            <a:fillRect/>
          </a:stretch>
        </p:blipFill>
        <p:spPr>
          <a:xfrm>
            <a:off x="2486237" y="1142893"/>
            <a:ext cx="1373530" cy="478801"/>
          </a:xfrm>
          <a:prstGeom prst="rect">
            <a:avLst/>
          </a:prstGeom>
        </p:spPr>
      </p:pic>
      <p:pic>
        <p:nvPicPr>
          <p:cNvPr id="29" name="Picture 28"/>
          <p:cNvPicPr>
            <a:picLocks noChangeAspect="1"/>
          </p:cNvPicPr>
          <p:nvPr/>
        </p:nvPicPr>
        <p:blipFill>
          <a:blip r:embed="rId21"/>
          <a:stretch>
            <a:fillRect/>
          </a:stretch>
        </p:blipFill>
        <p:spPr>
          <a:xfrm>
            <a:off x="6864078" y="3951458"/>
            <a:ext cx="1710936" cy="756488"/>
          </a:xfrm>
          <a:prstGeom prst="rect">
            <a:avLst/>
          </a:prstGeom>
        </p:spPr>
      </p:pic>
      <p:pic>
        <p:nvPicPr>
          <p:cNvPr id="30" name="Picture 29"/>
          <p:cNvPicPr>
            <a:picLocks noChangeAspect="1"/>
          </p:cNvPicPr>
          <p:nvPr/>
        </p:nvPicPr>
        <p:blipFill>
          <a:blip r:embed="rId22"/>
          <a:stretch>
            <a:fillRect/>
          </a:stretch>
        </p:blipFill>
        <p:spPr>
          <a:xfrm>
            <a:off x="7516045" y="4967526"/>
            <a:ext cx="2286000" cy="609600"/>
          </a:xfrm>
          <a:prstGeom prst="rect">
            <a:avLst/>
          </a:prstGeom>
        </p:spPr>
      </p:pic>
      <p:pic>
        <p:nvPicPr>
          <p:cNvPr id="31" name="Picture 30"/>
          <p:cNvPicPr>
            <a:picLocks noChangeAspect="1"/>
          </p:cNvPicPr>
          <p:nvPr/>
        </p:nvPicPr>
        <p:blipFill>
          <a:blip r:embed="rId23"/>
          <a:stretch>
            <a:fillRect/>
          </a:stretch>
        </p:blipFill>
        <p:spPr>
          <a:xfrm>
            <a:off x="4990255" y="1087881"/>
            <a:ext cx="1448644" cy="463566"/>
          </a:xfrm>
          <a:prstGeom prst="rect">
            <a:avLst/>
          </a:prstGeom>
        </p:spPr>
      </p:pic>
      <p:pic>
        <p:nvPicPr>
          <p:cNvPr id="32" name="Picture 31"/>
          <p:cNvPicPr>
            <a:picLocks noChangeAspect="1"/>
          </p:cNvPicPr>
          <p:nvPr/>
        </p:nvPicPr>
        <p:blipFill>
          <a:blip r:embed="rId24"/>
          <a:stretch>
            <a:fillRect/>
          </a:stretch>
        </p:blipFill>
        <p:spPr>
          <a:xfrm>
            <a:off x="9979023" y="5934757"/>
            <a:ext cx="1775138" cy="475130"/>
          </a:xfrm>
          <a:prstGeom prst="rect">
            <a:avLst/>
          </a:prstGeom>
        </p:spPr>
      </p:pic>
      <p:pic>
        <p:nvPicPr>
          <p:cNvPr id="33" name="Picture 32"/>
          <p:cNvPicPr>
            <a:picLocks noChangeAspect="1"/>
          </p:cNvPicPr>
          <p:nvPr/>
        </p:nvPicPr>
        <p:blipFill>
          <a:blip r:embed="rId25"/>
          <a:stretch>
            <a:fillRect/>
          </a:stretch>
        </p:blipFill>
        <p:spPr>
          <a:xfrm>
            <a:off x="2046299" y="3118472"/>
            <a:ext cx="1078665" cy="1011249"/>
          </a:xfrm>
          <a:prstGeom prst="rect">
            <a:avLst/>
          </a:prstGeom>
        </p:spPr>
      </p:pic>
      <p:pic>
        <p:nvPicPr>
          <p:cNvPr id="36" name="Picture 35"/>
          <p:cNvPicPr>
            <a:picLocks noChangeAspect="1"/>
          </p:cNvPicPr>
          <p:nvPr/>
        </p:nvPicPr>
        <p:blipFill>
          <a:blip r:embed="rId26"/>
          <a:stretch>
            <a:fillRect/>
          </a:stretch>
        </p:blipFill>
        <p:spPr>
          <a:xfrm>
            <a:off x="10850826" y="1944546"/>
            <a:ext cx="1149028" cy="634359"/>
          </a:xfrm>
          <a:prstGeom prst="rect">
            <a:avLst/>
          </a:prstGeom>
        </p:spPr>
      </p:pic>
      <p:pic>
        <p:nvPicPr>
          <p:cNvPr id="37" name="Picture 36"/>
          <p:cNvPicPr>
            <a:picLocks noChangeAspect="1"/>
          </p:cNvPicPr>
          <p:nvPr/>
        </p:nvPicPr>
        <p:blipFill>
          <a:blip r:embed="rId27"/>
          <a:stretch>
            <a:fillRect/>
          </a:stretch>
        </p:blipFill>
        <p:spPr>
          <a:xfrm>
            <a:off x="6507018" y="2039021"/>
            <a:ext cx="1778084" cy="608430"/>
          </a:xfrm>
          <a:prstGeom prst="rect">
            <a:avLst/>
          </a:prstGeom>
        </p:spPr>
      </p:pic>
      <p:pic>
        <p:nvPicPr>
          <p:cNvPr id="38" name="Picture 37"/>
          <p:cNvPicPr>
            <a:picLocks noChangeAspect="1"/>
          </p:cNvPicPr>
          <p:nvPr/>
        </p:nvPicPr>
        <p:blipFill>
          <a:blip r:embed="rId28"/>
          <a:stretch>
            <a:fillRect/>
          </a:stretch>
        </p:blipFill>
        <p:spPr>
          <a:xfrm>
            <a:off x="401838" y="3098830"/>
            <a:ext cx="1374249" cy="662758"/>
          </a:xfrm>
          <a:prstGeom prst="rect">
            <a:avLst/>
          </a:prstGeom>
        </p:spPr>
      </p:pic>
      <p:pic>
        <p:nvPicPr>
          <p:cNvPr id="39" name="Picture 38"/>
          <p:cNvPicPr>
            <a:picLocks noChangeAspect="1"/>
          </p:cNvPicPr>
          <p:nvPr/>
        </p:nvPicPr>
        <p:blipFill>
          <a:blip r:embed="rId29"/>
          <a:stretch>
            <a:fillRect/>
          </a:stretch>
        </p:blipFill>
        <p:spPr>
          <a:xfrm>
            <a:off x="464822" y="1977400"/>
            <a:ext cx="854840" cy="917902"/>
          </a:xfrm>
          <a:prstGeom prst="rect">
            <a:avLst/>
          </a:prstGeom>
        </p:spPr>
      </p:pic>
      <p:pic>
        <p:nvPicPr>
          <p:cNvPr id="40" name="Picture 39"/>
          <p:cNvPicPr>
            <a:picLocks noChangeAspect="1"/>
          </p:cNvPicPr>
          <p:nvPr/>
        </p:nvPicPr>
        <p:blipFill>
          <a:blip r:embed="rId30"/>
          <a:stretch>
            <a:fillRect/>
          </a:stretch>
        </p:blipFill>
        <p:spPr>
          <a:xfrm>
            <a:off x="1568713" y="1914783"/>
            <a:ext cx="1824705" cy="689938"/>
          </a:xfrm>
          <a:prstGeom prst="rect">
            <a:avLst/>
          </a:prstGeom>
        </p:spPr>
      </p:pic>
      <p:pic>
        <p:nvPicPr>
          <p:cNvPr id="42" name="Picture 12" descr="http://artsdistrictla.org/files/ADLA%20log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911492" y="3262147"/>
            <a:ext cx="469662" cy="554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2"/>
          <a:stretch>
            <a:fillRect/>
          </a:stretch>
        </p:blipFill>
        <p:spPr>
          <a:xfrm>
            <a:off x="5446295" y="1815467"/>
            <a:ext cx="783389" cy="893644"/>
          </a:xfrm>
          <a:prstGeom prst="rect">
            <a:avLst/>
          </a:prstGeom>
        </p:spPr>
      </p:pic>
      <p:pic>
        <p:nvPicPr>
          <p:cNvPr id="8" name="Picture 7"/>
          <p:cNvPicPr>
            <a:picLocks noChangeAspect="1"/>
          </p:cNvPicPr>
          <p:nvPr/>
        </p:nvPicPr>
        <p:blipFill>
          <a:blip r:embed="rId33"/>
          <a:stretch>
            <a:fillRect/>
          </a:stretch>
        </p:blipFill>
        <p:spPr>
          <a:xfrm>
            <a:off x="2646947" y="4794699"/>
            <a:ext cx="1000777" cy="860884"/>
          </a:xfrm>
          <a:prstGeom prst="rect">
            <a:avLst/>
          </a:prstGeom>
        </p:spPr>
      </p:pic>
      <p:pic>
        <p:nvPicPr>
          <p:cNvPr id="2" name="Picture 1"/>
          <p:cNvPicPr>
            <a:picLocks noChangeAspect="1"/>
          </p:cNvPicPr>
          <p:nvPr/>
        </p:nvPicPr>
        <p:blipFill>
          <a:blip r:embed="rId34"/>
          <a:stretch>
            <a:fillRect/>
          </a:stretch>
        </p:blipFill>
        <p:spPr>
          <a:xfrm>
            <a:off x="3755189" y="1657684"/>
            <a:ext cx="1244600" cy="622300"/>
          </a:xfrm>
          <a:prstGeom prst="rect">
            <a:avLst/>
          </a:prstGeom>
        </p:spPr>
      </p:pic>
      <p:pic>
        <p:nvPicPr>
          <p:cNvPr id="41" name="Picture 40"/>
          <p:cNvPicPr>
            <a:picLocks noChangeAspect="1"/>
          </p:cNvPicPr>
          <p:nvPr/>
        </p:nvPicPr>
        <p:blipFill>
          <a:blip r:embed="rId35"/>
          <a:stretch>
            <a:fillRect/>
          </a:stretch>
        </p:blipFill>
        <p:spPr>
          <a:xfrm>
            <a:off x="8436646" y="5932796"/>
            <a:ext cx="940721" cy="602248"/>
          </a:xfrm>
          <a:prstGeom prst="rect">
            <a:avLst/>
          </a:prstGeom>
        </p:spPr>
      </p:pic>
      <p:pic>
        <p:nvPicPr>
          <p:cNvPr id="9" name="Picture 8"/>
          <p:cNvPicPr>
            <a:picLocks noChangeAspect="1"/>
          </p:cNvPicPr>
          <p:nvPr/>
        </p:nvPicPr>
        <p:blipFill>
          <a:blip r:embed="rId36"/>
          <a:stretch>
            <a:fillRect/>
          </a:stretch>
        </p:blipFill>
        <p:spPr>
          <a:xfrm>
            <a:off x="303723" y="5044750"/>
            <a:ext cx="1868905" cy="609600"/>
          </a:xfrm>
          <a:prstGeom prst="rect">
            <a:avLst/>
          </a:prstGeom>
        </p:spPr>
      </p:pic>
      <p:pic>
        <p:nvPicPr>
          <p:cNvPr id="11" name="Picture 10"/>
          <p:cNvPicPr>
            <a:picLocks noChangeAspect="1"/>
          </p:cNvPicPr>
          <p:nvPr/>
        </p:nvPicPr>
        <p:blipFill>
          <a:blip r:embed="rId37"/>
          <a:stretch>
            <a:fillRect/>
          </a:stretch>
        </p:blipFill>
        <p:spPr>
          <a:xfrm>
            <a:off x="329531" y="5661253"/>
            <a:ext cx="1568784" cy="746232"/>
          </a:xfrm>
          <a:prstGeom prst="rect">
            <a:avLst/>
          </a:prstGeom>
        </p:spPr>
      </p:pic>
    </p:spTree>
    <p:extLst>
      <p:ext uri="{BB962C8B-B14F-4D97-AF65-F5344CB8AC3E}">
        <p14:creationId xmlns:p14="http://schemas.microsoft.com/office/powerpoint/2010/main" val="2043498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117600"/>
            <a:ext cx="12192000" cy="51308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lnSpc>
                <a:spcPct val="150000"/>
              </a:lnSpc>
              <a:buFont typeface="Wingdings" charset="2"/>
              <a:buChar char="q"/>
            </a:pPr>
            <a:endParaRPr lang="en-IE" dirty="0">
              <a:solidFill>
                <a:schemeClr val="bg1"/>
              </a:solidFill>
            </a:endParaRPr>
          </a:p>
        </p:txBody>
      </p:sp>
      <p:sp>
        <p:nvSpPr>
          <p:cNvPr id="3" name="Title 2"/>
          <p:cNvSpPr>
            <a:spLocks noGrp="1"/>
          </p:cNvSpPr>
          <p:nvPr>
            <p:ph type="title"/>
          </p:nvPr>
        </p:nvSpPr>
        <p:spPr/>
        <p:txBody>
          <a:bodyPr/>
          <a:lstStyle/>
          <a:p>
            <a:r>
              <a:rPr lang="en-GB" dirty="0" smtClean="0"/>
              <a:t> Problems Solved by GeoPal</a:t>
            </a:r>
            <a:endParaRPr lang="ga-IE" dirty="0"/>
          </a:p>
        </p:txBody>
      </p:sp>
      <p:sp>
        <p:nvSpPr>
          <p:cNvPr id="8" name="TextBox 7"/>
          <p:cNvSpPr txBox="1"/>
          <p:nvPr/>
        </p:nvSpPr>
        <p:spPr>
          <a:xfrm>
            <a:off x="609345" y="1024820"/>
            <a:ext cx="5156455" cy="6894194"/>
          </a:xfrm>
          <a:prstGeom prst="rect">
            <a:avLst/>
          </a:prstGeom>
          <a:noFill/>
        </p:spPr>
        <p:txBody>
          <a:bodyPr wrap="square" rtlCol="0">
            <a:spAutoFit/>
          </a:bodyPr>
          <a:lstStyle/>
          <a:p>
            <a:pPr marL="342900" indent="-342900">
              <a:lnSpc>
                <a:spcPct val="150000"/>
              </a:lnSpc>
              <a:buClr>
                <a:srgbClr val="FF0000"/>
              </a:buClr>
              <a:buFont typeface="Lucida Grande"/>
              <a:buChar char="X"/>
            </a:pPr>
            <a:r>
              <a:rPr lang="en-IE" sz="2800" dirty="0" smtClean="0">
                <a:solidFill>
                  <a:schemeClr val="bg1"/>
                </a:solidFill>
              </a:rPr>
              <a:t>Lack of key Information to drive productivity and efficiencies </a:t>
            </a:r>
          </a:p>
          <a:p>
            <a:pPr marL="342900" indent="-342900">
              <a:lnSpc>
                <a:spcPct val="150000"/>
              </a:lnSpc>
              <a:buClr>
                <a:srgbClr val="FF0000"/>
              </a:buClr>
              <a:buFont typeface="Lucida Grande"/>
              <a:buChar char="X"/>
            </a:pPr>
            <a:r>
              <a:rPr lang="en-IE" sz="2800" dirty="0" smtClean="0">
                <a:solidFill>
                  <a:schemeClr val="bg1"/>
                </a:solidFill>
              </a:rPr>
              <a:t>No Field workflows</a:t>
            </a:r>
          </a:p>
          <a:p>
            <a:pPr marL="342900" indent="-342900">
              <a:lnSpc>
                <a:spcPct val="150000"/>
              </a:lnSpc>
              <a:buClr>
                <a:srgbClr val="FF0000"/>
              </a:buClr>
              <a:buFont typeface="Lucida Grande"/>
              <a:buChar char="X"/>
            </a:pPr>
            <a:r>
              <a:rPr lang="en-IE" sz="2800" dirty="0" smtClean="0">
                <a:solidFill>
                  <a:schemeClr val="bg1"/>
                </a:solidFill>
              </a:rPr>
              <a:t>Inefficient </a:t>
            </a:r>
            <a:r>
              <a:rPr lang="en-IE" sz="2800" dirty="0">
                <a:solidFill>
                  <a:schemeClr val="bg1"/>
                </a:solidFill>
              </a:rPr>
              <a:t>Job </a:t>
            </a:r>
            <a:r>
              <a:rPr lang="en-IE" sz="2800" dirty="0" smtClean="0">
                <a:solidFill>
                  <a:schemeClr val="bg1"/>
                </a:solidFill>
              </a:rPr>
              <a:t>Scheduling </a:t>
            </a:r>
          </a:p>
          <a:p>
            <a:pPr marL="342900" indent="-342900">
              <a:lnSpc>
                <a:spcPct val="150000"/>
              </a:lnSpc>
              <a:buClr>
                <a:srgbClr val="FF0000"/>
              </a:buClr>
              <a:buFont typeface="Lucida Grande"/>
              <a:buChar char="X"/>
            </a:pPr>
            <a:r>
              <a:rPr lang="en-IE" sz="2800" dirty="0" smtClean="0">
                <a:solidFill>
                  <a:schemeClr val="bg1"/>
                </a:solidFill>
              </a:rPr>
              <a:t>Inefficient Navigation </a:t>
            </a:r>
          </a:p>
          <a:p>
            <a:pPr marL="342900" indent="-342900">
              <a:lnSpc>
                <a:spcPct val="150000"/>
              </a:lnSpc>
              <a:buClr>
                <a:srgbClr val="FF0000"/>
              </a:buClr>
              <a:buFont typeface="Lucida Grande"/>
              <a:buChar char="X"/>
            </a:pPr>
            <a:r>
              <a:rPr lang="en-IE" sz="2800" dirty="0" smtClean="0">
                <a:solidFill>
                  <a:schemeClr val="bg1"/>
                </a:solidFill>
              </a:rPr>
              <a:t>No </a:t>
            </a:r>
            <a:r>
              <a:rPr lang="en-IE" sz="2800" dirty="0">
                <a:solidFill>
                  <a:schemeClr val="bg1"/>
                </a:solidFill>
              </a:rPr>
              <a:t>real-time job </a:t>
            </a:r>
            <a:r>
              <a:rPr lang="en-IE" sz="2800" dirty="0" smtClean="0">
                <a:solidFill>
                  <a:schemeClr val="bg1"/>
                </a:solidFill>
              </a:rPr>
              <a:t>status</a:t>
            </a:r>
          </a:p>
          <a:p>
            <a:pPr marL="342900" indent="-342900">
              <a:lnSpc>
                <a:spcPct val="150000"/>
              </a:lnSpc>
              <a:buClr>
                <a:srgbClr val="FF0000"/>
              </a:buClr>
              <a:buFont typeface="Lucida Grande"/>
              <a:buChar char="X"/>
            </a:pPr>
            <a:r>
              <a:rPr lang="en-IE" sz="2800" dirty="0">
                <a:solidFill>
                  <a:schemeClr val="bg1"/>
                </a:solidFill>
              </a:rPr>
              <a:t>Excess of Paper Forms</a:t>
            </a:r>
          </a:p>
          <a:p>
            <a:pPr marL="342900" indent="-342900">
              <a:lnSpc>
                <a:spcPct val="150000"/>
              </a:lnSpc>
              <a:buClr>
                <a:srgbClr val="FF0000"/>
              </a:buClr>
              <a:buFont typeface="Lucida Grande"/>
              <a:buChar char="X"/>
            </a:pPr>
            <a:r>
              <a:rPr lang="en-IE" sz="2800" dirty="0" smtClean="0">
                <a:solidFill>
                  <a:schemeClr val="bg1"/>
                </a:solidFill>
              </a:rPr>
              <a:t>Handling </a:t>
            </a:r>
            <a:r>
              <a:rPr lang="en-IE" sz="2800" dirty="0">
                <a:solidFill>
                  <a:schemeClr val="bg1"/>
                </a:solidFill>
              </a:rPr>
              <a:t>Order </a:t>
            </a:r>
            <a:r>
              <a:rPr lang="en-IE" sz="2800" dirty="0" smtClean="0">
                <a:solidFill>
                  <a:schemeClr val="bg1"/>
                </a:solidFill>
              </a:rPr>
              <a:t>Changes </a:t>
            </a:r>
          </a:p>
          <a:p>
            <a:pPr>
              <a:lnSpc>
                <a:spcPct val="150000"/>
              </a:lnSpc>
            </a:pPr>
            <a:endParaRPr lang="en-IE" sz="2400" dirty="0" smtClean="0">
              <a:solidFill>
                <a:schemeClr val="bg1"/>
              </a:solidFill>
            </a:endParaRPr>
          </a:p>
          <a:p>
            <a:pPr>
              <a:lnSpc>
                <a:spcPct val="150000"/>
              </a:lnSpc>
            </a:pPr>
            <a:endParaRPr lang="en-IE" sz="2400" dirty="0" smtClean="0">
              <a:solidFill>
                <a:schemeClr val="bg1"/>
              </a:solidFill>
            </a:endParaRPr>
          </a:p>
          <a:p>
            <a:pPr>
              <a:lnSpc>
                <a:spcPct val="150000"/>
              </a:lnSpc>
            </a:pPr>
            <a:endParaRPr lang="en-GB" sz="2400" dirty="0">
              <a:solidFill>
                <a:schemeClr val="bg1"/>
              </a:solidFill>
            </a:endParaRPr>
          </a:p>
        </p:txBody>
      </p:sp>
      <p:sp>
        <p:nvSpPr>
          <p:cNvPr id="2" name="Rectangle 1"/>
          <p:cNvSpPr/>
          <p:nvPr/>
        </p:nvSpPr>
        <p:spPr>
          <a:xfrm>
            <a:off x="6172200" y="1017580"/>
            <a:ext cx="4991100" cy="4580741"/>
          </a:xfrm>
          <a:prstGeom prst="rect">
            <a:avLst/>
          </a:prstGeom>
        </p:spPr>
        <p:txBody>
          <a:bodyPr wrap="square">
            <a:spAutoFit/>
          </a:bodyPr>
          <a:lstStyle/>
          <a:p>
            <a:pPr marL="342900" indent="-342900">
              <a:lnSpc>
                <a:spcPct val="150000"/>
              </a:lnSpc>
              <a:buClr>
                <a:srgbClr val="FF0000"/>
              </a:buClr>
              <a:buFont typeface="Lucida Grande"/>
              <a:buChar char="X"/>
            </a:pPr>
            <a:r>
              <a:rPr lang="en-IE" sz="2800" dirty="0">
                <a:solidFill>
                  <a:schemeClr val="bg1"/>
                </a:solidFill>
              </a:rPr>
              <a:t>Time and Material capture </a:t>
            </a:r>
          </a:p>
          <a:p>
            <a:pPr marL="342900" indent="-342900">
              <a:lnSpc>
                <a:spcPct val="150000"/>
              </a:lnSpc>
              <a:buClr>
                <a:srgbClr val="FF0000"/>
              </a:buClr>
              <a:buFont typeface="Lucida Grande"/>
              <a:buChar char="X"/>
            </a:pPr>
            <a:r>
              <a:rPr lang="en-IE" sz="2800" dirty="0" smtClean="0">
                <a:solidFill>
                  <a:schemeClr val="bg1"/>
                </a:solidFill>
              </a:rPr>
              <a:t>Lack </a:t>
            </a:r>
            <a:r>
              <a:rPr lang="en-IE" sz="2800" dirty="0">
                <a:solidFill>
                  <a:schemeClr val="bg1"/>
                </a:solidFill>
              </a:rPr>
              <a:t>of Visibility of Workers</a:t>
            </a:r>
          </a:p>
          <a:p>
            <a:pPr marL="342900" indent="-342900">
              <a:lnSpc>
                <a:spcPct val="150000"/>
              </a:lnSpc>
              <a:buClr>
                <a:srgbClr val="FF0000"/>
              </a:buClr>
              <a:buFont typeface="Lucida Grande"/>
              <a:buChar char="X"/>
            </a:pPr>
            <a:r>
              <a:rPr lang="en-IE" sz="2800" dirty="0">
                <a:solidFill>
                  <a:schemeClr val="bg1"/>
                </a:solidFill>
              </a:rPr>
              <a:t>Proof of Delivery Issues </a:t>
            </a:r>
          </a:p>
          <a:p>
            <a:pPr marL="342900" indent="-342900">
              <a:lnSpc>
                <a:spcPct val="150000"/>
              </a:lnSpc>
              <a:buClr>
                <a:srgbClr val="FF0000"/>
              </a:buClr>
              <a:buFont typeface="Lucida Grande"/>
              <a:buChar char="X"/>
            </a:pPr>
            <a:r>
              <a:rPr lang="en-IE" sz="2800" dirty="0">
                <a:solidFill>
                  <a:schemeClr val="bg1"/>
                </a:solidFill>
              </a:rPr>
              <a:t>Field Asset Management </a:t>
            </a:r>
          </a:p>
          <a:p>
            <a:pPr marL="342900" indent="-342900">
              <a:lnSpc>
                <a:spcPct val="150000"/>
              </a:lnSpc>
              <a:buClr>
                <a:srgbClr val="FF0000"/>
              </a:buClr>
              <a:buFont typeface="Lucida Grande"/>
              <a:buChar char="X"/>
            </a:pPr>
            <a:r>
              <a:rPr lang="en-IE" sz="2800" dirty="0" smtClean="0">
                <a:solidFill>
                  <a:schemeClr val="bg1"/>
                </a:solidFill>
              </a:rPr>
              <a:t>Reactive </a:t>
            </a:r>
            <a:r>
              <a:rPr lang="en-IE" sz="2800" dirty="0">
                <a:solidFill>
                  <a:schemeClr val="bg1"/>
                </a:solidFill>
              </a:rPr>
              <a:t>Field Service </a:t>
            </a:r>
          </a:p>
          <a:p>
            <a:pPr marL="342900" indent="-342900">
              <a:lnSpc>
                <a:spcPct val="150000"/>
              </a:lnSpc>
              <a:buClr>
                <a:srgbClr val="FF0000"/>
              </a:buClr>
              <a:buFont typeface="Lucida Grande"/>
              <a:buChar char="X"/>
            </a:pPr>
            <a:r>
              <a:rPr lang="en-IE" sz="2800" dirty="0">
                <a:solidFill>
                  <a:schemeClr val="bg1"/>
                </a:solidFill>
              </a:rPr>
              <a:t>Health &amp; Safety Issues </a:t>
            </a:r>
          </a:p>
          <a:p>
            <a:pPr marL="342900" indent="-342900">
              <a:lnSpc>
                <a:spcPct val="150000"/>
              </a:lnSpc>
              <a:buClr>
                <a:srgbClr val="FF0000"/>
              </a:buClr>
              <a:buFont typeface="Lucida Grande"/>
              <a:buChar char="X"/>
            </a:pPr>
            <a:r>
              <a:rPr lang="en-IE" sz="2800" dirty="0">
                <a:solidFill>
                  <a:schemeClr val="bg1"/>
                </a:solidFill>
              </a:rPr>
              <a:t>Regular Vehicle Inspections </a:t>
            </a:r>
          </a:p>
        </p:txBody>
      </p:sp>
    </p:spTree>
    <p:extLst>
      <p:ext uri="{BB962C8B-B14F-4D97-AF65-F5344CB8AC3E}">
        <p14:creationId xmlns:p14="http://schemas.microsoft.com/office/powerpoint/2010/main" val="26542835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Value </a:t>
            </a:r>
            <a:r>
              <a:rPr lang="en-GB" dirty="0" smtClean="0"/>
              <a:t>Proposition</a:t>
            </a:r>
            <a:endParaRPr lang="ga-IE" dirty="0"/>
          </a:p>
        </p:txBody>
      </p:sp>
      <p:sp>
        <p:nvSpPr>
          <p:cNvPr id="5" name="Rectangle 4"/>
          <p:cNvSpPr/>
          <p:nvPr/>
        </p:nvSpPr>
        <p:spPr>
          <a:xfrm>
            <a:off x="144012" y="1335591"/>
            <a:ext cx="11907811" cy="7725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b="1">
              <a:solidFill>
                <a:schemeClr val="tx2"/>
              </a:solidFill>
            </a:endParaRPr>
          </a:p>
        </p:txBody>
      </p:sp>
      <p:sp>
        <p:nvSpPr>
          <p:cNvPr id="6" name="TextBox 5"/>
          <p:cNvSpPr txBox="1"/>
          <p:nvPr/>
        </p:nvSpPr>
        <p:spPr>
          <a:xfrm>
            <a:off x="442956" y="1419783"/>
            <a:ext cx="1477713" cy="400110"/>
          </a:xfrm>
          <a:prstGeom prst="rect">
            <a:avLst/>
          </a:prstGeom>
          <a:noFill/>
        </p:spPr>
        <p:txBody>
          <a:bodyPr wrap="none" rtlCol="0">
            <a:spAutoFit/>
          </a:bodyPr>
          <a:lstStyle/>
          <a:p>
            <a:r>
              <a:rPr lang="en-IE" sz="2000" b="1" dirty="0" smtClean="0">
                <a:solidFill>
                  <a:schemeClr val="tx2"/>
                </a:solidFill>
              </a:rPr>
              <a:t>Productivity</a:t>
            </a:r>
            <a:endParaRPr lang="en-IE" sz="2000" b="1" dirty="0">
              <a:solidFill>
                <a:schemeClr val="tx2"/>
              </a:solidFill>
            </a:endParaRPr>
          </a:p>
        </p:txBody>
      </p:sp>
      <p:sp>
        <p:nvSpPr>
          <p:cNvPr id="7" name="TextBox 6"/>
          <p:cNvSpPr txBox="1"/>
          <p:nvPr/>
        </p:nvSpPr>
        <p:spPr>
          <a:xfrm>
            <a:off x="2459441" y="1455648"/>
            <a:ext cx="1190801" cy="400110"/>
          </a:xfrm>
          <a:prstGeom prst="rect">
            <a:avLst/>
          </a:prstGeom>
          <a:noFill/>
        </p:spPr>
        <p:txBody>
          <a:bodyPr wrap="none" rtlCol="0">
            <a:spAutoFit/>
          </a:bodyPr>
          <a:lstStyle/>
          <a:p>
            <a:r>
              <a:rPr lang="en-IE" sz="2000" b="1" dirty="0" smtClean="0">
                <a:solidFill>
                  <a:schemeClr val="tx2"/>
                </a:solidFill>
              </a:rPr>
              <a:t>Efficiency</a:t>
            </a:r>
            <a:endParaRPr lang="en-IE" sz="2000" b="1" dirty="0">
              <a:solidFill>
                <a:schemeClr val="tx2"/>
              </a:solidFill>
            </a:endParaRPr>
          </a:p>
        </p:txBody>
      </p:sp>
      <p:sp>
        <p:nvSpPr>
          <p:cNvPr id="8" name="TextBox 7"/>
          <p:cNvSpPr txBox="1"/>
          <p:nvPr/>
        </p:nvSpPr>
        <p:spPr>
          <a:xfrm>
            <a:off x="4125896" y="1397138"/>
            <a:ext cx="1918883" cy="707886"/>
          </a:xfrm>
          <a:prstGeom prst="rect">
            <a:avLst/>
          </a:prstGeom>
          <a:noFill/>
        </p:spPr>
        <p:txBody>
          <a:bodyPr wrap="square" rtlCol="0">
            <a:spAutoFit/>
          </a:bodyPr>
          <a:lstStyle/>
          <a:p>
            <a:pPr algn="ctr"/>
            <a:r>
              <a:rPr lang="en-IE" sz="2000" b="1" dirty="0" smtClean="0">
                <a:solidFill>
                  <a:schemeClr val="tx2"/>
                </a:solidFill>
              </a:rPr>
              <a:t>Asset Availability</a:t>
            </a:r>
            <a:endParaRPr lang="en-IE" sz="2000" b="1" dirty="0">
              <a:solidFill>
                <a:schemeClr val="tx2"/>
              </a:solidFill>
            </a:endParaRPr>
          </a:p>
        </p:txBody>
      </p:sp>
      <p:cxnSp>
        <p:nvCxnSpPr>
          <p:cNvPr id="10" name="Straight Connector 9"/>
          <p:cNvCxnSpPr/>
          <p:nvPr/>
        </p:nvCxnSpPr>
        <p:spPr>
          <a:xfrm flipH="1">
            <a:off x="6076295" y="1362183"/>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584" y="2412092"/>
            <a:ext cx="1631502" cy="163150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93" y="2308050"/>
            <a:ext cx="1703072" cy="1394390"/>
          </a:xfrm>
          <a:prstGeom prst="rect">
            <a:avLst/>
          </a:prstGeom>
        </p:spPr>
      </p:pic>
      <p:sp>
        <p:nvSpPr>
          <p:cNvPr id="15" name="TextBox 14"/>
          <p:cNvSpPr txBox="1"/>
          <p:nvPr/>
        </p:nvSpPr>
        <p:spPr>
          <a:xfrm>
            <a:off x="130921" y="4166991"/>
            <a:ext cx="1910792" cy="1569660"/>
          </a:xfrm>
          <a:prstGeom prst="rect">
            <a:avLst/>
          </a:prstGeom>
          <a:noFill/>
        </p:spPr>
        <p:txBody>
          <a:bodyPr wrap="square" rtlCol="0">
            <a:spAutoFit/>
          </a:bodyPr>
          <a:lstStyle/>
          <a:p>
            <a:pPr algn="ctr"/>
            <a:r>
              <a:rPr lang="en-IE" sz="1600" dirty="0" smtClean="0">
                <a:solidFill>
                  <a:schemeClr val="bg1">
                    <a:lumMod val="50000"/>
                  </a:schemeClr>
                </a:solidFill>
              </a:rPr>
              <a:t>Operational </a:t>
            </a:r>
            <a:r>
              <a:rPr lang="en-IE" sz="1600" dirty="0">
                <a:solidFill>
                  <a:schemeClr val="bg1">
                    <a:lumMod val="50000"/>
                  </a:schemeClr>
                </a:solidFill>
              </a:rPr>
              <a:t>savings </a:t>
            </a:r>
            <a:r>
              <a:rPr lang="en-IE" sz="1600" dirty="0" smtClean="0">
                <a:solidFill>
                  <a:schemeClr val="bg1">
                    <a:lumMod val="50000"/>
                  </a:schemeClr>
                </a:solidFill>
              </a:rPr>
              <a:t>of 30% through increased efficiency in  deployments and decreasing </a:t>
            </a:r>
            <a:r>
              <a:rPr lang="en-IE" sz="1600" dirty="0">
                <a:solidFill>
                  <a:schemeClr val="bg1">
                    <a:lumMod val="50000"/>
                  </a:schemeClr>
                </a:solidFill>
              </a:rPr>
              <a:t>false alarms</a:t>
            </a:r>
            <a:r>
              <a:rPr lang="en-IE" sz="1600" dirty="0" smtClean="0">
                <a:solidFill>
                  <a:schemeClr val="bg1">
                    <a:lumMod val="50000"/>
                  </a:schemeClr>
                </a:solidFill>
              </a:rPr>
              <a:t>. </a:t>
            </a:r>
            <a:endParaRPr lang="en-IE" sz="1600" dirty="0">
              <a:solidFill>
                <a:schemeClr val="bg1">
                  <a:lumMod val="50000"/>
                </a:schemeClr>
              </a:solidFill>
            </a:endParaRPr>
          </a:p>
        </p:txBody>
      </p:sp>
      <p:sp>
        <p:nvSpPr>
          <p:cNvPr id="16" name="TextBox 15"/>
          <p:cNvSpPr txBox="1"/>
          <p:nvPr/>
        </p:nvSpPr>
        <p:spPr>
          <a:xfrm>
            <a:off x="2187511" y="4206972"/>
            <a:ext cx="1727022" cy="1077218"/>
          </a:xfrm>
          <a:prstGeom prst="rect">
            <a:avLst/>
          </a:prstGeom>
          <a:noFill/>
        </p:spPr>
        <p:txBody>
          <a:bodyPr wrap="square" rtlCol="0">
            <a:spAutoFit/>
          </a:bodyPr>
          <a:lstStyle/>
          <a:p>
            <a:pPr algn="ctr"/>
            <a:r>
              <a:rPr lang="en-IE" sz="1600" dirty="0" smtClean="0">
                <a:solidFill>
                  <a:schemeClr val="bg1">
                    <a:lumMod val="50000"/>
                  </a:schemeClr>
                </a:solidFill>
              </a:rPr>
              <a:t>Reduce Admin costs by 50% by eliminating paperwork</a:t>
            </a:r>
            <a:endParaRPr lang="en-IE" sz="1600" dirty="0">
              <a:solidFill>
                <a:schemeClr val="bg1">
                  <a:lumMod val="50000"/>
                </a:schemeClr>
              </a:solidFill>
            </a:endParaRPr>
          </a:p>
        </p:txBody>
      </p:sp>
      <p:sp>
        <p:nvSpPr>
          <p:cNvPr id="17" name="TextBox 16"/>
          <p:cNvSpPr txBox="1"/>
          <p:nvPr/>
        </p:nvSpPr>
        <p:spPr>
          <a:xfrm>
            <a:off x="4024570" y="4178351"/>
            <a:ext cx="2037063" cy="1323439"/>
          </a:xfrm>
          <a:prstGeom prst="rect">
            <a:avLst/>
          </a:prstGeom>
          <a:noFill/>
        </p:spPr>
        <p:txBody>
          <a:bodyPr wrap="square" rtlCol="0">
            <a:spAutoFit/>
          </a:bodyPr>
          <a:lstStyle/>
          <a:p>
            <a:pPr algn="ctr"/>
            <a:r>
              <a:rPr lang="en-IE" sz="1600" dirty="0">
                <a:solidFill>
                  <a:schemeClr val="bg1">
                    <a:lumMod val="50000"/>
                  </a:schemeClr>
                </a:solidFill>
              </a:rPr>
              <a:t>100% on-line asset </a:t>
            </a:r>
            <a:r>
              <a:rPr lang="en-IE" sz="1600" dirty="0" smtClean="0">
                <a:solidFill>
                  <a:schemeClr val="bg1">
                    <a:lumMod val="50000"/>
                  </a:schemeClr>
                </a:solidFill>
              </a:rPr>
              <a:t>status. Increase asset availability by 19% with proactive field service. </a:t>
            </a:r>
            <a:endParaRPr lang="en-IE" sz="1600" dirty="0">
              <a:solidFill>
                <a:schemeClr val="bg1">
                  <a:lumMod val="50000"/>
                </a:schemeClr>
              </a:solidFill>
            </a:endParaRPr>
          </a:p>
        </p:txBody>
      </p:sp>
      <p:cxnSp>
        <p:nvCxnSpPr>
          <p:cNvPr id="19" name="Straight Connector 18"/>
          <p:cNvCxnSpPr/>
          <p:nvPr/>
        </p:nvCxnSpPr>
        <p:spPr>
          <a:xfrm flipH="1">
            <a:off x="3972201" y="1335995"/>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00985" y="1336826"/>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42883" y="1425700"/>
            <a:ext cx="1797132" cy="707886"/>
          </a:xfrm>
          <a:prstGeom prst="rect">
            <a:avLst/>
          </a:prstGeom>
          <a:noFill/>
        </p:spPr>
        <p:txBody>
          <a:bodyPr wrap="square" rtlCol="0">
            <a:spAutoFit/>
          </a:bodyPr>
          <a:lstStyle/>
          <a:p>
            <a:pPr algn="ctr"/>
            <a:r>
              <a:rPr lang="en-IE" sz="2000" b="1" dirty="0" smtClean="0">
                <a:solidFill>
                  <a:schemeClr val="tx2"/>
                </a:solidFill>
              </a:rPr>
              <a:t>Capture All Alarms</a:t>
            </a:r>
            <a:endParaRPr lang="en-IE" sz="2000" b="1" dirty="0">
              <a:solidFill>
                <a:schemeClr val="tx2"/>
              </a:solidFill>
            </a:endParaRPr>
          </a:p>
        </p:txBody>
      </p:sp>
      <p:cxnSp>
        <p:nvCxnSpPr>
          <p:cNvPr id="22" name="Straight Connector 21"/>
          <p:cNvCxnSpPr/>
          <p:nvPr/>
        </p:nvCxnSpPr>
        <p:spPr>
          <a:xfrm flipH="1">
            <a:off x="8140178" y="1349088"/>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623" y="2359612"/>
            <a:ext cx="2064377" cy="1557337"/>
          </a:xfrm>
          <a:prstGeom prst="rect">
            <a:avLst/>
          </a:prstGeom>
        </p:spPr>
      </p:pic>
      <p:sp>
        <p:nvSpPr>
          <p:cNvPr id="27" name="TextBox 26"/>
          <p:cNvSpPr txBox="1"/>
          <p:nvPr/>
        </p:nvSpPr>
        <p:spPr>
          <a:xfrm>
            <a:off x="6074727" y="4199810"/>
            <a:ext cx="2081639" cy="1569660"/>
          </a:xfrm>
          <a:prstGeom prst="rect">
            <a:avLst/>
          </a:prstGeom>
          <a:noFill/>
        </p:spPr>
        <p:txBody>
          <a:bodyPr wrap="square" rtlCol="0">
            <a:spAutoFit/>
          </a:bodyPr>
          <a:lstStyle/>
          <a:p>
            <a:pPr algn="ctr"/>
            <a:r>
              <a:rPr lang="en-IE" sz="1600" dirty="0" smtClean="0">
                <a:solidFill>
                  <a:schemeClr val="bg1">
                    <a:lumMod val="50000"/>
                  </a:schemeClr>
                </a:solidFill>
              </a:rPr>
              <a:t>Improve </a:t>
            </a:r>
            <a:r>
              <a:rPr lang="en-IE" sz="1600" dirty="0">
                <a:solidFill>
                  <a:schemeClr val="bg1">
                    <a:lumMod val="50000"/>
                  </a:schemeClr>
                </a:solidFill>
              </a:rPr>
              <a:t>reporting, </a:t>
            </a:r>
            <a:r>
              <a:rPr lang="en-IE" sz="1600" dirty="0" smtClean="0">
                <a:solidFill>
                  <a:schemeClr val="bg1">
                    <a:lumMod val="50000"/>
                  </a:schemeClr>
                </a:solidFill>
              </a:rPr>
              <a:t>and </a:t>
            </a:r>
            <a:r>
              <a:rPr lang="en-IE" sz="1600" dirty="0">
                <a:solidFill>
                  <a:schemeClr val="bg1">
                    <a:lumMod val="50000"/>
                  </a:schemeClr>
                </a:solidFill>
              </a:rPr>
              <a:t>decision-</a:t>
            </a:r>
            <a:r>
              <a:rPr lang="en-IE" sz="1600" dirty="0" smtClean="0">
                <a:solidFill>
                  <a:schemeClr val="bg1">
                    <a:lumMod val="50000"/>
                  </a:schemeClr>
                </a:solidFill>
              </a:rPr>
              <a:t>making with 100% of alarms captured and access to all historical information.</a:t>
            </a:r>
            <a:endParaRPr lang="en-IE" sz="1600" dirty="0">
              <a:solidFill>
                <a:schemeClr val="bg1">
                  <a:lumMod val="50000"/>
                </a:schemeClr>
              </a:solidFill>
            </a:endParaRPr>
          </a:p>
        </p:txBody>
      </p:sp>
      <p:sp>
        <p:nvSpPr>
          <p:cNvPr id="28" name="TextBox 27"/>
          <p:cNvSpPr txBox="1"/>
          <p:nvPr/>
        </p:nvSpPr>
        <p:spPr>
          <a:xfrm>
            <a:off x="10095629" y="1433649"/>
            <a:ext cx="1876398" cy="707886"/>
          </a:xfrm>
          <a:prstGeom prst="rect">
            <a:avLst/>
          </a:prstGeom>
          <a:noFill/>
        </p:spPr>
        <p:txBody>
          <a:bodyPr wrap="square" rtlCol="0">
            <a:spAutoFit/>
          </a:bodyPr>
          <a:lstStyle/>
          <a:p>
            <a:pPr algn="ctr"/>
            <a:r>
              <a:rPr lang="en-IE" sz="2000" b="1" dirty="0" smtClean="0">
                <a:solidFill>
                  <a:schemeClr val="tx2"/>
                </a:solidFill>
              </a:rPr>
              <a:t>Proof of Work Done</a:t>
            </a:r>
            <a:endParaRPr lang="en-IE" sz="2000" b="1" dirty="0">
              <a:solidFill>
                <a:schemeClr val="tx2"/>
              </a:solidFill>
            </a:endParaRPr>
          </a:p>
        </p:txBody>
      </p:sp>
      <p:sp>
        <p:nvSpPr>
          <p:cNvPr id="29" name="TextBox 28"/>
          <p:cNvSpPr txBox="1"/>
          <p:nvPr/>
        </p:nvSpPr>
        <p:spPr>
          <a:xfrm>
            <a:off x="9986444" y="4129613"/>
            <a:ext cx="2195737" cy="1323439"/>
          </a:xfrm>
          <a:prstGeom prst="rect">
            <a:avLst/>
          </a:prstGeom>
          <a:noFill/>
        </p:spPr>
        <p:txBody>
          <a:bodyPr wrap="square" rtlCol="0">
            <a:spAutoFit/>
          </a:bodyPr>
          <a:lstStyle/>
          <a:p>
            <a:pPr algn="ctr"/>
            <a:r>
              <a:rPr lang="en-IE" sz="1600" dirty="0">
                <a:solidFill>
                  <a:schemeClr val="bg1">
                    <a:lumMod val="50000"/>
                  </a:schemeClr>
                </a:solidFill>
              </a:rPr>
              <a:t>Reduced risk </a:t>
            </a:r>
            <a:r>
              <a:rPr lang="en-IE" sz="1600" dirty="0" smtClean="0">
                <a:solidFill>
                  <a:schemeClr val="bg1">
                    <a:lumMod val="50000"/>
                  </a:schemeClr>
                </a:solidFill>
              </a:rPr>
              <a:t> by speeding </a:t>
            </a:r>
            <a:r>
              <a:rPr lang="en-IE" sz="1600" dirty="0">
                <a:solidFill>
                  <a:schemeClr val="bg1">
                    <a:lumMod val="50000"/>
                  </a:schemeClr>
                </a:solidFill>
              </a:rPr>
              <a:t>up response </a:t>
            </a:r>
            <a:r>
              <a:rPr lang="en-IE" sz="1600" dirty="0" smtClean="0">
                <a:solidFill>
                  <a:schemeClr val="bg1">
                    <a:lumMod val="50000"/>
                  </a:schemeClr>
                </a:solidFill>
              </a:rPr>
              <a:t>times </a:t>
            </a:r>
            <a:r>
              <a:rPr lang="en-IE" sz="1600" dirty="0">
                <a:solidFill>
                  <a:schemeClr val="bg1">
                    <a:lumMod val="50000"/>
                  </a:schemeClr>
                </a:solidFill>
              </a:rPr>
              <a:t>and mitigate </a:t>
            </a:r>
            <a:r>
              <a:rPr lang="en-IE" sz="1600" dirty="0" smtClean="0">
                <a:solidFill>
                  <a:schemeClr val="bg1">
                    <a:lumMod val="50000"/>
                  </a:schemeClr>
                </a:solidFill>
              </a:rPr>
              <a:t>risks. 100% proof of all work done and compliance</a:t>
            </a:r>
            <a:endParaRPr lang="en-IE" sz="1600" dirty="0">
              <a:solidFill>
                <a:schemeClr val="bg1">
                  <a:lumMod val="50000"/>
                </a:schemeClr>
              </a:solidFill>
            </a:endParaRPr>
          </a:p>
        </p:txBody>
      </p:sp>
      <p:pic>
        <p:nvPicPr>
          <p:cNvPr id="12" name="Picture 11"/>
          <p:cNvPicPr>
            <a:picLocks noChangeAspect="1"/>
          </p:cNvPicPr>
          <p:nvPr/>
        </p:nvPicPr>
        <p:blipFill>
          <a:blip r:embed="rId5"/>
          <a:stretch>
            <a:fillRect/>
          </a:stretch>
        </p:blipFill>
        <p:spPr>
          <a:xfrm>
            <a:off x="4183945" y="2474771"/>
            <a:ext cx="1838412" cy="1257027"/>
          </a:xfrm>
          <a:prstGeom prst="rect">
            <a:avLst/>
          </a:prstGeom>
        </p:spPr>
      </p:pic>
      <p:pic>
        <p:nvPicPr>
          <p:cNvPr id="14" name="Picture 13"/>
          <p:cNvPicPr>
            <a:picLocks noChangeAspect="1"/>
          </p:cNvPicPr>
          <p:nvPr/>
        </p:nvPicPr>
        <p:blipFill>
          <a:blip r:embed="rId6"/>
          <a:stretch>
            <a:fillRect/>
          </a:stretch>
        </p:blipFill>
        <p:spPr>
          <a:xfrm>
            <a:off x="6322588" y="2461675"/>
            <a:ext cx="1699647" cy="1312253"/>
          </a:xfrm>
          <a:prstGeom prst="rect">
            <a:avLst/>
          </a:prstGeom>
        </p:spPr>
      </p:pic>
      <p:cxnSp>
        <p:nvCxnSpPr>
          <p:cNvPr id="32" name="Straight Connector 31"/>
          <p:cNvCxnSpPr/>
          <p:nvPr/>
        </p:nvCxnSpPr>
        <p:spPr>
          <a:xfrm flipH="1">
            <a:off x="9994548" y="1396320"/>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230688" y="1394784"/>
            <a:ext cx="1797132" cy="707886"/>
          </a:xfrm>
          <a:prstGeom prst="rect">
            <a:avLst/>
          </a:prstGeom>
          <a:noFill/>
        </p:spPr>
        <p:txBody>
          <a:bodyPr wrap="square" rtlCol="0">
            <a:spAutoFit/>
          </a:bodyPr>
          <a:lstStyle/>
          <a:p>
            <a:pPr algn="ctr"/>
            <a:r>
              <a:rPr lang="en-IE" sz="2000" b="1" dirty="0" smtClean="0">
                <a:solidFill>
                  <a:schemeClr val="tx2"/>
                </a:solidFill>
              </a:rPr>
              <a:t>Intelligent</a:t>
            </a:r>
          </a:p>
          <a:p>
            <a:pPr algn="ctr"/>
            <a:r>
              <a:rPr lang="en-IE" sz="2000" b="1" dirty="0" smtClean="0">
                <a:solidFill>
                  <a:schemeClr val="tx2"/>
                </a:solidFill>
              </a:rPr>
              <a:t>Reporting</a:t>
            </a:r>
            <a:endParaRPr lang="en-IE" sz="2000" b="1" dirty="0">
              <a:solidFill>
                <a:schemeClr val="tx2"/>
              </a:solidFill>
            </a:endParaRPr>
          </a:p>
        </p:txBody>
      </p:sp>
      <p:sp>
        <p:nvSpPr>
          <p:cNvPr id="34" name="TextBox 33"/>
          <p:cNvSpPr txBox="1"/>
          <p:nvPr/>
        </p:nvSpPr>
        <p:spPr>
          <a:xfrm>
            <a:off x="8147553" y="4146327"/>
            <a:ext cx="1828612" cy="1815882"/>
          </a:xfrm>
          <a:prstGeom prst="rect">
            <a:avLst/>
          </a:prstGeom>
          <a:noFill/>
        </p:spPr>
        <p:txBody>
          <a:bodyPr wrap="square" rtlCol="0">
            <a:spAutoFit/>
          </a:bodyPr>
          <a:lstStyle/>
          <a:p>
            <a:pPr algn="ctr"/>
            <a:r>
              <a:rPr lang="en-IE" sz="1600" dirty="0" smtClean="0">
                <a:solidFill>
                  <a:schemeClr val="bg1">
                    <a:lumMod val="50000"/>
                  </a:schemeClr>
                </a:solidFill>
              </a:rPr>
              <a:t>Comprehensive </a:t>
            </a:r>
            <a:r>
              <a:rPr lang="en-IE" sz="1600" dirty="0">
                <a:solidFill>
                  <a:schemeClr val="bg1">
                    <a:lumMod val="50000"/>
                  </a:schemeClr>
                </a:solidFill>
              </a:rPr>
              <a:t>reporting with </a:t>
            </a:r>
            <a:r>
              <a:rPr lang="en-IE" sz="1600" dirty="0" smtClean="0">
                <a:solidFill>
                  <a:schemeClr val="bg1">
                    <a:lumMod val="50000"/>
                  </a:schemeClr>
                </a:solidFill>
              </a:rPr>
              <a:t>customizable </a:t>
            </a:r>
            <a:r>
              <a:rPr lang="en-IE" sz="1600" dirty="0">
                <a:solidFill>
                  <a:schemeClr val="bg1">
                    <a:lumMod val="50000"/>
                  </a:schemeClr>
                </a:solidFill>
              </a:rPr>
              <a:t>reports delivers greater </a:t>
            </a:r>
            <a:r>
              <a:rPr lang="en-IE" sz="1600" dirty="0" smtClean="0">
                <a:solidFill>
                  <a:schemeClr val="bg1">
                    <a:lumMod val="50000"/>
                  </a:schemeClr>
                </a:solidFill>
              </a:rPr>
              <a:t>transparency on KPIs and SLAs</a:t>
            </a:r>
            <a:endParaRPr lang="en-IE" sz="1600" dirty="0">
              <a:solidFill>
                <a:schemeClr val="bg1">
                  <a:lumMod val="50000"/>
                </a:schemeClr>
              </a:solidFill>
            </a:endParaRPr>
          </a:p>
        </p:txBody>
      </p:sp>
      <p:grpSp>
        <p:nvGrpSpPr>
          <p:cNvPr id="38" name="Group 37"/>
          <p:cNvGrpSpPr/>
          <p:nvPr/>
        </p:nvGrpSpPr>
        <p:grpSpPr>
          <a:xfrm>
            <a:off x="8301318" y="2528130"/>
            <a:ext cx="1635571" cy="1242952"/>
            <a:chOff x="1409698" y="1054099"/>
            <a:chExt cx="7862868" cy="5803901"/>
          </a:xfrm>
        </p:grpSpPr>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40" name="Rectangle 39"/>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81346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Value </a:t>
            </a:r>
            <a:r>
              <a:rPr lang="en-GB" dirty="0" smtClean="0"/>
              <a:t>Proposition</a:t>
            </a:r>
            <a:endParaRPr lang="ga-IE" dirty="0"/>
          </a:p>
        </p:txBody>
      </p:sp>
      <p:sp>
        <p:nvSpPr>
          <p:cNvPr id="5" name="Rectangle 4"/>
          <p:cNvSpPr/>
          <p:nvPr/>
        </p:nvSpPr>
        <p:spPr>
          <a:xfrm>
            <a:off x="144012" y="1335591"/>
            <a:ext cx="11907811" cy="7725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b="1">
              <a:solidFill>
                <a:schemeClr val="tx2"/>
              </a:solidFill>
            </a:endParaRPr>
          </a:p>
        </p:txBody>
      </p:sp>
      <p:sp>
        <p:nvSpPr>
          <p:cNvPr id="6" name="TextBox 5"/>
          <p:cNvSpPr txBox="1"/>
          <p:nvPr/>
        </p:nvSpPr>
        <p:spPr>
          <a:xfrm>
            <a:off x="442956" y="1419783"/>
            <a:ext cx="1477713" cy="400110"/>
          </a:xfrm>
          <a:prstGeom prst="rect">
            <a:avLst/>
          </a:prstGeom>
          <a:noFill/>
        </p:spPr>
        <p:txBody>
          <a:bodyPr wrap="none" rtlCol="0">
            <a:spAutoFit/>
          </a:bodyPr>
          <a:lstStyle/>
          <a:p>
            <a:r>
              <a:rPr lang="en-IE" sz="2000" b="1" dirty="0" smtClean="0">
                <a:solidFill>
                  <a:schemeClr val="tx2"/>
                </a:solidFill>
              </a:rPr>
              <a:t>Productivity</a:t>
            </a:r>
            <a:endParaRPr lang="en-IE" sz="2000" b="1" dirty="0">
              <a:solidFill>
                <a:schemeClr val="tx2"/>
              </a:solidFill>
            </a:endParaRPr>
          </a:p>
        </p:txBody>
      </p:sp>
      <p:sp>
        <p:nvSpPr>
          <p:cNvPr id="7" name="TextBox 6"/>
          <p:cNvSpPr txBox="1"/>
          <p:nvPr/>
        </p:nvSpPr>
        <p:spPr>
          <a:xfrm>
            <a:off x="2459441" y="1411852"/>
            <a:ext cx="1190801" cy="400110"/>
          </a:xfrm>
          <a:prstGeom prst="rect">
            <a:avLst/>
          </a:prstGeom>
          <a:noFill/>
        </p:spPr>
        <p:txBody>
          <a:bodyPr wrap="none" rtlCol="0">
            <a:spAutoFit/>
          </a:bodyPr>
          <a:lstStyle/>
          <a:p>
            <a:r>
              <a:rPr lang="en-IE" sz="2000" b="1" dirty="0" smtClean="0">
                <a:solidFill>
                  <a:schemeClr val="tx2"/>
                </a:solidFill>
              </a:rPr>
              <a:t>Efficiency</a:t>
            </a:r>
            <a:endParaRPr lang="en-IE" sz="2000" b="1" dirty="0">
              <a:solidFill>
                <a:schemeClr val="tx2"/>
              </a:solidFill>
            </a:endParaRPr>
          </a:p>
        </p:txBody>
      </p:sp>
      <p:cxnSp>
        <p:nvCxnSpPr>
          <p:cNvPr id="10" name="Straight Connector 9"/>
          <p:cNvCxnSpPr/>
          <p:nvPr/>
        </p:nvCxnSpPr>
        <p:spPr>
          <a:xfrm flipH="1">
            <a:off x="6076295" y="1340285"/>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584" y="2412092"/>
            <a:ext cx="1631502" cy="163150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93" y="2308049"/>
            <a:ext cx="1703072" cy="1578743"/>
          </a:xfrm>
          <a:prstGeom prst="rect">
            <a:avLst/>
          </a:prstGeom>
        </p:spPr>
      </p:pic>
      <p:sp>
        <p:nvSpPr>
          <p:cNvPr id="15" name="TextBox 14"/>
          <p:cNvSpPr txBox="1"/>
          <p:nvPr/>
        </p:nvSpPr>
        <p:spPr>
          <a:xfrm>
            <a:off x="130921" y="4232685"/>
            <a:ext cx="1910792" cy="1815882"/>
          </a:xfrm>
          <a:prstGeom prst="rect">
            <a:avLst/>
          </a:prstGeom>
          <a:noFill/>
        </p:spPr>
        <p:txBody>
          <a:bodyPr wrap="square" rtlCol="0">
            <a:spAutoFit/>
          </a:bodyPr>
          <a:lstStyle/>
          <a:p>
            <a:pPr algn="ctr"/>
            <a:r>
              <a:rPr lang="en-IE" sz="1600" dirty="0" smtClean="0">
                <a:solidFill>
                  <a:schemeClr val="bg1">
                    <a:lumMod val="50000"/>
                  </a:schemeClr>
                </a:solidFill>
              </a:rPr>
              <a:t>Up to 30% increase </a:t>
            </a:r>
            <a:r>
              <a:rPr lang="en-IE" sz="1600" dirty="0">
                <a:solidFill>
                  <a:schemeClr val="bg1">
                    <a:lumMod val="50000"/>
                  </a:schemeClr>
                </a:solidFill>
              </a:rPr>
              <a:t>in </a:t>
            </a:r>
            <a:r>
              <a:rPr lang="en-IE" sz="1600" dirty="0" smtClean="0">
                <a:solidFill>
                  <a:schemeClr val="bg1">
                    <a:lumMod val="50000"/>
                  </a:schemeClr>
                </a:solidFill>
              </a:rPr>
              <a:t>operational savings through increased efficiency in deployments and decreasing </a:t>
            </a:r>
            <a:r>
              <a:rPr lang="en-IE" sz="1600" dirty="0">
                <a:solidFill>
                  <a:schemeClr val="bg1">
                    <a:lumMod val="50000"/>
                  </a:schemeClr>
                </a:solidFill>
              </a:rPr>
              <a:t>false alarms</a:t>
            </a:r>
            <a:r>
              <a:rPr lang="en-IE" sz="1600" dirty="0" smtClean="0">
                <a:solidFill>
                  <a:schemeClr val="bg1">
                    <a:lumMod val="50000"/>
                  </a:schemeClr>
                </a:solidFill>
              </a:rPr>
              <a:t>. </a:t>
            </a:r>
            <a:endParaRPr lang="en-IE" sz="1600" dirty="0">
              <a:solidFill>
                <a:schemeClr val="bg1">
                  <a:lumMod val="50000"/>
                </a:schemeClr>
              </a:solidFill>
            </a:endParaRPr>
          </a:p>
        </p:txBody>
      </p:sp>
      <p:sp>
        <p:nvSpPr>
          <p:cNvPr id="16" name="TextBox 15"/>
          <p:cNvSpPr txBox="1"/>
          <p:nvPr/>
        </p:nvSpPr>
        <p:spPr>
          <a:xfrm>
            <a:off x="2058230" y="4217921"/>
            <a:ext cx="2069177" cy="1815882"/>
          </a:xfrm>
          <a:prstGeom prst="rect">
            <a:avLst/>
          </a:prstGeom>
          <a:noFill/>
        </p:spPr>
        <p:txBody>
          <a:bodyPr wrap="square" rtlCol="0">
            <a:spAutoFit/>
          </a:bodyPr>
          <a:lstStyle/>
          <a:p>
            <a:pPr algn="ctr"/>
            <a:r>
              <a:rPr lang="en-IE" sz="1600" dirty="0">
                <a:solidFill>
                  <a:schemeClr val="bg1">
                    <a:lumMod val="50000"/>
                  </a:schemeClr>
                </a:solidFill>
              </a:rPr>
              <a:t>Reduce Admin costs by 50% by eliminating paperwork. 100% </a:t>
            </a:r>
            <a:r>
              <a:rPr lang="en-IE" sz="1600" dirty="0" smtClean="0">
                <a:solidFill>
                  <a:schemeClr val="bg1">
                    <a:lumMod val="50000"/>
                  </a:schemeClr>
                </a:solidFill>
              </a:rPr>
              <a:t>on-line </a:t>
            </a:r>
            <a:r>
              <a:rPr lang="en-IE" sz="1600" dirty="0">
                <a:solidFill>
                  <a:schemeClr val="bg1">
                    <a:lumMod val="50000"/>
                  </a:schemeClr>
                </a:solidFill>
              </a:rPr>
              <a:t>accurate </a:t>
            </a:r>
            <a:r>
              <a:rPr lang="en-IE" sz="1600" dirty="0" smtClean="0">
                <a:solidFill>
                  <a:schemeClr val="bg1">
                    <a:lumMod val="50000"/>
                  </a:schemeClr>
                </a:solidFill>
              </a:rPr>
              <a:t>real </a:t>
            </a:r>
            <a:r>
              <a:rPr lang="en-IE" sz="1600" dirty="0">
                <a:solidFill>
                  <a:schemeClr val="bg1">
                    <a:lumMod val="50000"/>
                  </a:schemeClr>
                </a:solidFill>
              </a:rPr>
              <a:t>time </a:t>
            </a:r>
            <a:r>
              <a:rPr lang="en-IE" sz="1600" dirty="0" smtClean="0">
                <a:solidFill>
                  <a:schemeClr val="bg1">
                    <a:lumMod val="50000"/>
                  </a:schemeClr>
                </a:solidFill>
              </a:rPr>
              <a:t>reliable reporting. Full </a:t>
            </a:r>
            <a:r>
              <a:rPr lang="en-IE" sz="1600" dirty="0">
                <a:solidFill>
                  <a:schemeClr val="bg1">
                    <a:lumMod val="50000"/>
                  </a:schemeClr>
                </a:solidFill>
              </a:rPr>
              <a:t>historical </a:t>
            </a:r>
            <a:r>
              <a:rPr lang="en-IE" sz="1600" dirty="0" smtClean="0">
                <a:solidFill>
                  <a:schemeClr val="bg1">
                    <a:lumMod val="50000"/>
                  </a:schemeClr>
                </a:solidFill>
              </a:rPr>
              <a:t>reporting and analytics</a:t>
            </a:r>
            <a:endParaRPr lang="en-IE" sz="1600" dirty="0">
              <a:solidFill>
                <a:schemeClr val="bg1">
                  <a:lumMod val="50000"/>
                </a:schemeClr>
              </a:solidFill>
            </a:endParaRPr>
          </a:p>
        </p:txBody>
      </p:sp>
      <p:cxnSp>
        <p:nvCxnSpPr>
          <p:cNvPr id="19" name="Straight Connector 18"/>
          <p:cNvCxnSpPr/>
          <p:nvPr/>
        </p:nvCxnSpPr>
        <p:spPr>
          <a:xfrm flipH="1">
            <a:off x="4092629" y="1335995"/>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00985" y="1336826"/>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140178" y="1349088"/>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623" y="2337715"/>
            <a:ext cx="2064377" cy="1691411"/>
          </a:xfrm>
          <a:prstGeom prst="rect">
            <a:avLst/>
          </a:prstGeom>
        </p:spPr>
      </p:pic>
      <p:sp>
        <p:nvSpPr>
          <p:cNvPr id="28" name="TextBox 27"/>
          <p:cNvSpPr txBox="1"/>
          <p:nvPr/>
        </p:nvSpPr>
        <p:spPr>
          <a:xfrm>
            <a:off x="10095629" y="1433649"/>
            <a:ext cx="1876398" cy="707886"/>
          </a:xfrm>
          <a:prstGeom prst="rect">
            <a:avLst/>
          </a:prstGeom>
          <a:noFill/>
        </p:spPr>
        <p:txBody>
          <a:bodyPr wrap="square" rtlCol="0">
            <a:spAutoFit/>
          </a:bodyPr>
          <a:lstStyle/>
          <a:p>
            <a:pPr algn="ctr"/>
            <a:r>
              <a:rPr lang="en-IE" sz="2000" b="1" dirty="0" smtClean="0">
                <a:solidFill>
                  <a:schemeClr val="tx2"/>
                </a:solidFill>
              </a:rPr>
              <a:t>Proof of Work Done</a:t>
            </a:r>
            <a:endParaRPr lang="en-IE" sz="2000" b="1" dirty="0">
              <a:solidFill>
                <a:schemeClr val="tx2"/>
              </a:solidFill>
            </a:endParaRPr>
          </a:p>
        </p:txBody>
      </p:sp>
      <p:sp>
        <p:nvSpPr>
          <p:cNvPr id="29" name="TextBox 28"/>
          <p:cNvSpPr txBox="1"/>
          <p:nvPr/>
        </p:nvSpPr>
        <p:spPr>
          <a:xfrm>
            <a:off x="10128768" y="4239103"/>
            <a:ext cx="2034493" cy="1323439"/>
          </a:xfrm>
          <a:prstGeom prst="rect">
            <a:avLst/>
          </a:prstGeom>
          <a:noFill/>
        </p:spPr>
        <p:txBody>
          <a:bodyPr wrap="square" rtlCol="0">
            <a:spAutoFit/>
          </a:bodyPr>
          <a:lstStyle/>
          <a:p>
            <a:pPr algn="ctr"/>
            <a:r>
              <a:rPr lang="en-IE" sz="1600" dirty="0">
                <a:solidFill>
                  <a:schemeClr val="bg1">
                    <a:lumMod val="50000"/>
                  </a:schemeClr>
                </a:solidFill>
              </a:rPr>
              <a:t>Reduced </a:t>
            </a:r>
            <a:r>
              <a:rPr lang="en-IE" sz="1600" dirty="0" smtClean="0">
                <a:solidFill>
                  <a:schemeClr val="bg1">
                    <a:lumMod val="50000"/>
                  </a:schemeClr>
                </a:solidFill>
              </a:rPr>
              <a:t>risk. </a:t>
            </a:r>
            <a:r>
              <a:rPr lang="en-IE" sz="1600" dirty="0" smtClean="0">
                <a:solidFill>
                  <a:schemeClr val="bg1">
                    <a:lumMod val="50000"/>
                  </a:schemeClr>
                </a:solidFill>
              </a:rPr>
              <a:t>100% proof of all work done and compliance with workflows and regulations</a:t>
            </a:r>
            <a:endParaRPr lang="en-IE" sz="1600" dirty="0">
              <a:solidFill>
                <a:schemeClr val="bg1">
                  <a:lumMod val="50000"/>
                </a:schemeClr>
              </a:solidFill>
            </a:endParaRPr>
          </a:p>
        </p:txBody>
      </p:sp>
      <p:cxnSp>
        <p:nvCxnSpPr>
          <p:cNvPr id="32" name="Straight Connector 31"/>
          <p:cNvCxnSpPr/>
          <p:nvPr/>
        </p:nvCxnSpPr>
        <p:spPr>
          <a:xfrm flipH="1">
            <a:off x="10104028" y="1352524"/>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230688" y="1394784"/>
            <a:ext cx="1797132" cy="707886"/>
          </a:xfrm>
          <a:prstGeom prst="rect">
            <a:avLst/>
          </a:prstGeom>
          <a:noFill/>
        </p:spPr>
        <p:txBody>
          <a:bodyPr wrap="square" rtlCol="0">
            <a:spAutoFit/>
          </a:bodyPr>
          <a:lstStyle/>
          <a:p>
            <a:pPr algn="ctr"/>
            <a:r>
              <a:rPr lang="en-IE" sz="2000" b="1" dirty="0" smtClean="0">
                <a:solidFill>
                  <a:schemeClr val="tx2"/>
                </a:solidFill>
              </a:rPr>
              <a:t>Intelligent</a:t>
            </a:r>
          </a:p>
          <a:p>
            <a:pPr algn="ctr"/>
            <a:r>
              <a:rPr lang="en-IE" sz="2000" b="1" dirty="0" smtClean="0">
                <a:solidFill>
                  <a:schemeClr val="tx2"/>
                </a:solidFill>
              </a:rPr>
              <a:t>Reporting</a:t>
            </a:r>
            <a:endParaRPr lang="en-IE" sz="2000" b="1" dirty="0">
              <a:solidFill>
                <a:schemeClr val="tx2"/>
              </a:solidFill>
            </a:endParaRPr>
          </a:p>
        </p:txBody>
      </p:sp>
      <p:sp>
        <p:nvSpPr>
          <p:cNvPr id="34" name="TextBox 33"/>
          <p:cNvSpPr txBox="1"/>
          <p:nvPr/>
        </p:nvSpPr>
        <p:spPr>
          <a:xfrm>
            <a:off x="8046802" y="4222970"/>
            <a:ext cx="2102022" cy="1323439"/>
          </a:xfrm>
          <a:prstGeom prst="rect">
            <a:avLst/>
          </a:prstGeom>
          <a:noFill/>
        </p:spPr>
        <p:txBody>
          <a:bodyPr wrap="square" rtlCol="0">
            <a:spAutoFit/>
          </a:bodyPr>
          <a:lstStyle/>
          <a:p>
            <a:pPr algn="ctr"/>
            <a:r>
              <a:rPr lang="en-IE" sz="1600" dirty="0" smtClean="0">
                <a:solidFill>
                  <a:schemeClr val="bg1">
                    <a:lumMod val="50000"/>
                  </a:schemeClr>
                </a:solidFill>
              </a:rPr>
              <a:t>100</a:t>
            </a:r>
            <a:r>
              <a:rPr lang="en-IE" sz="1600" dirty="0">
                <a:solidFill>
                  <a:schemeClr val="bg1">
                    <a:lumMod val="50000"/>
                  </a:schemeClr>
                </a:solidFill>
              </a:rPr>
              <a:t>% customizable </a:t>
            </a:r>
            <a:r>
              <a:rPr lang="en-IE" sz="1600" dirty="0" smtClean="0">
                <a:solidFill>
                  <a:schemeClr val="bg1">
                    <a:lumMod val="50000"/>
                  </a:schemeClr>
                </a:solidFill>
              </a:rPr>
              <a:t>, comprehensive </a:t>
            </a:r>
            <a:r>
              <a:rPr lang="en-IE" sz="1600" dirty="0">
                <a:solidFill>
                  <a:schemeClr val="bg1">
                    <a:lumMod val="50000"/>
                  </a:schemeClr>
                </a:solidFill>
              </a:rPr>
              <a:t>reporting </a:t>
            </a:r>
            <a:r>
              <a:rPr lang="en-IE" sz="1600" dirty="0" smtClean="0">
                <a:solidFill>
                  <a:schemeClr val="bg1">
                    <a:lumMod val="50000"/>
                  </a:schemeClr>
                </a:solidFill>
              </a:rPr>
              <a:t>delivers </a:t>
            </a:r>
            <a:r>
              <a:rPr lang="en-IE" sz="1600" dirty="0">
                <a:solidFill>
                  <a:schemeClr val="bg1">
                    <a:lumMod val="50000"/>
                  </a:schemeClr>
                </a:solidFill>
              </a:rPr>
              <a:t>greater </a:t>
            </a:r>
            <a:r>
              <a:rPr lang="en-IE" sz="1600" dirty="0" smtClean="0">
                <a:solidFill>
                  <a:schemeClr val="bg1">
                    <a:lumMod val="50000"/>
                  </a:schemeClr>
                </a:solidFill>
              </a:rPr>
              <a:t>transparency on KPIs and SLAs</a:t>
            </a:r>
            <a:endParaRPr lang="en-IE" sz="1600" dirty="0">
              <a:solidFill>
                <a:schemeClr val="bg1">
                  <a:lumMod val="50000"/>
                </a:schemeClr>
              </a:solidFill>
            </a:endParaRPr>
          </a:p>
        </p:txBody>
      </p:sp>
      <p:grpSp>
        <p:nvGrpSpPr>
          <p:cNvPr id="38" name="Group 37"/>
          <p:cNvGrpSpPr/>
          <p:nvPr/>
        </p:nvGrpSpPr>
        <p:grpSpPr>
          <a:xfrm>
            <a:off x="8356058" y="2495282"/>
            <a:ext cx="1635571" cy="1533843"/>
            <a:chOff x="1409698" y="1054099"/>
            <a:chExt cx="7862868" cy="5803901"/>
          </a:xfrm>
        </p:grpSpPr>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40" name="Rectangle 39"/>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14173" y="1417844"/>
            <a:ext cx="1101634" cy="400110"/>
          </a:xfrm>
          <a:prstGeom prst="rect">
            <a:avLst/>
          </a:prstGeom>
          <a:noFill/>
        </p:spPr>
        <p:txBody>
          <a:bodyPr wrap="none" rtlCol="0">
            <a:spAutoFit/>
          </a:bodyPr>
          <a:lstStyle/>
          <a:p>
            <a:r>
              <a:rPr lang="en-IE" sz="2000" b="1" dirty="0">
                <a:solidFill>
                  <a:schemeClr val="tx2"/>
                </a:solidFill>
              </a:rPr>
              <a:t>Visibility</a:t>
            </a: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738" y="2395031"/>
            <a:ext cx="1128599" cy="1651608"/>
          </a:xfrm>
          <a:prstGeom prst="rect">
            <a:avLst/>
          </a:prstGeom>
        </p:spPr>
      </p:pic>
      <p:sp>
        <p:nvSpPr>
          <p:cNvPr id="35" name="TextBox 34"/>
          <p:cNvSpPr txBox="1"/>
          <p:nvPr/>
        </p:nvSpPr>
        <p:spPr>
          <a:xfrm>
            <a:off x="4083615" y="4221824"/>
            <a:ext cx="1992542" cy="2062103"/>
          </a:xfrm>
          <a:prstGeom prst="rect">
            <a:avLst/>
          </a:prstGeom>
          <a:noFill/>
        </p:spPr>
        <p:txBody>
          <a:bodyPr wrap="square" rtlCol="0">
            <a:spAutoFit/>
          </a:bodyPr>
          <a:lstStyle/>
          <a:p>
            <a:pPr algn="ctr"/>
            <a:r>
              <a:rPr lang="en-IE" sz="1600" dirty="0" smtClean="0">
                <a:solidFill>
                  <a:schemeClr val="bg1">
                    <a:lumMod val="50000"/>
                  </a:schemeClr>
                </a:solidFill>
              </a:rPr>
              <a:t>100% of </a:t>
            </a:r>
            <a:r>
              <a:rPr lang="en-IE" sz="1600" dirty="0">
                <a:solidFill>
                  <a:schemeClr val="bg1">
                    <a:lumMod val="50000"/>
                  </a:schemeClr>
                </a:solidFill>
              </a:rPr>
              <a:t>visibility of staff when they leave the </a:t>
            </a:r>
            <a:r>
              <a:rPr lang="en-IE" sz="1600" dirty="0" smtClean="0">
                <a:solidFill>
                  <a:schemeClr val="bg1">
                    <a:lumMod val="50000"/>
                  </a:schemeClr>
                </a:solidFill>
              </a:rPr>
              <a:t>office. </a:t>
            </a:r>
            <a:r>
              <a:rPr lang="en-GB" sz="1600" dirty="0">
                <a:solidFill>
                  <a:schemeClr val="bg1">
                    <a:lumMod val="50000"/>
                  </a:schemeClr>
                </a:solidFill>
              </a:rPr>
              <a:t>A</a:t>
            </a:r>
            <a:r>
              <a:rPr lang="en-GB" sz="1600" dirty="0" smtClean="0">
                <a:solidFill>
                  <a:schemeClr val="bg1">
                    <a:lumMod val="50000"/>
                  </a:schemeClr>
                </a:solidFill>
              </a:rPr>
              <a:t>ccurate </a:t>
            </a:r>
            <a:r>
              <a:rPr lang="en-GB" sz="1600" dirty="0" smtClean="0">
                <a:solidFill>
                  <a:schemeClr val="bg1">
                    <a:lumMod val="50000"/>
                  </a:schemeClr>
                </a:solidFill>
              </a:rPr>
              <a:t>capture of </a:t>
            </a:r>
            <a:r>
              <a:rPr lang="en-GB" sz="1600" dirty="0">
                <a:solidFill>
                  <a:schemeClr val="bg1">
                    <a:lumMod val="50000"/>
                  </a:schemeClr>
                </a:solidFill>
              </a:rPr>
              <a:t>mileage, time and </a:t>
            </a:r>
            <a:r>
              <a:rPr lang="en-GB" sz="1600" dirty="0" smtClean="0">
                <a:solidFill>
                  <a:schemeClr val="bg1">
                    <a:lumMod val="50000"/>
                  </a:schemeClr>
                </a:solidFill>
              </a:rPr>
              <a:t>materials. 100% tracking of job status and workflows</a:t>
            </a:r>
            <a:endParaRPr lang="en-IE" sz="1600" dirty="0">
              <a:solidFill>
                <a:schemeClr val="bg1">
                  <a:lumMod val="50000"/>
                </a:schemeClr>
              </a:solidFill>
            </a:endParaRPr>
          </a:p>
          <a:p>
            <a:pPr algn="ctr"/>
            <a:endParaRPr lang="en-IE" sz="1600" dirty="0">
              <a:solidFill>
                <a:schemeClr val="bg1">
                  <a:lumMod val="50000"/>
                </a:schemeClr>
              </a:solidFill>
            </a:endParaRPr>
          </a:p>
        </p:txBody>
      </p:sp>
      <p:sp>
        <p:nvSpPr>
          <p:cNvPr id="36" name="TextBox 35"/>
          <p:cNvSpPr txBox="1"/>
          <p:nvPr/>
        </p:nvSpPr>
        <p:spPr>
          <a:xfrm>
            <a:off x="6145629" y="1366221"/>
            <a:ext cx="1993302" cy="707886"/>
          </a:xfrm>
          <a:prstGeom prst="rect">
            <a:avLst/>
          </a:prstGeom>
          <a:noFill/>
        </p:spPr>
        <p:txBody>
          <a:bodyPr wrap="square" rtlCol="0">
            <a:spAutoFit/>
          </a:bodyPr>
          <a:lstStyle/>
          <a:p>
            <a:pPr algn="ctr"/>
            <a:r>
              <a:rPr lang="en-IE" sz="2000" b="1" dirty="0">
                <a:solidFill>
                  <a:schemeClr val="tx2"/>
                </a:solidFill>
              </a:rPr>
              <a:t>Competitive Edge</a:t>
            </a: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7694" y="2306663"/>
            <a:ext cx="1948056" cy="1864797"/>
          </a:xfrm>
          <a:prstGeom prst="rect">
            <a:avLst/>
          </a:prstGeom>
        </p:spPr>
      </p:pic>
      <p:sp>
        <p:nvSpPr>
          <p:cNvPr id="45" name="TextBox 44"/>
          <p:cNvSpPr txBox="1"/>
          <p:nvPr/>
        </p:nvSpPr>
        <p:spPr>
          <a:xfrm>
            <a:off x="6028082" y="4208223"/>
            <a:ext cx="2192762" cy="1815882"/>
          </a:xfrm>
          <a:prstGeom prst="rect">
            <a:avLst/>
          </a:prstGeom>
          <a:noFill/>
        </p:spPr>
        <p:txBody>
          <a:bodyPr wrap="square" rtlCol="0">
            <a:spAutoFit/>
          </a:bodyPr>
          <a:lstStyle/>
          <a:p>
            <a:pPr algn="ctr"/>
            <a:r>
              <a:rPr lang="en-GB" sz="1600" dirty="0" smtClean="0">
                <a:solidFill>
                  <a:schemeClr val="bg1">
                    <a:lumMod val="50000"/>
                  </a:schemeClr>
                </a:solidFill>
              </a:rPr>
              <a:t>Up to 17% increase in field quotations, 80% decrease in invoice disputes; 3% increase in total service revenue; 100% handling of order changes</a:t>
            </a:r>
            <a:endParaRPr lang="en-IE" sz="1600" dirty="0">
              <a:solidFill>
                <a:schemeClr val="bg1">
                  <a:lumMod val="50000"/>
                </a:schemeClr>
              </a:solidFill>
            </a:endParaRPr>
          </a:p>
        </p:txBody>
      </p:sp>
    </p:spTree>
    <p:extLst>
      <p:ext uri="{BB962C8B-B14F-4D97-AF65-F5344CB8AC3E}">
        <p14:creationId xmlns:p14="http://schemas.microsoft.com/office/powerpoint/2010/main" val="17994323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Detailed Value Proposition </a:t>
            </a:r>
            <a:endParaRPr lang="en-IE"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12776"/>
            <a:ext cx="2880320" cy="4968552"/>
          </a:xfrm>
          <a:prstGeom prst="rect">
            <a:avLst/>
          </a:prstGeom>
          <a:noFill/>
          <a:ln>
            <a:noFill/>
          </a:ln>
        </p:spPr>
      </p:pic>
      <p:sp>
        <p:nvSpPr>
          <p:cNvPr id="5" name="TextBox 4"/>
          <p:cNvSpPr txBox="1"/>
          <p:nvPr/>
        </p:nvSpPr>
        <p:spPr>
          <a:xfrm>
            <a:off x="1056823" y="980728"/>
            <a:ext cx="1870825" cy="646331"/>
          </a:xfrm>
          <a:prstGeom prst="rect">
            <a:avLst/>
          </a:prstGeom>
          <a:noFill/>
        </p:spPr>
        <p:txBody>
          <a:bodyPr wrap="none" rtlCol="0">
            <a:spAutoFit/>
          </a:bodyPr>
          <a:lstStyle/>
          <a:p>
            <a:r>
              <a:rPr lang="en-GB" b="1" dirty="0"/>
              <a:t>Financial Benefits</a:t>
            </a:r>
            <a:endParaRPr lang="en-US" dirty="0"/>
          </a:p>
          <a:p>
            <a:endParaRPr lang="en-IE"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367808" y="1556792"/>
            <a:ext cx="3312368" cy="4839643"/>
          </a:xfrm>
          <a:prstGeom prst="rect">
            <a:avLst/>
          </a:prstGeom>
          <a:noFill/>
          <a:ln>
            <a:noFill/>
          </a:ln>
        </p:spPr>
      </p:pic>
      <p:sp>
        <p:nvSpPr>
          <p:cNvPr id="7" name="TextBox 6"/>
          <p:cNvSpPr txBox="1"/>
          <p:nvPr/>
        </p:nvSpPr>
        <p:spPr>
          <a:xfrm>
            <a:off x="4841954" y="908720"/>
            <a:ext cx="2262158" cy="646331"/>
          </a:xfrm>
          <a:prstGeom prst="rect">
            <a:avLst/>
          </a:prstGeom>
          <a:noFill/>
        </p:spPr>
        <p:txBody>
          <a:bodyPr wrap="none" rtlCol="0">
            <a:spAutoFit/>
          </a:bodyPr>
          <a:lstStyle/>
          <a:p>
            <a:r>
              <a:rPr lang="ga-IE" b="1" dirty="0" smtClean="0"/>
              <a:t>Field Worker </a:t>
            </a:r>
            <a:r>
              <a:rPr lang="en-GB" b="1" dirty="0"/>
              <a:t>Benefits</a:t>
            </a:r>
            <a:endParaRPr lang="en-US" dirty="0"/>
          </a:p>
          <a:p>
            <a:endParaRPr lang="en-IE" dirty="0"/>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8256240" y="1412776"/>
            <a:ext cx="3528392" cy="4896544"/>
          </a:xfrm>
          <a:prstGeom prst="rect">
            <a:avLst/>
          </a:prstGeom>
          <a:noFill/>
          <a:ln>
            <a:noFill/>
          </a:ln>
        </p:spPr>
      </p:pic>
      <p:sp>
        <p:nvSpPr>
          <p:cNvPr id="9" name="TextBox 8"/>
          <p:cNvSpPr txBox="1"/>
          <p:nvPr/>
        </p:nvSpPr>
        <p:spPr>
          <a:xfrm>
            <a:off x="8719547" y="910461"/>
            <a:ext cx="2056973" cy="646331"/>
          </a:xfrm>
          <a:prstGeom prst="rect">
            <a:avLst/>
          </a:prstGeom>
          <a:noFill/>
        </p:spPr>
        <p:txBody>
          <a:bodyPr wrap="none" rtlCol="0">
            <a:spAutoFit/>
          </a:bodyPr>
          <a:lstStyle/>
          <a:p>
            <a:r>
              <a:rPr lang="ga-IE" b="1" dirty="0" smtClean="0"/>
              <a:t>Field Asset </a:t>
            </a:r>
            <a:r>
              <a:rPr lang="en-GB" b="1" dirty="0"/>
              <a:t>Benefits</a:t>
            </a:r>
            <a:endParaRPr lang="en-US" dirty="0"/>
          </a:p>
          <a:p>
            <a:endParaRPr lang="en-IE" dirty="0"/>
          </a:p>
        </p:txBody>
      </p:sp>
    </p:spTree>
    <p:extLst>
      <p:ext uri="{BB962C8B-B14F-4D97-AF65-F5344CB8AC3E}">
        <p14:creationId xmlns:p14="http://schemas.microsoft.com/office/powerpoint/2010/main" val="29734950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eoPal Solutions Corporate PresentationTemplate" id="{1250128A-AFB3-4ABF-A57B-84F396A7E45C}" vid="{C8B8EA8D-D487-4A21-A8F1-71CFBCB27B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17476</TotalTime>
  <Words>2293</Words>
  <Application>Microsoft Macintosh PowerPoint</Application>
  <PresentationFormat>Custom</PresentationFormat>
  <Paragraphs>374</Paragraphs>
  <Slides>45</Slides>
  <Notes>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GeoPal Smart Field Service Platform</vt:lpstr>
      <vt:lpstr>GeoPal Smart Field Service Platform</vt:lpstr>
      <vt:lpstr>GeoPal Smart Field Service Platform</vt:lpstr>
      <vt:lpstr>Some of our Customers</vt:lpstr>
      <vt:lpstr> Problems Solved by GeoPal</vt:lpstr>
      <vt:lpstr>Value Proposition</vt:lpstr>
      <vt:lpstr>Value Proposition</vt:lpstr>
      <vt:lpstr>Detailed Value Proposition </vt:lpstr>
      <vt:lpstr>Differentiators - Agile Platform - Maximum flexible, cost-effective solutions </vt:lpstr>
      <vt:lpstr> Main GeoPal Features</vt:lpstr>
      <vt:lpstr>2.0 Custom Job Workflows</vt:lpstr>
      <vt:lpstr>2.1 Removing Paper</vt:lpstr>
      <vt:lpstr>2.2 Time and Materials Capture</vt:lpstr>
      <vt:lpstr>2.3 Electronic Proof of Delivery</vt:lpstr>
      <vt:lpstr>2.4 Proof of Attendance</vt:lpstr>
      <vt:lpstr>2.5 Capture Order Changes</vt:lpstr>
      <vt:lpstr>2.6 Document Scanner</vt:lpstr>
      <vt:lpstr>2.7 Health &amp; Safety Compliance</vt:lpstr>
      <vt:lpstr>2.8 Vehicle Inspection Checks</vt:lpstr>
      <vt:lpstr>3.0 IoT / M2M - Field Asset Management</vt:lpstr>
      <vt:lpstr>Example: Vending Machine Sample of Dash Board Vending Metrics to be Monitored</vt:lpstr>
      <vt:lpstr>Example Transformer Buildings Sample of Dash Board Vending Metrics to be Monitored</vt:lpstr>
      <vt:lpstr>IoT / M2M  Sensor Data Interface</vt:lpstr>
      <vt:lpstr>Vending Machines with IoT / M2M</vt:lpstr>
      <vt:lpstr>4.0 Worker Location Tracking</vt:lpstr>
      <vt:lpstr>5.0 Step by Step Navigation </vt:lpstr>
      <vt:lpstr>6.0 Job Scheduling and Dispatch</vt:lpstr>
      <vt:lpstr>7.0 Custom Reports</vt:lpstr>
      <vt:lpstr>8.0 Customer Portal </vt:lpstr>
      <vt:lpstr>9.0 Integration with Third Party Software</vt:lpstr>
      <vt:lpstr>10.0 Proactive Field Service – enabled by Internet of Things</vt:lpstr>
      <vt:lpstr>11 CRM</vt:lpstr>
      <vt:lpstr>12 Credit Card Payment</vt:lpstr>
      <vt:lpstr>Award winning </vt:lpstr>
      <vt:lpstr>IoT / M2M Sensor and Equipment Partners</vt:lpstr>
      <vt:lpstr>Integrated GeoPal and  TomTom Telematics Solution </vt:lpstr>
      <vt:lpstr>Point of Contact Information </vt:lpstr>
      <vt:lpstr>Executive Dashboard – Business Intelligence </vt:lpstr>
      <vt:lpstr>GeoPal Methodology</vt:lpstr>
      <vt:lpstr>Dashboard Examples </vt:lpstr>
      <vt:lpstr>Dashboard Examples </vt:lpstr>
      <vt:lpstr>Dashboard Examples </vt:lpstr>
      <vt:lpstr>Dashboard Examples </vt:lpstr>
      <vt:lpstr>Dashboard Examples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Michelle Brien</dc:creator>
  <cp:keywords/>
  <dc:description/>
  <cp:lastModifiedBy>paul coyle</cp:lastModifiedBy>
  <cp:revision>424</cp:revision>
  <cp:lastPrinted>2015-07-16T14:38:01Z</cp:lastPrinted>
  <dcterms:created xsi:type="dcterms:W3CDTF">2013-10-18T08:54:26Z</dcterms:created>
  <dcterms:modified xsi:type="dcterms:W3CDTF">2016-03-24T13:40:34Z</dcterms:modified>
  <cp:category/>
</cp:coreProperties>
</file>