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4.png" ContentType="image/jpeg"/>
  <Override PartName="/ppt/media/image8.pn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83" r:id="rId2"/>
    <p:sldId id="380" r:id="rId3"/>
    <p:sldId id="332" r:id="rId4"/>
    <p:sldId id="327" r:id="rId5"/>
    <p:sldId id="305" r:id="rId6"/>
    <p:sldId id="350" r:id="rId7"/>
    <p:sldId id="346" r:id="rId8"/>
    <p:sldId id="377" r:id="rId9"/>
    <p:sldId id="3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BDF"/>
    <a:srgbClr val="90CB75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074" autoAdjust="0"/>
  </p:normalViewPr>
  <p:slideViewPr>
    <p:cSldViewPr snapToGrid="0">
      <p:cViewPr varScale="1">
        <p:scale>
          <a:sx n="98" d="100"/>
          <a:sy n="98" d="100"/>
        </p:scale>
        <p:origin x="10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C5447-DB18-4355-88B8-B7CF1D2D2776}" type="datetimeFigureOut">
              <a:rPr lang="en-IE" smtClean="0"/>
              <a:t>01/09/2016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607CD-F4A3-4DD6-8E4B-8F917F3B7E98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524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4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6" y="1529649"/>
            <a:ext cx="9144000" cy="1980313"/>
          </a:xfrm>
        </p:spPr>
        <p:txBody>
          <a:bodyPr anchor="b">
            <a:normAutofit/>
          </a:bodyPr>
          <a:lstStyle>
            <a:lvl1pPr algn="r">
              <a:defRPr sz="44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6" y="3602038"/>
            <a:ext cx="9144000" cy="956710"/>
          </a:xfrm>
        </p:spPr>
        <p:txBody>
          <a:bodyPr/>
          <a:lstStyle>
            <a:lvl1pPr marL="0" indent="0" algn="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4470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1" y="184944"/>
            <a:ext cx="3559819" cy="9374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70061" y="5298141"/>
            <a:ext cx="11670927" cy="1331259"/>
          </a:xfrm>
          <a:prstGeom prst="rect">
            <a:avLst/>
          </a:prstGeom>
          <a:solidFill>
            <a:srgbClr val="90C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 userDrawn="1"/>
        </p:nvSpPr>
        <p:spPr>
          <a:xfrm>
            <a:off x="578223" y="5548271"/>
            <a:ext cx="239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  <a:latin typeface="+mn-lt"/>
              </a:rPr>
              <a:t>Job Scheduling and Dispatch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455895" y="5548270"/>
            <a:ext cx="239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  <a:latin typeface="+mn-lt"/>
              </a:rPr>
              <a:t>Customizable Mobile Forms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503894" y="5548270"/>
            <a:ext cx="239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  <a:latin typeface="+mn-lt"/>
              </a:rPr>
              <a:t>Mapping and Location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170893" y="5548270"/>
            <a:ext cx="239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  <a:latin typeface="+mn-lt"/>
              </a:rPr>
              <a:t>Reports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83345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27" y="1077144"/>
            <a:ext cx="11343859" cy="5669663"/>
          </a:xfrm>
        </p:spPr>
        <p:txBody>
          <a:bodyPr/>
          <a:lstStyle>
            <a:lvl1pPr>
              <a:lnSpc>
                <a:spcPct val="125000"/>
              </a:lnSpc>
              <a:defRPr sz="2400">
                <a:latin typeface="+mj-lt"/>
              </a:defRPr>
            </a:lvl1pPr>
            <a:lvl2pPr>
              <a:lnSpc>
                <a:spcPct val="125000"/>
              </a:lnSpc>
              <a:defRPr>
                <a:latin typeface="+mj-lt"/>
              </a:defRPr>
            </a:lvl2pPr>
            <a:lvl3pPr>
              <a:lnSpc>
                <a:spcPct val="125000"/>
              </a:lnSpc>
              <a:defRPr>
                <a:latin typeface="+mj-lt"/>
              </a:defRPr>
            </a:lvl3pPr>
            <a:lvl4pPr>
              <a:lnSpc>
                <a:spcPct val="125000"/>
              </a:lnSpc>
              <a:defRPr>
                <a:latin typeface="+mj-lt"/>
              </a:defRPr>
            </a:lvl4pPr>
            <a:lvl5pPr>
              <a:lnSpc>
                <a:spcPct val="125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90095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12" y="176191"/>
            <a:ext cx="2083174" cy="548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76191"/>
            <a:ext cx="11343860" cy="71543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41BBD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8185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712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Myriad Web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luna Sans" panose="02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luna Sans" panose="020000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luna Sans" panose="020000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luna Sans" panose="02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luna Sans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em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palsolutions.com/" TargetMode="External"/><Relationship Id="rId2" Type="http://schemas.openxmlformats.org/officeDocument/2006/relationships/hyperlink" Target="http://www.geopal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ntiago.coupeau@geopal.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 noGrp="1"/>
          </p:cNvSpPr>
          <p:nvPr>
            <p:ph idx="1"/>
          </p:nvPr>
        </p:nvSpPr>
        <p:spPr>
          <a:xfrm>
            <a:off x="463829" y="1483961"/>
            <a:ext cx="3149897" cy="2529385"/>
          </a:xfrm>
        </p:spPr>
        <p:txBody>
          <a:bodyPr>
            <a:normAutofit fontScale="92500"/>
          </a:bodyPr>
          <a:lstStyle/>
          <a:p>
            <a:pPr lvl="0">
              <a:spcBef>
                <a:spcPts val="0"/>
              </a:spcBef>
              <a:buFont typeface="Wingdings"/>
              <a:buChar char="ü"/>
            </a:pPr>
            <a:r>
              <a:rPr lang="en-IE" sz="1900" dirty="0" err="1"/>
              <a:t>Alarmas</a:t>
            </a:r>
            <a:r>
              <a:rPr lang="en-IE" sz="1900" dirty="0"/>
              <a:t> </a:t>
            </a:r>
            <a:r>
              <a:rPr lang="en-IE" sz="1900" dirty="0" err="1"/>
              <a:t>IoT</a:t>
            </a:r>
            <a:r>
              <a:rPr lang="en-IE" sz="1900" dirty="0"/>
              <a:t>/M2M </a:t>
            </a:r>
            <a:r>
              <a:rPr lang="en-IE" sz="1000" dirty="0"/>
              <a:t>(machine to machine)</a:t>
            </a:r>
            <a:endParaRPr lang="en-IE" sz="1900" dirty="0"/>
          </a:p>
          <a:p>
            <a:pPr lvl="0">
              <a:spcBef>
                <a:spcPts val="0"/>
              </a:spcBef>
              <a:buFont typeface="Wingdings"/>
              <a:buChar char="ü"/>
            </a:pPr>
            <a:r>
              <a:rPr lang="en-IE" sz="1900" dirty="0" err="1"/>
              <a:t>Trabajador</a:t>
            </a:r>
            <a:r>
              <a:rPr lang="en-IE" sz="1900" dirty="0"/>
              <a:t> de campo: </a:t>
            </a:r>
          </a:p>
          <a:p>
            <a:pPr lvl="1">
              <a:spcBef>
                <a:spcPts val="0"/>
              </a:spcBef>
              <a:buFont typeface="Wingdings"/>
              <a:buChar char="Ø"/>
            </a:pPr>
            <a:r>
              <a:rPr lang="en-IE" sz="1500" dirty="0" err="1"/>
              <a:t>Datos</a:t>
            </a:r>
            <a:r>
              <a:rPr lang="en-IE" sz="1500" dirty="0"/>
              <a:t> </a:t>
            </a:r>
            <a:r>
              <a:rPr lang="en-IE" sz="1500" dirty="0" err="1"/>
              <a:t>recogidos</a:t>
            </a:r>
            <a:r>
              <a:rPr lang="en-IE" sz="1500" dirty="0"/>
              <a:t> a pie de </a:t>
            </a:r>
            <a:r>
              <a:rPr lang="en-IE" sz="1500" dirty="0" err="1"/>
              <a:t>obra</a:t>
            </a:r>
            <a:endParaRPr lang="en-IE" sz="1500" dirty="0"/>
          </a:p>
          <a:p>
            <a:pPr lvl="1">
              <a:spcBef>
                <a:spcPts val="0"/>
              </a:spcBef>
              <a:buFont typeface="Wingdings"/>
              <a:buChar char="Ø"/>
            </a:pPr>
            <a:r>
              <a:rPr lang="en-IE" sz="1500" dirty="0" err="1"/>
              <a:t>Geolocalización</a:t>
            </a:r>
            <a:r>
              <a:rPr lang="en-IE" sz="1500" dirty="0"/>
              <a:t> / </a:t>
            </a:r>
            <a:r>
              <a:rPr lang="en-IE" sz="1500" dirty="0" err="1"/>
              <a:t>planificación</a:t>
            </a:r>
            <a:endParaRPr lang="en-IE" sz="1500" dirty="0"/>
          </a:p>
          <a:p>
            <a:pPr lvl="1">
              <a:spcBef>
                <a:spcPts val="0"/>
              </a:spcBef>
              <a:buFont typeface="Wingdings"/>
              <a:buChar char="Ø"/>
            </a:pPr>
            <a:r>
              <a:rPr lang="en-IE" sz="1500" dirty="0"/>
              <a:t>App </a:t>
            </a:r>
            <a:r>
              <a:rPr lang="en-IE" sz="1500" dirty="0" err="1"/>
              <a:t>registra</a:t>
            </a:r>
            <a:r>
              <a:rPr lang="en-IE" sz="1500" dirty="0"/>
              <a:t> </a:t>
            </a:r>
            <a:r>
              <a:rPr lang="en-IE" sz="1500" dirty="0" err="1"/>
              <a:t>tiempos</a:t>
            </a:r>
            <a:r>
              <a:rPr lang="en-IE" sz="1500" dirty="0"/>
              <a:t> y </a:t>
            </a:r>
            <a:r>
              <a:rPr lang="en-IE" sz="1500" dirty="0" err="1"/>
              <a:t>asistencia</a:t>
            </a:r>
            <a:r>
              <a:rPr lang="en-IE" sz="1500" dirty="0"/>
              <a:t> </a:t>
            </a:r>
            <a:r>
              <a:rPr lang="en-IE" sz="1500" dirty="0" err="1"/>
              <a:t>presencial</a:t>
            </a:r>
            <a:endParaRPr lang="en-IE" sz="1500" dirty="0"/>
          </a:p>
          <a:p>
            <a:pPr lvl="0">
              <a:spcBef>
                <a:spcPts val="0"/>
              </a:spcBef>
              <a:buFont typeface="Wingdings"/>
              <a:buChar char="ü"/>
            </a:pPr>
            <a:r>
              <a:rPr lang="en-IE" sz="1900" dirty="0" err="1"/>
              <a:t>Sistemas</a:t>
            </a:r>
            <a:r>
              <a:rPr lang="en-IE" sz="1900" dirty="0"/>
              <a:t> de </a:t>
            </a:r>
            <a:r>
              <a:rPr lang="en-IE" sz="1900" dirty="0" err="1"/>
              <a:t>terceros</a:t>
            </a:r>
            <a:r>
              <a:rPr lang="en-IE" sz="1900" dirty="0"/>
              <a:t> </a:t>
            </a:r>
          </a:p>
          <a:p>
            <a:pPr marL="0" lvl="0" indent="0">
              <a:spcBef>
                <a:spcPts val="0"/>
              </a:spcBef>
              <a:buNone/>
            </a:pPr>
            <a:endParaRPr lang="en-IE" sz="1600" dirty="0"/>
          </a:p>
          <a:p>
            <a:pPr marL="457200" lvl="0" indent="-457200">
              <a:spcBef>
                <a:spcPts val="0"/>
              </a:spcBef>
              <a:buFont typeface="Calibri Light"/>
              <a:buAutoNum type="arabicPeriod"/>
            </a:pPr>
            <a:endParaRPr lang="en-IE" sz="1600" dirty="0"/>
          </a:p>
          <a:p>
            <a:pPr marL="457200" lvl="0" indent="-457200">
              <a:spcBef>
                <a:spcPts val="0"/>
              </a:spcBef>
              <a:buFont typeface="Calibri Light"/>
              <a:buAutoNum type="arabicPeriod"/>
            </a:pPr>
            <a:endParaRPr lang="en-IE" sz="1600" dirty="0"/>
          </a:p>
        </p:txBody>
      </p:sp>
      <p:sp>
        <p:nvSpPr>
          <p:cNvPr id="3" name="Content Placeholder 1"/>
          <p:cNvSpPr txBox="1"/>
          <p:nvPr/>
        </p:nvSpPr>
        <p:spPr>
          <a:xfrm>
            <a:off x="7762926" y="1398355"/>
            <a:ext cx="4252481" cy="32574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 fontScale="85000" lnSpcReduction="10000"/>
          </a:bodyPr>
          <a:lstStyle/>
          <a:p>
            <a:pPr marL="228600" marR="0" lvl="0" indent="-228600" algn="l" defTabSz="914400" rtl="0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Trabajador</a:t>
            </a:r>
            <a:r>
              <a:rPr lang="en-US" sz="19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de campo</a:t>
            </a:r>
          </a:p>
          <a:p>
            <a:pPr marL="685800" marR="0" lvl="1" indent="-228600" algn="l" defTabSz="914400" rtl="0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Aumento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del</a:t>
            </a:r>
            <a:r>
              <a:rPr lang="en-US" sz="1500" b="0" i="0" u="none" strike="noStrike" kern="1200" cap="none" spc="0" dirty="0">
                <a:solidFill>
                  <a:srgbClr val="000000"/>
                </a:solidFill>
                <a:uFillTx/>
                <a:latin typeface="Calibri Light"/>
              </a:rPr>
              <a:t> 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30%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en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Partes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terminados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</a:t>
            </a:r>
          </a:p>
          <a:p>
            <a:pPr marL="685800" marR="0" lvl="1" indent="-228600" algn="l" defTabSz="914400" rtl="0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Reducción</a:t>
            </a:r>
            <a:r>
              <a:rPr lang="en-US" sz="1500" b="0" i="0" u="none" strike="noStrike" kern="1200" cap="none" spc="0" dirty="0">
                <a:solidFill>
                  <a:srgbClr val="000000"/>
                </a:solidFill>
                <a:uFillTx/>
                <a:latin typeface="Calibri Light"/>
              </a:rPr>
              <a:t> del 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50%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en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costs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administrativos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</a:t>
            </a:r>
          </a:p>
          <a:p>
            <a:pPr marL="228600" marR="0" lvl="0" indent="-228600" algn="l" defTabSz="914400" rtl="0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dirty="0" err="1">
                <a:solidFill>
                  <a:srgbClr val="000000"/>
                </a:solidFill>
                <a:latin typeface="Calibri Light"/>
              </a:rPr>
              <a:t>Activos</a:t>
            </a:r>
            <a:endParaRPr lang="en-US" sz="1900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</a:endParaRPr>
          </a:p>
          <a:p>
            <a:pPr marL="685800" marR="0" lvl="1" indent="-228600" algn="l" defTabSz="914400" rtl="0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Aumento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del 50%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en</a:t>
            </a:r>
            <a:r>
              <a:rPr lang="en-US" sz="1500" b="0" i="0" u="none" strike="noStrike" kern="1200" cap="none" spc="0" dirty="0">
                <a:solidFill>
                  <a:srgbClr val="000000"/>
                </a:solidFill>
                <a:uFillTx/>
                <a:latin typeface="Calibri Light"/>
              </a:rPr>
              <a:t> </a:t>
            </a:r>
            <a:r>
              <a:rPr lang="en-US" sz="1500" b="0" i="0" u="none" strike="noStrike" kern="1200" cap="none" spc="0" dirty="0" err="1">
                <a:solidFill>
                  <a:srgbClr val="000000"/>
                </a:solidFill>
                <a:uFillTx/>
                <a:latin typeface="Calibri Light"/>
              </a:rPr>
              <a:t>disponibilidad</a:t>
            </a:r>
            <a:r>
              <a:rPr lang="en-US" sz="1500" b="0" i="0" u="none" strike="noStrike" kern="1200" cap="none" spc="0" dirty="0">
                <a:solidFill>
                  <a:srgbClr val="000000"/>
                </a:solidFill>
                <a:uFillTx/>
                <a:latin typeface="Calibri Light"/>
              </a:rPr>
              <a:t> de </a:t>
            </a:r>
            <a:r>
              <a:rPr lang="en-US" sz="1500" b="0" i="0" u="none" strike="noStrike" kern="1200" cap="none" spc="0" dirty="0" err="1">
                <a:solidFill>
                  <a:srgbClr val="000000"/>
                </a:solidFill>
                <a:uFillTx/>
                <a:latin typeface="Calibri Light"/>
              </a:rPr>
              <a:t>los</a:t>
            </a:r>
            <a:r>
              <a:rPr lang="en-US" sz="1500" b="0" i="0" u="none" strike="noStrike" kern="1200" cap="none" spc="0" dirty="0">
                <a:solidFill>
                  <a:srgbClr val="000000"/>
                </a:solidFill>
                <a:uFillTx/>
                <a:latin typeface="Calibri Light"/>
              </a:rPr>
              <a:t> </a:t>
            </a:r>
            <a:r>
              <a:rPr lang="en-US" sz="1500" b="0" i="0" u="none" strike="noStrike" kern="1200" cap="none" spc="0" dirty="0" err="1">
                <a:solidFill>
                  <a:srgbClr val="000000"/>
                </a:solidFill>
                <a:uFillTx/>
                <a:latin typeface="Calibri Light"/>
              </a:rPr>
              <a:t>activos</a:t>
            </a:r>
            <a:r>
              <a:rPr lang="en-US" sz="1500" b="0" i="0" u="none" strike="noStrike" kern="1200" cap="none" spc="0" dirty="0">
                <a:solidFill>
                  <a:srgbClr val="000000"/>
                </a:solidFill>
                <a:uFillTx/>
                <a:latin typeface="Calibri Light"/>
              </a:rPr>
              <a:t>: </a:t>
            </a:r>
            <a:r>
              <a:rPr lang="en-US" sz="1500" b="0" i="0" u="none" strike="noStrike" kern="1200" cap="none" spc="0" dirty="0" err="1">
                <a:solidFill>
                  <a:srgbClr val="000000"/>
                </a:solidFill>
                <a:uFillTx/>
                <a:latin typeface="Calibri Light"/>
              </a:rPr>
              <a:t>maquinas</a:t>
            </a:r>
            <a:r>
              <a:rPr lang="en-US" sz="1500" b="0" i="0" u="none" strike="noStrike" kern="1200" cap="none" spc="0" dirty="0">
                <a:solidFill>
                  <a:srgbClr val="000000"/>
                </a:solidFill>
                <a:uFillTx/>
                <a:latin typeface="Calibri Light"/>
              </a:rPr>
              <a:t>, </a:t>
            </a:r>
            <a:r>
              <a:rPr lang="en-US" sz="1500" b="0" i="0" u="none" strike="noStrike" kern="1200" cap="none" spc="0" dirty="0" err="1">
                <a:solidFill>
                  <a:srgbClr val="000000"/>
                </a:solidFill>
                <a:uFillTx/>
                <a:latin typeface="Calibri Light"/>
              </a:rPr>
              <a:t>instalaciones</a:t>
            </a:r>
            <a:r>
              <a:rPr lang="en-US" sz="1500" b="0" i="0" u="none" strike="noStrike" kern="1200" cap="none" spc="0" dirty="0">
                <a:solidFill>
                  <a:srgbClr val="000000"/>
                </a:solidFill>
                <a:uFillTx/>
                <a:latin typeface="Calibri Light"/>
              </a:rPr>
              <a:t>, </a:t>
            </a:r>
            <a:r>
              <a:rPr lang="en-US" sz="1500" b="0" i="0" u="none" strike="noStrike" kern="1200" cap="none" spc="0" dirty="0" err="1">
                <a:solidFill>
                  <a:srgbClr val="000000"/>
                </a:solidFill>
                <a:uFillTx/>
                <a:latin typeface="Calibri Light"/>
              </a:rPr>
              <a:t>etc</a:t>
            </a:r>
            <a:endParaRPr lang="en-US" sz="1500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</a:endParaRPr>
          </a:p>
          <a:p>
            <a:pPr marL="685800" marR="0" lvl="1" indent="-228600" algn="l" defTabSz="914400" rtl="0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dirty="0" err="1">
                <a:solidFill>
                  <a:srgbClr val="000000"/>
                </a:solidFill>
                <a:latin typeface="Calibri Light"/>
              </a:rPr>
              <a:t>Gestión</a:t>
            </a:r>
            <a:r>
              <a:rPr lang="en-US" sz="1500" dirty="0">
                <a:solidFill>
                  <a:srgbClr val="000000"/>
                </a:solidFill>
                <a:latin typeface="Calibri Light"/>
              </a:rPr>
              <a:t> del 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100% de las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alarmas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activadas</a:t>
            </a:r>
            <a:endParaRPr lang="en-US" sz="1500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</a:endParaRPr>
          </a:p>
          <a:p>
            <a:pPr marL="685800" marR="0" lvl="1" indent="-228600" algn="l" defTabSz="914400" rtl="0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Aportar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pruebas</a:t>
            </a:r>
            <a:r>
              <a:rPr lang="en-US" sz="1500" b="0" i="0" u="none" strike="noStrike" kern="1200" cap="none" spc="0" dirty="0">
                <a:solidFill>
                  <a:srgbClr val="000000"/>
                </a:solidFill>
                <a:uFillTx/>
                <a:latin typeface="Calibri Light"/>
              </a:rPr>
              <a:t> de </a:t>
            </a:r>
            <a:r>
              <a:rPr lang="en-US" sz="1500" kern="0" dirty="0" err="1">
                <a:solidFill>
                  <a:srgbClr val="000000"/>
                </a:solidFill>
                <a:latin typeface="Calibri Light"/>
              </a:rPr>
              <a:t>haber</a:t>
            </a:r>
            <a:r>
              <a:rPr lang="en-US" sz="1500" kern="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1500" kern="0" dirty="0" err="1">
                <a:solidFill>
                  <a:srgbClr val="000000"/>
                </a:solidFill>
                <a:latin typeface="Calibri Light"/>
              </a:rPr>
              <a:t>realizado</a:t>
            </a:r>
            <a:r>
              <a:rPr lang="en-US" sz="1500" kern="0" dirty="0">
                <a:solidFill>
                  <a:srgbClr val="000000"/>
                </a:solidFill>
                <a:latin typeface="Calibri Light"/>
              </a:rPr>
              <a:t> el 100% de </a:t>
            </a:r>
            <a:r>
              <a:rPr lang="en-US" sz="1500" kern="0" dirty="0" err="1">
                <a:solidFill>
                  <a:srgbClr val="000000"/>
                </a:solidFill>
                <a:latin typeface="Calibri Light"/>
              </a:rPr>
              <a:t>los</a:t>
            </a:r>
            <a:r>
              <a:rPr lang="en-US" sz="1500" kern="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1500" kern="0" dirty="0" err="1">
                <a:solidFill>
                  <a:srgbClr val="000000"/>
                </a:solidFill>
                <a:latin typeface="Calibri Light"/>
              </a:rPr>
              <a:t>trabajos</a:t>
            </a:r>
            <a:r>
              <a:rPr lang="en-US" sz="1500" kern="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1500" kern="0" dirty="0" err="1">
                <a:solidFill>
                  <a:srgbClr val="000000"/>
                </a:solidFill>
                <a:latin typeface="Calibri Light"/>
              </a:rPr>
              <a:t>realmente</a:t>
            </a:r>
            <a:r>
              <a:rPr lang="en-US" sz="1500" kern="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1500" kern="0" dirty="0" err="1">
                <a:solidFill>
                  <a:srgbClr val="000000"/>
                </a:solidFill>
                <a:latin typeface="Calibri Light"/>
              </a:rPr>
              <a:t>terminados</a:t>
            </a:r>
            <a:r>
              <a:rPr lang="en-US" sz="1500" kern="0" dirty="0">
                <a:solidFill>
                  <a:srgbClr val="000000"/>
                </a:solidFill>
                <a:latin typeface="Calibri Light"/>
              </a:rPr>
              <a:t>.</a:t>
            </a:r>
            <a:endParaRPr lang="en-US" sz="1500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</a:endParaRPr>
          </a:p>
          <a:p>
            <a:pPr marL="685800" marR="0" lvl="1" indent="-228600" algn="l" defTabSz="914400" rtl="0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Conseguir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cumplir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al 100% el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procedimiento</a:t>
            </a:r>
            <a:endParaRPr lang="en-US" sz="1500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</a:endParaRPr>
          </a:p>
          <a:p>
            <a:pPr marL="685800" marR="0" lvl="1" indent="-228600" algn="l" defTabSz="914400" rtl="0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Disponer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del 100% del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estado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real de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los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activos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</a:t>
            </a:r>
          </a:p>
          <a:p>
            <a:pPr marL="228600" marR="0" lvl="0" indent="-228600" algn="l" defTabSz="914400" rtl="0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Cuadros</a:t>
            </a:r>
            <a:r>
              <a:rPr lang="en-US" sz="19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de </a:t>
            </a:r>
            <a:r>
              <a:rPr lang="en-US" sz="19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mandos</a:t>
            </a:r>
            <a:r>
              <a:rPr lang="en-US" sz="19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</a:t>
            </a:r>
            <a:r>
              <a:rPr lang="en-US" sz="19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personalizados</a:t>
            </a:r>
            <a:r>
              <a:rPr lang="en-US" sz="19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 con KPI’s </a:t>
            </a:r>
          </a:p>
          <a:p>
            <a:pPr marL="457200" marR="0" lvl="0" indent="-457200" algn="l" defTabSz="914400" rtl="0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600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</a:endParaRPr>
          </a:p>
          <a:p>
            <a:pPr marL="457200" marR="0" lvl="0" indent="-457200" algn="l" defTabSz="914400" rtl="0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600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4" name="Picture 5">
            <a:extLst>
              <a:ext uri="{FF2B5EF4-FFF2-40B4-BE49-F238E27FC236}"/>
            </a:extLst>
          </p:cNvPr>
          <p:cNvPicPr xmlns:a16="http://schemas.microsoft.com/office/drawing/2014/main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471" y="1850215"/>
            <a:ext cx="3604317" cy="2402878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Group 6"/>
          <p:cNvGrpSpPr/>
          <p:nvPr/>
        </p:nvGrpSpPr>
        <p:grpSpPr>
          <a:xfrm>
            <a:off x="406825" y="4021860"/>
            <a:ext cx="810231" cy="563709"/>
            <a:chOff x="406825" y="4021860"/>
            <a:chExt cx="810231" cy="563709"/>
          </a:xfrm>
        </p:grpSpPr>
        <p:grpSp>
          <p:nvGrpSpPr>
            <p:cNvPr id="6" name="Group 22"/>
            <p:cNvGrpSpPr/>
            <p:nvPr/>
          </p:nvGrpSpPr>
          <p:grpSpPr>
            <a:xfrm>
              <a:off x="406825" y="4038849"/>
              <a:ext cx="275645" cy="521217"/>
              <a:chOff x="406825" y="4038849"/>
              <a:chExt cx="275645" cy="521217"/>
            </a:xfrm>
          </p:grpSpPr>
          <p:grpSp>
            <p:nvGrpSpPr>
              <p:cNvPr id="7" name="Group 20"/>
              <p:cNvGrpSpPr/>
              <p:nvPr/>
            </p:nvGrpSpPr>
            <p:grpSpPr>
              <a:xfrm>
                <a:off x="406825" y="4038849"/>
                <a:ext cx="275645" cy="521217"/>
                <a:chOff x="406825" y="4038849"/>
                <a:chExt cx="275645" cy="521217"/>
              </a:xfrm>
            </p:grpSpPr>
            <p:pic>
              <p:nvPicPr>
                <p:cNvPr id="8" name="Picture 2">
                  <a:extLst>
                    <a:ext uri="{FF2B5EF4-FFF2-40B4-BE49-F238E27FC236}"/>
                  </a:extLst>
                </p:cNvPr>
                <p:cNvPicPr xmlns:a16="http://schemas.microsoft.com/office/drawing/2014/main"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 rot="21197422">
                  <a:off x="406825" y="4038849"/>
                  <a:ext cx="275645" cy="521217"/>
                </a:xfrm>
                <a:prstGeom prst="rect">
                  <a:avLst/>
                </a:prstGeom>
                <a:noFill/>
                <a:ln cap="flat">
                  <a:noFill/>
                </a:ln>
                <a:effectLst>
                  <a:outerShdw dist="139699" dir="2700000" algn="tl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9" name="Picture 23" descr="2012-10-30 09.53.15.png">
                  <a:extLst>
                    <a:ext uri="{FF2B5EF4-FFF2-40B4-BE49-F238E27FC236}"/>
                  </a:extLst>
                </p:cNvPr>
                <p:cNvPicPr xmlns:a16="http://schemas.microsoft.com/office/drawing/2014/main"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1197422">
                  <a:off x="426119" y="4104787"/>
                  <a:ext cx="240816" cy="392844"/>
                </a:xfrm>
                <a:prstGeom prst="rect">
                  <a:avLst/>
                </a:prstGeom>
                <a:noFill/>
                <a:ln cap="flat">
                  <a:noFill/>
                </a:ln>
                <a:effectLst>
                  <a:outerShdw dist="139699" dir="2700000" algn="tl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0" name="Rectangle 24"/>
                <p:cNvSpPr/>
                <p:nvPr/>
              </p:nvSpPr>
              <p:spPr>
                <a:xfrm rot="21197422">
                  <a:off x="422800" y="4104979"/>
                  <a:ext cx="244144" cy="392844"/>
                </a:xfrm>
                <a:prstGeom prst="rect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IE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</p:grpSp>
          <p:pic>
            <p:nvPicPr>
              <p:cNvPr id="11" name="Picture 21" descr="2012-10-30 10.08.15.png">
                <a:extLst>
                  <a:ext uri="{FF2B5EF4-FFF2-40B4-BE49-F238E27FC236}"/>
                </a:extLst>
              </p:cNvPr>
              <p:cNvPicPr xmlns:a16="http://schemas.microsoft.com/office/drawing/2014/main"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197422">
                <a:off x="422416" y="4101724"/>
                <a:ext cx="244144" cy="392844"/>
              </a:xfrm>
              <a:prstGeom prst="rect">
                <a:avLst/>
              </a:prstGeom>
              <a:noFill/>
              <a:ln cap="flat">
                <a:noFill/>
              </a:ln>
              <a:effectLst>
                <a:outerShdw dist="139699" dir="2700000" algn="tl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12" name="Group 30"/>
            <p:cNvGrpSpPr/>
            <p:nvPr/>
          </p:nvGrpSpPr>
          <p:grpSpPr>
            <a:xfrm>
              <a:off x="941411" y="4038850"/>
              <a:ext cx="275645" cy="521217"/>
              <a:chOff x="941411" y="4038850"/>
              <a:chExt cx="275645" cy="521217"/>
            </a:xfrm>
          </p:grpSpPr>
          <p:grpSp>
            <p:nvGrpSpPr>
              <p:cNvPr id="13" name="Group 23"/>
              <p:cNvGrpSpPr/>
              <p:nvPr/>
            </p:nvGrpSpPr>
            <p:grpSpPr>
              <a:xfrm>
                <a:off x="941411" y="4038850"/>
                <a:ext cx="275645" cy="521217"/>
                <a:chOff x="941411" y="4038850"/>
                <a:chExt cx="275645" cy="521217"/>
              </a:xfrm>
            </p:grpSpPr>
            <p:grpSp>
              <p:nvGrpSpPr>
                <p:cNvPr id="14" name="Group 18"/>
                <p:cNvGrpSpPr/>
                <p:nvPr/>
              </p:nvGrpSpPr>
              <p:grpSpPr>
                <a:xfrm>
                  <a:off x="941411" y="4038850"/>
                  <a:ext cx="275645" cy="521217"/>
                  <a:chOff x="941411" y="4038850"/>
                  <a:chExt cx="275645" cy="521217"/>
                </a:xfrm>
              </p:grpSpPr>
              <p:pic>
                <p:nvPicPr>
                  <p:cNvPr id="15" name="Picture 2">
                    <a:extLst>
                      <a:ext uri="{FF2B5EF4-FFF2-40B4-BE49-F238E27FC236}"/>
                    </a:extLst>
                  </p:cNvPr>
                  <p:cNvPicPr xmlns:a16="http://schemas.microsoft.com/office/drawing/2014/main">
                    <a:picLocks noChangeAspect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>
                  <a:xfrm rot="406926">
                    <a:off x="941411" y="4038850"/>
                    <a:ext cx="275645" cy="521217"/>
                  </a:xfrm>
                  <a:prstGeom prst="rect">
                    <a:avLst/>
                  </a:prstGeom>
                  <a:noFill/>
                  <a:ln cap="flat">
                    <a:noFill/>
                  </a:ln>
                  <a:effectLst>
                    <a:outerShdw dist="139699" dir="2700000" algn="tl">
                      <a:srgbClr val="333333">
                        <a:alpha val="65000"/>
                      </a:srgbClr>
                    </a:outerShdw>
                  </a:effectLst>
                </p:spPr>
              </p:pic>
              <p:pic>
                <p:nvPicPr>
                  <p:cNvPr id="16" name="Picture 18" descr="2012-10-30 09.53.15.png">
                    <a:extLst>
                      <a:ext uri="{FF2B5EF4-FFF2-40B4-BE49-F238E27FC236}"/>
                    </a:extLst>
                  </p:cNvPr>
                  <p:cNvPicPr xmlns:a16="http://schemas.microsoft.com/office/drawing/2014/main"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rot="406926">
                    <a:off x="960248" y="4105171"/>
                    <a:ext cx="240816" cy="392844"/>
                  </a:xfrm>
                  <a:prstGeom prst="rect">
                    <a:avLst/>
                  </a:prstGeom>
                  <a:noFill/>
                  <a:ln cap="flat">
                    <a:noFill/>
                  </a:ln>
                  <a:effectLst>
                    <a:outerShdw dist="139699" dir="2700000" algn="tl">
                      <a:srgbClr val="333333">
                        <a:alpha val="65000"/>
                      </a:srgbClr>
                    </a:outerShdw>
                  </a:effectLst>
                </p:spPr>
              </p:pic>
              <p:sp>
                <p:nvSpPr>
                  <p:cNvPr id="17" name="Rectangle 19"/>
                  <p:cNvSpPr/>
                  <p:nvPr/>
                </p:nvSpPr>
                <p:spPr>
                  <a:xfrm rot="406926">
                    <a:off x="956929" y="4104979"/>
                    <a:ext cx="244144" cy="392844"/>
                  </a:xfrm>
                  <a:prstGeom prst="rect">
                    <a:avLst/>
                  </a:prstGeom>
                  <a:noFill/>
                  <a:ln w="28575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vert="horz" wrap="square" lIns="91440" tIns="45720" rIns="91440" bIns="45720" anchor="ctr" anchorCtr="1" compatLnSpc="1">
                    <a:noAutofit/>
                  </a:bodyPr>
                  <a:lstStyle/>
                  <a:p>
                    <a:pPr marL="0" marR="0" lvl="0" indent="0" algn="ctr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IE" sz="1800" b="0" i="0" u="none" strike="noStrike" kern="1200" cap="none" spc="0" baseline="0">
                      <a:solidFill>
                        <a:srgbClr val="FFFFFF"/>
                      </a:solidFill>
                      <a:uFillTx/>
                      <a:latin typeface="Calibri"/>
                    </a:endParaRPr>
                  </a:p>
                </p:txBody>
              </p:sp>
            </p:grpSp>
            <p:pic>
              <p:nvPicPr>
                <p:cNvPr id="18" name="Picture 16" descr="2012-10-30 10.08.15.png">
                  <a:extLst>
                    <a:ext uri="{FF2B5EF4-FFF2-40B4-BE49-F238E27FC236}"/>
                  </a:extLst>
                </p:cNvPr>
                <p:cNvPicPr xmlns:a16="http://schemas.microsoft.com/office/drawing/2014/main"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406926">
                  <a:off x="957313" y="4101724"/>
                  <a:ext cx="244144" cy="392844"/>
                </a:xfrm>
                <a:prstGeom prst="rect">
                  <a:avLst/>
                </a:prstGeom>
                <a:noFill/>
                <a:ln cap="flat">
                  <a:noFill/>
                </a:ln>
                <a:effectLst>
                  <a:outerShdw dist="139699" dir="2700000" algn="tl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19" name="Picture 14" descr="2012-10-30 10.16.12.png">
                <a:extLst>
                  <a:ext uri="{FF2B5EF4-FFF2-40B4-BE49-F238E27FC236}"/>
                </a:extLst>
              </p:cNvPr>
              <p:cNvPicPr xmlns:a16="http://schemas.microsoft.com/office/drawing/2014/main"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406926">
                <a:off x="958291" y="4106845"/>
                <a:ext cx="242233" cy="382383"/>
              </a:xfrm>
              <a:prstGeom prst="rect">
                <a:avLst/>
              </a:prstGeom>
              <a:noFill/>
              <a:ln cap="flat">
                <a:noFill/>
              </a:ln>
              <a:effectLst>
                <a:outerShdw dist="139699" dir="2700000" algn="tl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20" name="Group 9"/>
            <p:cNvGrpSpPr/>
            <p:nvPr/>
          </p:nvGrpSpPr>
          <p:grpSpPr>
            <a:xfrm>
              <a:off x="665765" y="4021860"/>
              <a:ext cx="292351" cy="563709"/>
              <a:chOff x="665765" y="4021860"/>
              <a:chExt cx="292351" cy="563709"/>
            </a:xfrm>
          </p:grpSpPr>
          <p:pic>
            <p:nvPicPr>
              <p:cNvPr id="21" name="Picture 2">
                <a:extLst>
                  <a:ext uri="{FF2B5EF4-FFF2-40B4-BE49-F238E27FC236}"/>
                </a:extLst>
              </p:cNvPr>
              <p:cNvPicPr xmlns:a16="http://schemas.microsoft.com/office/drawing/2014/main"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665765" y="4021860"/>
                <a:ext cx="292351" cy="563709"/>
              </a:xfrm>
              <a:prstGeom prst="rect">
                <a:avLst/>
              </a:prstGeom>
              <a:noFill/>
              <a:ln cap="flat">
                <a:noFill/>
              </a:ln>
              <a:effectLst>
                <a:outerShdw dist="139699" dir="2700000" algn="tl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2" name="Picture 11" descr="2012-10-30 09.53.15.png">
                <a:extLst>
                  <a:ext uri="{FF2B5EF4-FFF2-40B4-BE49-F238E27FC236}"/>
                </a:extLst>
              </p:cNvPr>
              <p:cNvPicPr xmlns:a16="http://schemas.microsoft.com/office/drawing/2014/main"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6001" y="4093384"/>
                <a:ext cx="255410" cy="424866"/>
              </a:xfrm>
              <a:prstGeom prst="rect">
                <a:avLst/>
              </a:prstGeom>
              <a:noFill/>
              <a:ln cap="flat">
                <a:noFill/>
              </a:ln>
              <a:effectLst>
                <a:outerShdw dist="139699" dir="2700000" algn="tl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3" name="Rectangle 12"/>
              <p:cNvSpPr/>
              <p:nvPr/>
            </p:nvSpPr>
            <p:spPr>
              <a:xfrm>
                <a:off x="682471" y="4093384"/>
                <a:ext cx="258939" cy="424866"/>
              </a:xfrm>
              <a:prstGeom prst="rect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IE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</p:grpSp>
      <p:grpSp>
        <p:nvGrpSpPr>
          <p:cNvPr id="24" name="Group 25"/>
          <p:cNvGrpSpPr/>
          <p:nvPr/>
        </p:nvGrpSpPr>
        <p:grpSpPr>
          <a:xfrm>
            <a:off x="8157307" y="4793394"/>
            <a:ext cx="1418984" cy="1145368"/>
            <a:chOff x="8157307" y="4793394"/>
            <a:chExt cx="1418984" cy="1145368"/>
          </a:xfrm>
        </p:grpSpPr>
        <p:pic>
          <p:nvPicPr>
            <p:cNvPr id="25" name="Picture 26">
              <a:extLst>
                <a:ext uri="{FF2B5EF4-FFF2-40B4-BE49-F238E27FC236}"/>
              </a:extLst>
            </p:cNvPr>
            <p:cNvPicPr xmlns:a16="http://schemas.microsoft.com/office/drawing/2014/main">
              <a:picLocks noChangeAspect="1"/>
            </p:cNvPicPr>
            <p:nvPr/>
          </p:nvPicPr>
          <p:blipFill>
            <a:blip r:embed="rId9"/>
            <a:srcRect l="-126" t="13965" r="33586" b="7449"/>
            <a:stretch>
              <a:fillRect/>
            </a:stretch>
          </p:blipFill>
          <p:spPr>
            <a:xfrm>
              <a:off x="8157307" y="4793394"/>
              <a:ext cx="1418984" cy="114536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6" name="Rectangle 27"/>
            <p:cNvSpPr/>
            <p:nvPr/>
          </p:nvSpPr>
          <p:spPr>
            <a:xfrm>
              <a:off x="8157307" y="4909623"/>
              <a:ext cx="261280" cy="112782"/>
            </a:xfrm>
            <a:prstGeom prst="rect">
              <a:avLst/>
            </a:prstGeom>
            <a:solidFill>
              <a:srgbClr val="FFFFFF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pic>
        <p:nvPicPr>
          <p:cNvPr id="27" name="Picture 28">
            <a:extLst>
              <a:ext uri="{FF2B5EF4-FFF2-40B4-BE49-F238E27FC236}"/>
            </a:extLst>
          </p:cNvPr>
          <p:cNvPicPr xmlns:a16="http://schemas.microsoft.com/office/drawing/2014/main">
            <a:picLocks noChangeAspect="1"/>
          </p:cNvPicPr>
          <p:nvPr/>
        </p:nvPicPr>
        <p:blipFill>
          <a:blip r:embed="rId10"/>
          <a:srcRect l="126" t="14546" r="23864" b="8687"/>
          <a:stretch>
            <a:fillRect/>
          </a:stretch>
        </p:blipFill>
        <p:spPr>
          <a:xfrm>
            <a:off x="9789932" y="4812734"/>
            <a:ext cx="1481007" cy="896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8" name="Picture 29">
            <a:extLst>
              <a:ext uri="{FF2B5EF4-FFF2-40B4-BE49-F238E27FC236}"/>
            </a:extLst>
          </p:cNvPr>
          <p:cNvPicPr xmlns:a16="http://schemas.microsoft.com/office/drawing/2014/main"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7646" y="859938"/>
            <a:ext cx="3229779" cy="8477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9" name="Right Arrow 35"/>
          <p:cNvSpPr/>
          <p:nvPr/>
        </p:nvSpPr>
        <p:spPr>
          <a:xfrm>
            <a:off x="3209653" y="2761872"/>
            <a:ext cx="1092195" cy="610005"/>
          </a:xfrm>
          <a:custGeom>
            <a:avLst>
              <a:gd name="f0" fmla="val 15568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0" name="Right Arrow 36"/>
          <p:cNvSpPr/>
          <p:nvPr/>
        </p:nvSpPr>
        <p:spPr>
          <a:xfrm>
            <a:off x="6792876" y="2729676"/>
            <a:ext cx="870152" cy="610005"/>
          </a:xfrm>
          <a:custGeom>
            <a:avLst>
              <a:gd name="f0" fmla="val 14029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1" name="Rectangle 38"/>
          <p:cNvSpPr/>
          <p:nvPr/>
        </p:nvSpPr>
        <p:spPr>
          <a:xfrm>
            <a:off x="626382" y="1041629"/>
            <a:ext cx="2353446" cy="370990"/>
          </a:xfrm>
          <a:prstGeom prst="rect">
            <a:avLst/>
          </a:prstGeom>
          <a:solidFill>
            <a:srgbClr val="41BBDF"/>
          </a:soli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Inputs</a:t>
            </a: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2" name="Rectangle 39"/>
          <p:cNvSpPr/>
          <p:nvPr/>
        </p:nvSpPr>
        <p:spPr>
          <a:xfrm>
            <a:off x="8313386" y="1041629"/>
            <a:ext cx="2353446" cy="366427"/>
          </a:xfrm>
          <a:prstGeom prst="rect">
            <a:avLst/>
          </a:prstGeom>
          <a:solidFill>
            <a:srgbClr val="41BBDF"/>
          </a:soli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Outputs</a:t>
            </a: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3" name="Rectangle 41"/>
          <p:cNvSpPr/>
          <p:nvPr/>
        </p:nvSpPr>
        <p:spPr>
          <a:xfrm>
            <a:off x="228325" y="6306863"/>
            <a:ext cx="11544492" cy="423504"/>
          </a:xfrm>
          <a:prstGeom prst="rect">
            <a:avLst/>
          </a:prstGeom>
          <a:solidFill>
            <a:srgbClr val="41BBDF"/>
          </a:soli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Data                                            Information                   Analysis                 Action</a:t>
            </a: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34" name="Straight Arrow Connector 46"/>
          <p:cNvCxnSpPr/>
          <p:nvPr/>
        </p:nvCxnSpPr>
        <p:spPr>
          <a:xfrm>
            <a:off x="1422440" y="6530608"/>
            <a:ext cx="2915665" cy="4553"/>
          </a:xfrm>
          <a:prstGeom prst="straightConnector1">
            <a:avLst/>
          </a:prstGeom>
          <a:noFill/>
          <a:ln w="57150" cap="flat">
            <a:solidFill>
              <a:srgbClr val="FFFFFF"/>
            </a:solidFill>
            <a:prstDash val="solid"/>
            <a:miter/>
            <a:tailEnd type="arrow"/>
          </a:ln>
        </p:spPr>
      </p:cxnSp>
      <p:pic>
        <p:nvPicPr>
          <p:cNvPr id="35" name="Picture 8" descr="http://1.bp.blogspot.com/-wtl5BQnioFA/VAi2_LMVzgI/AAAAAAAAA7w/iB9WXbUtcg0/s1600/IoT.png">
            <a:extLst>
              <a:ext uri="{FF2B5EF4-FFF2-40B4-BE49-F238E27FC236}"/>
            </a:extLst>
          </p:cNvPr>
          <p:cNvPicPr xmlns:a16="http://schemas.microsoft.com/office/drawing/2014/main"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80340" y="3919721"/>
            <a:ext cx="902951" cy="79711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6" name="Straight Arrow Connector 55"/>
          <p:cNvCxnSpPr/>
          <p:nvPr/>
        </p:nvCxnSpPr>
        <p:spPr>
          <a:xfrm>
            <a:off x="6355317" y="6554583"/>
            <a:ext cx="1449407" cy="3237"/>
          </a:xfrm>
          <a:prstGeom prst="straightConnector1">
            <a:avLst/>
          </a:prstGeom>
          <a:noFill/>
          <a:ln w="57150" cap="flat">
            <a:solidFill>
              <a:srgbClr val="FFFFFF"/>
            </a:solidFill>
            <a:prstDash val="solid"/>
            <a:miter/>
            <a:tailEnd type="arrow"/>
          </a:ln>
        </p:spPr>
      </p:cxnSp>
      <p:cxnSp>
        <p:nvCxnSpPr>
          <p:cNvPr id="37" name="Straight Arrow Connector 60"/>
          <p:cNvCxnSpPr/>
          <p:nvPr/>
        </p:nvCxnSpPr>
        <p:spPr>
          <a:xfrm>
            <a:off x="9161949" y="6564294"/>
            <a:ext cx="1250634" cy="9117"/>
          </a:xfrm>
          <a:prstGeom prst="straightConnector1">
            <a:avLst/>
          </a:prstGeom>
          <a:noFill/>
          <a:ln w="57150" cap="flat">
            <a:solidFill>
              <a:srgbClr val="FFFFFF"/>
            </a:solidFill>
            <a:prstDash val="solid"/>
            <a:miter/>
            <a:tailEnd type="arrow"/>
          </a:ln>
        </p:spPr>
      </p:cxnSp>
      <p:pic>
        <p:nvPicPr>
          <p:cNvPr id="38" name="Picture 34">
            <a:extLst>
              <a:ext uri="{FF2B5EF4-FFF2-40B4-BE49-F238E27FC236}"/>
            </a:extLst>
          </p:cNvPr>
          <p:cNvPicPr xmlns:a16="http://schemas.microsoft.com/office/drawing/2014/main"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9010" y="4921209"/>
            <a:ext cx="1168868" cy="820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9" name="Picture 45">
            <a:extLst>
              <a:ext uri="{FF2B5EF4-FFF2-40B4-BE49-F238E27FC236}"/>
            </a:extLst>
          </p:cNvPr>
          <p:cNvPicPr xmlns:a16="http://schemas.microsoft.com/office/drawing/2014/main"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02639" y="4043760"/>
            <a:ext cx="652195" cy="6521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Picture 47">
            <a:extLst>
              <a:ext uri="{FF2B5EF4-FFF2-40B4-BE49-F238E27FC236}"/>
            </a:extLst>
          </p:cNvPr>
          <p:cNvPicPr xmlns:a16="http://schemas.microsoft.com/office/drawing/2014/main"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52937" y="3847676"/>
            <a:ext cx="1037450" cy="10443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Picture 2">
            <a:extLst>
              <a:ext uri="{FF2B5EF4-FFF2-40B4-BE49-F238E27FC236}"/>
            </a:extLst>
          </p:cNvPr>
          <p:cNvPicPr xmlns:a16="http://schemas.microsoft.com/office/drawing/2014/main"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87771" y="4897169"/>
            <a:ext cx="883374" cy="95931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6438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1951" y="971550"/>
            <a:ext cx="6657974" cy="5638800"/>
          </a:xfrm>
          <a:prstGeom prst="rect">
            <a:avLst/>
          </a:prstGeom>
          <a:solidFill>
            <a:srgbClr val="41BB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err="1"/>
              <a:t>Problemas</a:t>
            </a:r>
            <a:r>
              <a:rPr lang="en-GB" dirty="0"/>
              <a:t>  que </a:t>
            </a:r>
            <a:r>
              <a:rPr lang="en-GB" dirty="0" err="1"/>
              <a:t>resuelve</a:t>
            </a:r>
            <a:r>
              <a:rPr lang="en-GB" dirty="0"/>
              <a:t> GeoPal</a:t>
            </a:r>
            <a:endParaRPr lang="ga-IE" dirty="0"/>
          </a:p>
        </p:txBody>
      </p:sp>
      <p:sp>
        <p:nvSpPr>
          <p:cNvPr id="8" name="TextBox 7"/>
          <p:cNvSpPr txBox="1"/>
          <p:nvPr/>
        </p:nvSpPr>
        <p:spPr>
          <a:xfrm>
            <a:off x="475995" y="1050220"/>
            <a:ext cx="608673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Lucida Grande"/>
              <a:buChar char="X"/>
            </a:pPr>
            <a:r>
              <a:rPr lang="en-IE" sz="2000" dirty="0" err="1">
                <a:solidFill>
                  <a:schemeClr val="bg1"/>
                </a:solidFill>
              </a:rPr>
              <a:t>Conseguir</a:t>
            </a:r>
            <a:r>
              <a:rPr lang="en-IE" sz="2000" dirty="0">
                <a:solidFill>
                  <a:schemeClr val="bg1"/>
                </a:solidFill>
              </a:rPr>
              <a:t> que se </a:t>
            </a:r>
            <a:r>
              <a:rPr lang="en-IE" sz="2000" dirty="0" err="1">
                <a:solidFill>
                  <a:schemeClr val="bg1"/>
                </a:solidFill>
              </a:rPr>
              <a:t>sigan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los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procedimientos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trabajo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paso</a:t>
            </a:r>
            <a:r>
              <a:rPr lang="en-IE" sz="2000" dirty="0">
                <a:solidFill>
                  <a:schemeClr val="bg1"/>
                </a:solidFill>
              </a:rPr>
              <a:t> a </a:t>
            </a:r>
            <a:r>
              <a:rPr lang="en-IE" sz="2000" dirty="0" err="1">
                <a:solidFill>
                  <a:schemeClr val="bg1"/>
                </a:solidFill>
              </a:rPr>
              <a:t>paso</a:t>
            </a: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Lucida Grande"/>
              <a:buChar char="X"/>
            </a:pPr>
            <a:r>
              <a:rPr lang="en-IE" sz="2000" dirty="0" err="1">
                <a:solidFill>
                  <a:schemeClr val="bg1"/>
                </a:solidFill>
              </a:rPr>
              <a:t>Planificar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los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trabajos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eficientemente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Lucida Grande"/>
              <a:buChar char="X"/>
            </a:pPr>
            <a:r>
              <a:rPr lang="en-IE" sz="2000" dirty="0" err="1">
                <a:solidFill>
                  <a:schemeClr val="bg1"/>
                </a:solidFill>
              </a:rPr>
              <a:t>Falta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información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relevante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geolocalizada</a:t>
            </a: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Lucida Grande"/>
              <a:buChar char="X"/>
            </a:pPr>
            <a:r>
              <a:rPr lang="en-IE" sz="2000" dirty="0" err="1">
                <a:solidFill>
                  <a:schemeClr val="bg1"/>
                </a:solidFill>
              </a:rPr>
              <a:t>Seguir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en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tiempo</a:t>
            </a:r>
            <a:r>
              <a:rPr lang="en-IE" sz="2000" dirty="0">
                <a:solidFill>
                  <a:schemeClr val="bg1"/>
                </a:solidFill>
              </a:rPr>
              <a:t> real el </a:t>
            </a:r>
            <a:r>
              <a:rPr lang="en-IE" sz="2000" dirty="0" err="1">
                <a:solidFill>
                  <a:schemeClr val="bg1"/>
                </a:solidFill>
              </a:rPr>
              <a:t>estado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cada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Trabajo</a:t>
            </a: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Lucida Grande"/>
              <a:buChar char="X"/>
            </a:pPr>
            <a:r>
              <a:rPr lang="en-IE" sz="2000" dirty="0" err="1">
                <a:solidFill>
                  <a:schemeClr val="bg1"/>
                </a:solidFill>
              </a:rPr>
              <a:t>Exceso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formularios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en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papel</a:t>
            </a: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Lucida Grande"/>
              <a:buChar char="X"/>
            </a:pPr>
            <a:r>
              <a:rPr lang="en-IE" sz="2000" dirty="0" err="1">
                <a:solidFill>
                  <a:schemeClr val="bg1"/>
                </a:solidFill>
              </a:rPr>
              <a:t>Manejo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eficiente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los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imprevistos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en</a:t>
            </a:r>
            <a:r>
              <a:rPr lang="en-IE" sz="2000" dirty="0">
                <a:solidFill>
                  <a:schemeClr val="bg1"/>
                </a:solidFill>
              </a:rPr>
              <a:t> el plan de </a:t>
            </a:r>
            <a:r>
              <a:rPr lang="en-IE" sz="2000" dirty="0" err="1">
                <a:solidFill>
                  <a:schemeClr val="bg1"/>
                </a:solidFill>
              </a:rPr>
              <a:t>trabajo</a:t>
            </a: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Lucida Grande"/>
              <a:buChar char="X"/>
            </a:pPr>
            <a:r>
              <a:rPr lang="en-IE" sz="2000" dirty="0">
                <a:solidFill>
                  <a:schemeClr val="bg1"/>
                </a:solidFill>
              </a:rPr>
              <a:t>Registrar </a:t>
            </a:r>
            <a:r>
              <a:rPr lang="en-IE" sz="2000" dirty="0" err="1">
                <a:solidFill>
                  <a:schemeClr val="bg1"/>
                </a:solidFill>
              </a:rPr>
              <a:t>tiempos</a:t>
            </a:r>
            <a:r>
              <a:rPr lang="en-IE" sz="2000" dirty="0">
                <a:solidFill>
                  <a:schemeClr val="bg1"/>
                </a:solidFill>
              </a:rPr>
              <a:t> y </a:t>
            </a:r>
            <a:r>
              <a:rPr lang="en-IE" sz="2000" dirty="0" err="1">
                <a:solidFill>
                  <a:schemeClr val="bg1"/>
                </a:solidFill>
              </a:rPr>
              <a:t>uso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materiales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en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cada</a:t>
            </a:r>
            <a:r>
              <a:rPr lang="en-IE" sz="2000" dirty="0">
                <a:solidFill>
                  <a:schemeClr val="bg1"/>
                </a:solidFill>
              </a:rPr>
              <a:t> parte de </a:t>
            </a:r>
            <a:r>
              <a:rPr lang="en-IE" sz="2000" dirty="0" err="1">
                <a:solidFill>
                  <a:schemeClr val="bg1"/>
                </a:solidFill>
              </a:rPr>
              <a:t>trabajo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IE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IE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5401" y="971550"/>
            <a:ext cx="5711824" cy="5638800"/>
          </a:xfrm>
          <a:prstGeom prst="rect">
            <a:avLst/>
          </a:prstGeom>
          <a:solidFill>
            <a:srgbClr val="41BB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3325" y="1266825"/>
            <a:ext cx="44577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Lucida Grande"/>
              <a:buChar char="X"/>
            </a:pPr>
            <a:r>
              <a:rPr lang="en-IE" sz="2000" dirty="0" err="1">
                <a:solidFill>
                  <a:schemeClr val="bg1"/>
                </a:solidFill>
              </a:rPr>
              <a:t>Pérdida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Visibilidad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los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trabajadores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desplazados</a:t>
            </a:r>
            <a:r>
              <a:rPr lang="en-IE" sz="2000" dirty="0">
                <a:solidFill>
                  <a:schemeClr val="bg1"/>
                </a:solidFill>
              </a:rPr>
              <a:t> al </a:t>
            </a:r>
            <a:r>
              <a:rPr lang="en-IE" sz="2000" dirty="0" err="1">
                <a:solidFill>
                  <a:schemeClr val="bg1"/>
                </a:solidFill>
              </a:rPr>
              <a:t>cliente</a:t>
            </a: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Lucida Grande"/>
              <a:buChar char="X"/>
            </a:pPr>
            <a:r>
              <a:rPr lang="en-IE" sz="2000" dirty="0" err="1">
                <a:solidFill>
                  <a:schemeClr val="bg1"/>
                </a:solidFill>
              </a:rPr>
              <a:t>Dificultades</a:t>
            </a:r>
            <a:r>
              <a:rPr lang="en-IE" sz="2000" dirty="0">
                <a:solidFill>
                  <a:schemeClr val="bg1"/>
                </a:solidFill>
              </a:rPr>
              <a:t> para </a:t>
            </a:r>
            <a:r>
              <a:rPr lang="en-IE" sz="2000" dirty="0" err="1">
                <a:solidFill>
                  <a:schemeClr val="bg1"/>
                </a:solidFill>
              </a:rPr>
              <a:t>probar</a:t>
            </a:r>
            <a:r>
              <a:rPr lang="en-IE" sz="2000" dirty="0">
                <a:solidFill>
                  <a:schemeClr val="bg1"/>
                </a:solidFill>
              </a:rPr>
              <a:t> que se ha </a:t>
            </a:r>
            <a:r>
              <a:rPr lang="en-IE" sz="2000" dirty="0" err="1">
                <a:solidFill>
                  <a:schemeClr val="bg1"/>
                </a:solidFill>
              </a:rPr>
              <a:t>hecho</a:t>
            </a:r>
            <a:r>
              <a:rPr lang="en-IE" sz="2000" dirty="0">
                <a:solidFill>
                  <a:schemeClr val="bg1"/>
                </a:solidFill>
              </a:rPr>
              <a:t> el </a:t>
            </a:r>
            <a:r>
              <a:rPr lang="en-IE" sz="2000" dirty="0" err="1">
                <a:solidFill>
                  <a:schemeClr val="bg1"/>
                </a:solidFill>
              </a:rPr>
              <a:t>trabajo</a:t>
            </a:r>
            <a:r>
              <a:rPr lang="en-IE" sz="2000" dirty="0">
                <a:solidFill>
                  <a:schemeClr val="bg1"/>
                </a:solidFill>
              </a:rPr>
              <a:t> y </a:t>
            </a:r>
            <a:r>
              <a:rPr lang="en-IE" sz="2000" dirty="0" err="1">
                <a:solidFill>
                  <a:schemeClr val="bg1"/>
                </a:solidFill>
              </a:rPr>
              <a:t>entregado</a:t>
            </a:r>
            <a:r>
              <a:rPr lang="en-IE" sz="2000" dirty="0">
                <a:solidFill>
                  <a:schemeClr val="bg1"/>
                </a:solidFill>
              </a:rPr>
              <a:t> el material o </a:t>
            </a:r>
            <a:r>
              <a:rPr lang="en-IE" sz="2000" dirty="0" err="1">
                <a:solidFill>
                  <a:schemeClr val="bg1"/>
                </a:solidFill>
              </a:rPr>
              <a:t>repuesto</a:t>
            </a:r>
            <a:r>
              <a:rPr lang="en-IE" sz="20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Lucida Grande"/>
              <a:buChar char="X"/>
            </a:pPr>
            <a:r>
              <a:rPr lang="en-IE" sz="2000" dirty="0" err="1">
                <a:solidFill>
                  <a:schemeClr val="bg1"/>
                </a:solidFill>
              </a:rPr>
              <a:t>Gestión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Activos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remotos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Lucida Grande"/>
              <a:buChar char="X"/>
            </a:pPr>
            <a:r>
              <a:rPr lang="en-IE" sz="2000" dirty="0" err="1">
                <a:solidFill>
                  <a:schemeClr val="bg1"/>
                </a:solidFill>
              </a:rPr>
              <a:t>Servicio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Técnico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Reactivo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Lucida Grande"/>
              <a:buChar char="X"/>
            </a:pPr>
            <a:r>
              <a:rPr lang="en-IE" sz="2000" dirty="0" err="1">
                <a:solidFill>
                  <a:schemeClr val="bg1"/>
                </a:solidFill>
              </a:rPr>
              <a:t>Problemas</a:t>
            </a:r>
            <a:r>
              <a:rPr lang="en-IE" sz="2000" dirty="0">
                <a:solidFill>
                  <a:schemeClr val="bg1"/>
                </a:solidFill>
              </a:rPr>
              <a:t> para </a:t>
            </a:r>
            <a:r>
              <a:rPr lang="en-IE" sz="2000" dirty="0" err="1">
                <a:solidFill>
                  <a:schemeClr val="bg1"/>
                </a:solidFill>
              </a:rPr>
              <a:t>cumplir</a:t>
            </a:r>
            <a:r>
              <a:rPr lang="en-IE" sz="2000" dirty="0">
                <a:solidFill>
                  <a:schemeClr val="bg1"/>
                </a:solidFill>
              </a:rPr>
              <a:t> la </a:t>
            </a:r>
            <a:r>
              <a:rPr lang="en-IE" sz="2000" dirty="0" err="1">
                <a:solidFill>
                  <a:schemeClr val="bg1"/>
                </a:solidFill>
              </a:rPr>
              <a:t>legislación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Seguridad</a:t>
            </a:r>
            <a:r>
              <a:rPr lang="en-IE" sz="2000" dirty="0">
                <a:solidFill>
                  <a:schemeClr val="bg1"/>
                </a:solidFill>
              </a:rPr>
              <a:t> e </a:t>
            </a:r>
            <a:r>
              <a:rPr lang="en-IE" sz="2000" dirty="0" err="1">
                <a:solidFill>
                  <a:schemeClr val="bg1"/>
                </a:solidFill>
              </a:rPr>
              <a:t>Higiene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en</a:t>
            </a:r>
            <a:r>
              <a:rPr lang="en-IE" sz="2000" dirty="0">
                <a:solidFill>
                  <a:schemeClr val="bg1"/>
                </a:solidFill>
              </a:rPr>
              <a:t> el </a:t>
            </a:r>
            <a:r>
              <a:rPr lang="en-IE" sz="2000" dirty="0" err="1">
                <a:solidFill>
                  <a:schemeClr val="bg1"/>
                </a:solidFill>
              </a:rPr>
              <a:t>trabajo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Lucida Grande"/>
              <a:buChar char="X"/>
            </a:pPr>
            <a:r>
              <a:rPr lang="en-IE" sz="2000" dirty="0" err="1">
                <a:solidFill>
                  <a:schemeClr val="bg1"/>
                </a:solidFill>
              </a:rPr>
              <a:t>Inspecciones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mantenimiento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los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vehículos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>
                <a:solidFill>
                  <a:schemeClr val="bg1"/>
                </a:solidFill>
              </a:rPr>
              <a:t>empresa </a:t>
            </a:r>
            <a:endParaRPr lang="en-I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8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Prueba</a:t>
            </a:r>
            <a:r>
              <a:rPr lang="en-GB" dirty="0"/>
              <a:t> de </a:t>
            </a:r>
            <a:r>
              <a:rPr lang="en-GB" dirty="0" err="1"/>
              <a:t>Entrega</a:t>
            </a:r>
            <a:r>
              <a:rPr lang="en-GB" dirty="0"/>
              <a:t> </a:t>
            </a:r>
            <a:r>
              <a:rPr lang="en-GB" dirty="0" err="1"/>
              <a:t>geolocalizada</a:t>
            </a:r>
            <a:endParaRPr lang="ga-IE" dirty="0"/>
          </a:p>
        </p:txBody>
      </p:sp>
      <p:sp>
        <p:nvSpPr>
          <p:cNvPr id="8" name="Rectangle 7"/>
          <p:cNvSpPr/>
          <p:nvPr/>
        </p:nvSpPr>
        <p:spPr>
          <a:xfrm>
            <a:off x="-1" y="891627"/>
            <a:ext cx="5092905" cy="59663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GB" sz="2400" dirty="0" err="1"/>
              <a:t>Certificar</a:t>
            </a:r>
            <a:r>
              <a:rPr lang="en-GB" sz="2400" dirty="0"/>
              <a:t> </a:t>
            </a:r>
            <a:r>
              <a:rPr lang="en-GB" sz="2400" dirty="0" err="1"/>
              <a:t>electrónicamente</a:t>
            </a:r>
            <a:r>
              <a:rPr lang="en-GB" sz="2400" dirty="0"/>
              <a:t> que la </a:t>
            </a:r>
            <a:r>
              <a:rPr lang="en-GB" sz="2400" dirty="0" err="1"/>
              <a:t>entrega</a:t>
            </a:r>
            <a:r>
              <a:rPr lang="en-GB" sz="2400" dirty="0"/>
              <a:t>, </a:t>
            </a:r>
            <a:r>
              <a:rPr lang="en-GB" sz="2400" dirty="0" err="1"/>
              <a:t>recogida</a:t>
            </a:r>
            <a:r>
              <a:rPr lang="en-GB" sz="2400" dirty="0"/>
              <a:t> o </a:t>
            </a:r>
            <a:r>
              <a:rPr lang="en-GB" sz="2400" dirty="0" err="1"/>
              <a:t>servicio</a:t>
            </a:r>
            <a:r>
              <a:rPr lang="en-GB" sz="2400" dirty="0"/>
              <a:t> se ha </a:t>
            </a:r>
            <a:r>
              <a:rPr lang="en-GB" sz="2400" dirty="0" err="1"/>
              <a:t>realizado</a:t>
            </a:r>
            <a:r>
              <a:rPr lang="en-GB" sz="2400" dirty="0"/>
              <a:t> </a:t>
            </a:r>
            <a:r>
              <a:rPr lang="en-GB" sz="2400" dirty="0" err="1"/>
              <a:t>mediante</a:t>
            </a:r>
            <a:r>
              <a:rPr lang="en-GB" sz="2400" dirty="0"/>
              <a:t>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 err="1"/>
              <a:t>Captura</a:t>
            </a:r>
            <a:r>
              <a:rPr lang="en-GB" sz="2400" dirty="0"/>
              <a:t> de la firma del </a:t>
            </a:r>
            <a:r>
              <a:rPr lang="en-GB" sz="2400" dirty="0" err="1"/>
              <a:t>cliente</a:t>
            </a:r>
            <a:r>
              <a:rPr lang="en-GB" sz="2400" dirty="0"/>
              <a:t> (Firma </a:t>
            </a:r>
            <a:r>
              <a:rPr lang="en-GB" sz="2400" dirty="0" err="1"/>
              <a:t>en</a:t>
            </a:r>
            <a:r>
              <a:rPr lang="en-GB" sz="2400" dirty="0"/>
              <a:t> la </a:t>
            </a:r>
            <a:r>
              <a:rPr lang="en-GB" sz="2400" dirty="0" err="1"/>
              <a:t>pantalla</a:t>
            </a:r>
            <a:r>
              <a:rPr lang="en-GB" sz="2400" dirty="0"/>
              <a:t> del </a:t>
            </a:r>
            <a:r>
              <a:rPr lang="en-GB" sz="2400" dirty="0" err="1"/>
              <a:t>móvil</a:t>
            </a:r>
            <a:r>
              <a:rPr lang="en-GB" sz="2400" dirty="0"/>
              <a:t>).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 err="1"/>
              <a:t>Foto</a:t>
            </a:r>
            <a:r>
              <a:rPr lang="en-GB" sz="2400" dirty="0"/>
              <a:t> de </a:t>
            </a:r>
            <a:r>
              <a:rPr lang="en-GB" sz="2400" dirty="0" err="1"/>
              <a:t>los</a:t>
            </a:r>
            <a:r>
              <a:rPr lang="en-GB" sz="2400" dirty="0"/>
              <a:t> </a:t>
            </a:r>
            <a:r>
              <a:rPr lang="en-GB" sz="2400" dirty="0" err="1"/>
              <a:t>bienes</a:t>
            </a:r>
            <a:r>
              <a:rPr lang="en-GB" sz="2400" dirty="0"/>
              <a:t> </a:t>
            </a:r>
            <a:r>
              <a:rPr lang="en-GB" sz="2400" dirty="0" err="1"/>
              <a:t>entregados</a:t>
            </a:r>
            <a:r>
              <a:rPr lang="en-GB" sz="2400" dirty="0"/>
              <a:t>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 err="1"/>
              <a:t>Captura</a:t>
            </a:r>
            <a:r>
              <a:rPr lang="en-GB" sz="2400" dirty="0"/>
              <a:t> de las </a:t>
            </a:r>
            <a:r>
              <a:rPr lang="en-GB" sz="2400" dirty="0" err="1"/>
              <a:t>coordenadas</a:t>
            </a:r>
            <a:r>
              <a:rPr lang="en-GB" sz="2400" dirty="0"/>
              <a:t> GPS  del </a:t>
            </a:r>
            <a:r>
              <a:rPr lang="en-GB" sz="2400" dirty="0" err="1"/>
              <a:t>punto</a:t>
            </a:r>
            <a:r>
              <a:rPr lang="en-GB" sz="2400" dirty="0"/>
              <a:t> de </a:t>
            </a:r>
            <a:r>
              <a:rPr lang="en-GB" sz="2400" dirty="0" err="1"/>
              <a:t>entrega</a:t>
            </a:r>
            <a:endParaRPr lang="en-GB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 err="1"/>
              <a:t>Albarán</a:t>
            </a:r>
            <a:r>
              <a:rPr lang="en-GB" sz="2400" dirty="0"/>
              <a:t> de </a:t>
            </a:r>
            <a:r>
              <a:rPr lang="en-GB" sz="2400" dirty="0" err="1"/>
              <a:t>entrega</a:t>
            </a:r>
            <a:r>
              <a:rPr lang="en-GB" sz="2400" dirty="0"/>
              <a:t> </a:t>
            </a:r>
            <a:r>
              <a:rPr lang="en-GB" sz="2400" dirty="0" err="1"/>
              <a:t>electrónico</a:t>
            </a:r>
            <a:r>
              <a:rPr lang="en-GB" sz="2400" dirty="0"/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092905" y="875120"/>
            <a:ext cx="3136266" cy="5982879"/>
            <a:chOff x="4764259" y="638353"/>
            <a:chExt cx="3136266" cy="5982879"/>
          </a:xfrm>
        </p:grpSpPr>
        <p:pic>
          <p:nvPicPr>
            <p:cNvPr id="19" name="Picture 2" descr="http://4.bp.blogspot.com/-2uPTqM5qASU/UXIfCpIFyWI/AAAAAAAAAEg/ZoKxPtXMxUY/s1600/314px-Galaxy_S4_blac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259" y="638353"/>
              <a:ext cx="3136266" cy="5982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366" y="1223493"/>
              <a:ext cx="2745247" cy="4829577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862" y="4494835"/>
            <a:ext cx="3048684" cy="20214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90297">
            <a:off x="8500932" y="2510424"/>
            <a:ext cx="3515952" cy="216817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421858" y="1025443"/>
            <a:ext cx="3770142" cy="1477107"/>
            <a:chOff x="126609" y="1871003"/>
            <a:chExt cx="3770142" cy="1477107"/>
          </a:xfrm>
        </p:grpSpPr>
        <p:sp>
          <p:nvSpPr>
            <p:cNvPr id="11" name="Rectangle 10"/>
            <p:cNvSpPr/>
            <p:nvPr/>
          </p:nvSpPr>
          <p:spPr>
            <a:xfrm>
              <a:off x="126609" y="1871003"/>
              <a:ext cx="3770142" cy="14771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9312" y="2863668"/>
              <a:ext cx="203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Customer Signature</a:t>
              </a:r>
              <a:endParaRPr lang="ga-IE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304801" y="2771335"/>
              <a:ext cx="2944836" cy="140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04801" y="232373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</a:rPr>
                <a:t>X</a:t>
              </a:r>
              <a:endParaRPr lang="ga-IE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5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Escáner</a:t>
            </a:r>
            <a:r>
              <a:rPr lang="en-GB" dirty="0"/>
              <a:t> de </a:t>
            </a:r>
            <a:r>
              <a:rPr lang="en-GB" dirty="0" err="1"/>
              <a:t>documentos</a:t>
            </a:r>
            <a:r>
              <a:rPr lang="en-GB" dirty="0"/>
              <a:t> </a:t>
            </a:r>
            <a:r>
              <a:rPr lang="en-GB" dirty="0" err="1"/>
              <a:t>integrado</a:t>
            </a:r>
            <a:endParaRPr lang="ga-IE" dirty="0"/>
          </a:p>
        </p:txBody>
      </p:sp>
      <p:sp>
        <p:nvSpPr>
          <p:cNvPr id="5" name="Rectangle 4"/>
          <p:cNvSpPr/>
          <p:nvPr/>
        </p:nvSpPr>
        <p:spPr>
          <a:xfrm>
            <a:off x="0" y="891628"/>
            <a:ext cx="5257800" cy="58425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La App para </a:t>
            </a:r>
            <a:r>
              <a:rPr lang="en-GB" sz="2400" dirty="0" err="1"/>
              <a:t>móviles</a:t>
            </a:r>
            <a:r>
              <a:rPr lang="en-GB" sz="2400" dirty="0"/>
              <a:t> de </a:t>
            </a:r>
            <a:r>
              <a:rPr lang="en-GB" sz="2400" dirty="0" err="1"/>
              <a:t>GeoPal</a:t>
            </a:r>
            <a:r>
              <a:rPr lang="en-GB" sz="2400" dirty="0"/>
              <a:t> </a:t>
            </a:r>
            <a:r>
              <a:rPr lang="en-GB" sz="2400" dirty="0" err="1"/>
              <a:t>puede</a:t>
            </a:r>
            <a:r>
              <a:rPr lang="en-GB" sz="2400" dirty="0"/>
              <a:t> </a:t>
            </a:r>
            <a:r>
              <a:rPr lang="en-GB" sz="2400" dirty="0" err="1"/>
              <a:t>escanear</a:t>
            </a:r>
            <a:r>
              <a:rPr lang="en-GB" sz="2400" dirty="0"/>
              <a:t> </a:t>
            </a:r>
            <a:r>
              <a:rPr lang="en-GB" sz="2400" dirty="0" err="1"/>
              <a:t>directamente</a:t>
            </a:r>
            <a:r>
              <a:rPr lang="en-GB" sz="2400" dirty="0"/>
              <a:t> </a:t>
            </a:r>
            <a:r>
              <a:rPr lang="en-GB" sz="2400" dirty="0" err="1"/>
              <a:t>documentos</a:t>
            </a:r>
            <a:r>
              <a:rPr lang="en-GB" sz="2400" dirty="0"/>
              <a:t> </a:t>
            </a:r>
            <a:r>
              <a:rPr lang="en-GB" sz="2400" dirty="0" err="1"/>
              <a:t>como</a:t>
            </a:r>
            <a:r>
              <a:rPr lang="en-GB" sz="2400" dirty="0"/>
              <a:t>: </a:t>
            </a:r>
            <a:r>
              <a:rPr lang="en-GB" sz="2400" dirty="0" err="1"/>
              <a:t>notas</a:t>
            </a:r>
            <a:r>
              <a:rPr lang="en-GB" sz="2400" dirty="0"/>
              <a:t> de </a:t>
            </a:r>
            <a:r>
              <a:rPr lang="en-GB" sz="2400" dirty="0" err="1"/>
              <a:t>entrega</a:t>
            </a:r>
            <a:r>
              <a:rPr lang="en-GB" sz="2400" dirty="0"/>
              <a:t>, </a:t>
            </a:r>
            <a:r>
              <a:rPr lang="en-GB" sz="2400" dirty="0" err="1"/>
              <a:t>albaranes</a:t>
            </a:r>
            <a:r>
              <a:rPr lang="en-GB" sz="2400" dirty="0"/>
              <a:t>, etc.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El </a:t>
            </a:r>
            <a:r>
              <a:rPr lang="en-GB" sz="2400" dirty="0" err="1"/>
              <a:t>documento</a:t>
            </a:r>
            <a:r>
              <a:rPr lang="en-GB" sz="2400" dirty="0"/>
              <a:t> </a:t>
            </a:r>
            <a:r>
              <a:rPr lang="en-GB" sz="2400" dirty="0" err="1"/>
              <a:t>escaneado</a:t>
            </a:r>
            <a:r>
              <a:rPr lang="en-GB" sz="2400" dirty="0"/>
              <a:t> se </a:t>
            </a:r>
            <a:r>
              <a:rPr lang="en-GB" sz="2400" dirty="0" err="1"/>
              <a:t>recibe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tiempo</a:t>
            </a:r>
            <a:r>
              <a:rPr lang="en-GB" sz="2400" dirty="0"/>
              <a:t> real </a:t>
            </a:r>
            <a:r>
              <a:rPr lang="en-GB" sz="2400" dirty="0" err="1"/>
              <a:t>en</a:t>
            </a:r>
            <a:r>
              <a:rPr lang="en-GB" sz="2400" dirty="0"/>
              <a:t> la </a:t>
            </a:r>
            <a:r>
              <a:rPr lang="en-GB" sz="2400" dirty="0" err="1"/>
              <a:t>Oficina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err="1"/>
              <a:t>Permite</a:t>
            </a:r>
            <a:r>
              <a:rPr lang="en-GB" sz="2400" dirty="0"/>
              <a:t> </a:t>
            </a:r>
            <a:r>
              <a:rPr lang="en-GB" sz="2400" dirty="0" err="1"/>
              <a:t>enviar</a:t>
            </a:r>
            <a:r>
              <a:rPr lang="en-GB" sz="2400" dirty="0"/>
              <a:t> </a:t>
            </a:r>
            <a:r>
              <a:rPr lang="en-GB" sz="2400" dirty="0" err="1"/>
              <a:t>más</a:t>
            </a:r>
            <a:r>
              <a:rPr lang="en-GB" sz="2400" dirty="0"/>
              <a:t> </a:t>
            </a:r>
            <a:r>
              <a:rPr lang="en-GB" sz="2400" dirty="0" err="1"/>
              <a:t>rápidamente</a:t>
            </a:r>
            <a:r>
              <a:rPr lang="en-GB" sz="2400" dirty="0"/>
              <a:t> las </a:t>
            </a:r>
            <a:r>
              <a:rPr lang="en-GB" sz="2400" dirty="0" err="1"/>
              <a:t>facturas</a:t>
            </a:r>
            <a:r>
              <a:rPr lang="en-GB" sz="2400" dirty="0"/>
              <a:t> al </a:t>
            </a:r>
            <a:r>
              <a:rPr lang="en-GB" sz="2400" dirty="0" err="1"/>
              <a:t>cliente</a:t>
            </a:r>
            <a:r>
              <a:rPr lang="en-GB" sz="2400" dirty="0"/>
              <a:t> y sin </a:t>
            </a:r>
            <a:r>
              <a:rPr lang="en-GB" sz="2400" dirty="0" err="1"/>
              <a:t>errores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Los </a:t>
            </a:r>
            <a:r>
              <a:rPr lang="en-GB" sz="2400" dirty="0" err="1"/>
              <a:t>documentos</a:t>
            </a:r>
            <a:r>
              <a:rPr lang="en-GB" sz="2400" dirty="0"/>
              <a:t> </a:t>
            </a:r>
            <a:r>
              <a:rPr lang="en-GB" sz="2400" dirty="0" err="1"/>
              <a:t>escaneados</a:t>
            </a:r>
            <a:r>
              <a:rPr lang="en-GB" sz="2400" dirty="0"/>
              <a:t> se </a:t>
            </a:r>
            <a:r>
              <a:rPr lang="en-GB" sz="2400" dirty="0" err="1"/>
              <a:t>almacenan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la “</a:t>
            </a:r>
            <a:r>
              <a:rPr lang="en-GB" sz="2400" dirty="0" err="1"/>
              <a:t>nube</a:t>
            </a:r>
            <a:r>
              <a:rPr lang="en-GB" sz="2400" dirty="0"/>
              <a:t>” </a:t>
            </a:r>
            <a:r>
              <a:rPr lang="en-GB" sz="2400" dirty="0" err="1"/>
              <a:t>privada</a:t>
            </a:r>
            <a:r>
              <a:rPr lang="en-GB" sz="2400" dirty="0"/>
              <a:t> </a:t>
            </a:r>
            <a:endParaRPr lang="ga-IE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090" y="1116010"/>
            <a:ext cx="5401579" cy="50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6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Modificación</a:t>
            </a:r>
            <a:r>
              <a:rPr lang="en-GB" dirty="0"/>
              <a:t> de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Partes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tiempo</a:t>
            </a:r>
            <a:r>
              <a:rPr lang="en-GB" dirty="0"/>
              <a:t> real</a:t>
            </a:r>
            <a:endParaRPr lang="ga-IE" dirty="0"/>
          </a:p>
        </p:txBody>
      </p:sp>
      <p:sp>
        <p:nvSpPr>
          <p:cNvPr id="5" name="Rectangle 4"/>
          <p:cNvSpPr/>
          <p:nvPr/>
        </p:nvSpPr>
        <p:spPr>
          <a:xfrm>
            <a:off x="-1" y="891627"/>
            <a:ext cx="5766655" cy="59663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La App del </a:t>
            </a:r>
            <a:r>
              <a:rPr lang="en-GB" sz="2400" dirty="0" err="1"/>
              <a:t>móvil</a:t>
            </a:r>
            <a:r>
              <a:rPr lang="en-GB" sz="2400" dirty="0"/>
              <a:t> </a:t>
            </a:r>
            <a:r>
              <a:rPr lang="en-GB" sz="2400" dirty="0" err="1"/>
              <a:t>muestra</a:t>
            </a:r>
            <a:r>
              <a:rPr lang="en-GB" sz="2400" dirty="0"/>
              <a:t> </a:t>
            </a:r>
            <a:r>
              <a:rPr lang="en-GB" sz="2400" dirty="0" err="1"/>
              <a:t>los</a:t>
            </a:r>
            <a:r>
              <a:rPr lang="en-GB" sz="2400" dirty="0"/>
              <a:t> </a:t>
            </a:r>
            <a:r>
              <a:rPr lang="en-GB" sz="2400" dirty="0" err="1"/>
              <a:t>artículos</a:t>
            </a:r>
            <a:r>
              <a:rPr lang="en-GB" sz="2400" dirty="0"/>
              <a:t> que </a:t>
            </a:r>
            <a:r>
              <a:rPr lang="en-GB" sz="2400" dirty="0" err="1"/>
              <a:t>deben</a:t>
            </a:r>
            <a:r>
              <a:rPr lang="en-GB" sz="2400" dirty="0"/>
              <a:t> </a:t>
            </a:r>
            <a:r>
              <a:rPr lang="en-GB" sz="2400" dirty="0" err="1"/>
              <a:t>ser</a:t>
            </a:r>
            <a:r>
              <a:rPr lang="en-GB" sz="2400" dirty="0"/>
              <a:t> </a:t>
            </a:r>
            <a:r>
              <a:rPr lang="en-GB" sz="2400" dirty="0" err="1"/>
              <a:t>entregados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La </a:t>
            </a:r>
            <a:r>
              <a:rPr lang="en-GB" sz="2400" dirty="0" err="1"/>
              <a:t>cantidad</a:t>
            </a:r>
            <a:r>
              <a:rPr lang="en-GB" sz="2400" dirty="0"/>
              <a:t> </a:t>
            </a:r>
            <a:r>
              <a:rPr lang="en-GB" sz="2400" dirty="0" err="1"/>
              <a:t>entregada</a:t>
            </a:r>
            <a:r>
              <a:rPr lang="en-GB" sz="2400" dirty="0"/>
              <a:t> </a:t>
            </a:r>
            <a:r>
              <a:rPr lang="en-GB" sz="2400" dirty="0" err="1"/>
              <a:t>puede</a:t>
            </a:r>
            <a:r>
              <a:rPr lang="en-GB" sz="2400" dirty="0"/>
              <a:t> </a:t>
            </a:r>
            <a:r>
              <a:rPr lang="en-GB" sz="2400" dirty="0" err="1"/>
              <a:t>cambiarse</a:t>
            </a:r>
            <a:r>
              <a:rPr lang="en-GB" sz="2400" dirty="0"/>
              <a:t> </a:t>
            </a:r>
            <a:r>
              <a:rPr lang="en-GB" sz="2400" dirty="0" err="1"/>
              <a:t>directamente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la App y se </a:t>
            </a:r>
            <a:r>
              <a:rPr lang="en-GB" sz="2400" dirty="0" err="1"/>
              <a:t>actualiza</a:t>
            </a:r>
            <a:r>
              <a:rPr lang="en-GB" sz="2400" dirty="0"/>
              <a:t> el </a:t>
            </a:r>
            <a:r>
              <a:rPr lang="en-GB" sz="2400" dirty="0" err="1"/>
              <a:t>sistema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tiempo</a:t>
            </a:r>
            <a:r>
              <a:rPr lang="en-GB" sz="2400" dirty="0"/>
              <a:t> real con </a:t>
            </a:r>
            <a:r>
              <a:rPr lang="en-GB" sz="2400" dirty="0" err="1"/>
              <a:t>los</a:t>
            </a:r>
            <a:r>
              <a:rPr lang="en-GB" sz="2400" dirty="0"/>
              <a:t> </a:t>
            </a:r>
            <a:r>
              <a:rPr lang="en-GB" sz="2400" dirty="0" err="1"/>
              <a:t>artículos</a:t>
            </a:r>
            <a:r>
              <a:rPr lang="en-GB" sz="2400" dirty="0"/>
              <a:t> </a:t>
            </a:r>
            <a:r>
              <a:rPr lang="en-GB" sz="2400" dirty="0" err="1"/>
              <a:t>realmente</a:t>
            </a:r>
            <a:r>
              <a:rPr lang="en-GB" sz="2400" dirty="0"/>
              <a:t> </a:t>
            </a:r>
            <a:r>
              <a:rPr lang="en-GB" sz="2400" dirty="0" err="1"/>
              <a:t>entregados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Los </a:t>
            </a:r>
            <a:r>
              <a:rPr lang="en-GB" sz="2400" dirty="0" err="1"/>
              <a:t>cambios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el </a:t>
            </a:r>
            <a:r>
              <a:rPr lang="en-GB" sz="2400" dirty="0" err="1"/>
              <a:t>albarán</a:t>
            </a:r>
            <a:r>
              <a:rPr lang="en-GB" sz="2400" dirty="0"/>
              <a:t> de </a:t>
            </a:r>
            <a:r>
              <a:rPr lang="en-GB" sz="2400" dirty="0" err="1"/>
              <a:t>entrega</a:t>
            </a:r>
            <a:r>
              <a:rPr lang="en-GB" sz="2400" dirty="0"/>
              <a:t> se </a:t>
            </a:r>
            <a:r>
              <a:rPr lang="en-GB" sz="2400" dirty="0" err="1"/>
              <a:t>actualizan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tiempo</a:t>
            </a:r>
            <a:r>
              <a:rPr lang="en-GB" sz="2400" dirty="0"/>
              <a:t> real </a:t>
            </a:r>
            <a:r>
              <a:rPr lang="en-GB" sz="2400" dirty="0" err="1"/>
              <a:t>en</a:t>
            </a:r>
            <a:r>
              <a:rPr lang="en-GB" sz="2400" dirty="0"/>
              <a:t> la </a:t>
            </a:r>
            <a:r>
              <a:rPr lang="en-GB" sz="2400" dirty="0" err="1"/>
              <a:t>Oficina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Los </a:t>
            </a:r>
            <a:r>
              <a:rPr lang="en-GB" sz="2400" dirty="0" err="1"/>
              <a:t>sistemas</a:t>
            </a:r>
            <a:r>
              <a:rPr lang="en-GB" sz="2400" dirty="0"/>
              <a:t> de </a:t>
            </a:r>
            <a:r>
              <a:rPr lang="en-GB" sz="2400" dirty="0" err="1"/>
              <a:t>gestión</a:t>
            </a:r>
            <a:r>
              <a:rPr lang="en-GB" sz="2400" dirty="0"/>
              <a:t> de </a:t>
            </a:r>
            <a:r>
              <a:rPr lang="en-GB" sz="2400" dirty="0" err="1"/>
              <a:t>Órdenes</a:t>
            </a:r>
            <a:r>
              <a:rPr lang="en-GB" sz="2400" dirty="0"/>
              <a:t> de </a:t>
            </a:r>
            <a:r>
              <a:rPr lang="en-GB" sz="2400" dirty="0" err="1"/>
              <a:t>trabajo</a:t>
            </a:r>
            <a:r>
              <a:rPr lang="en-GB" sz="2400" dirty="0"/>
              <a:t> y </a:t>
            </a:r>
            <a:r>
              <a:rPr lang="en-GB" sz="2400" dirty="0" err="1"/>
              <a:t>facturación</a:t>
            </a:r>
            <a:r>
              <a:rPr lang="en-GB" sz="2400" dirty="0"/>
              <a:t> se </a:t>
            </a:r>
            <a:r>
              <a:rPr lang="en-GB" sz="2400" dirty="0" err="1"/>
              <a:t>actualizan</a:t>
            </a:r>
            <a:r>
              <a:rPr lang="en-GB" sz="2400" dirty="0"/>
              <a:t> </a:t>
            </a:r>
            <a:r>
              <a:rPr lang="en-GB" sz="2400" dirty="0" err="1"/>
              <a:t>inmediatamente</a:t>
            </a:r>
            <a:r>
              <a:rPr lang="en-GB" sz="2400" dirty="0"/>
              <a:t> con </a:t>
            </a:r>
            <a:r>
              <a:rPr lang="en-GB" sz="2400" dirty="0" err="1"/>
              <a:t>los</a:t>
            </a:r>
            <a:r>
              <a:rPr lang="en-GB" sz="2400" dirty="0"/>
              <a:t> </a:t>
            </a:r>
            <a:r>
              <a:rPr lang="en-GB" sz="2400" dirty="0" err="1"/>
              <a:t>cambios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la </a:t>
            </a:r>
            <a:r>
              <a:rPr lang="en-GB" sz="2400" dirty="0" err="1"/>
              <a:t>entrega</a:t>
            </a:r>
            <a:r>
              <a:rPr lang="en-GB" sz="2400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ga-IE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66654" y="875117"/>
            <a:ext cx="3136266" cy="5982879"/>
            <a:chOff x="6303156" y="875121"/>
            <a:chExt cx="3136266" cy="5982879"/>
          </a:xfrm>
        </p:grpSpPr>
        <p:pic>
          <p:nvPicPr>
            <p:cNvPr id="8" name="Picture 2" descr="http://4.bp.blogspot.com/-2uPTqM5qASU/UXIfCpIFyWI/AAAAAAAAAEg/ZoKxPtXMxUY/s1600/314px-Galaxy_S4_blac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156" y="875121"/>
              <a:ext cx="3136266" cy="5982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473" y="1475050"/>
              <a:ext cx="2723154" cy="486344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902920" y="875118"/>
            <a:ext cx="3136266" cy="5982879"/>
            <a:chOff x="8725712" y="875120"/>
            <a:chExt cx="3136266" cy="5982879"/>
          </a:xfrm>
        </p:grpSpPr>
        <p:pic>
          <p:nvPicPr>
            <p:cNvPr id="10" name="Picture 2" descr="http://4.bp.blogspot.com/-2uPTqM5qASU/UXIfCpIFyWI/AAAAAAAAAEg/ZoKxPtXMxUY/s1600/314px-Galaxy_S4_blac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5712" y="875120"/>
              <a:ext cx="3136266" cy="5982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1657" y="1480448"/>
              <a:ext cx="2711229" cy="4858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0170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251" y="109516"/>
            <a:ext cx="11343860" cy="715436"/>
          </a:xfrm>
        </p:spPr>
        <p:txBody>
          <a:bodyPr>
            <a:normAutofit/>
          </a:bodyPr>
          <a:lstStyle/>
          <a:p>
            <a:r>
              <a:rPr lang="en-GB" dirty="0" err="1"/>
              <a:t>Cumple</a:t>
            </a:r>
            <a:r>
              <a:rPr lang="en-GB" dirty="0"/>
              <a:t> la </a:t>
            </a:r>
            <a:r>
              <a:rPr lang="en-GB" dirty="0" err="1"/>
              <a:t>Normativa</a:t>
            </a:r>
            <a:r>
              <a:rPr lang="en-GB" dirty="0"/>
              <a:t> de </a:t>
            </a:r>
            <a:r>
              <a:rPr lang="en-GB" dirty="0" err="1"/>
              <a:t>Seguridad</a:t>
            </a:r>
            <a:r>
              <a:rPr lang="en-GB" dirty="0"/>
              <a:t> e </a:t>
            </a:r>
            <a:r>
              <a:rPr lang="en-GB" dirty="0" err="1"/>
              <a:t>Higiene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el </a:t>
            </a:r>
            <a:r>
              <a:rPr lang="en-GB" dirty="0" err="1"/>
              <a:t>trabajo</a:t>
            </a:r>
            <a:endParaRPr lang="ga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562" t="43205" r="22000" b="7590"/>
          <a:stretch/>
        </p:blipFill>
        <p:spPr>
          <a:xfrm>
            <a:off x="6178437" y="1707776"/>
            <a:ext cx="3713894" cy="3886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91627"/>
            <a:ext cx="4459458" cy="59663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GB" sz="2400" dirty="0" err="1"/>
              <a:t>Herramienta</a:t>
            </a:r>
            <a:r>
              <a:rPr lang="en-GB" sz="2400" dirty="0"/>
              <a:t> para </a:t>
            </a:r>
            <a:r>
              <a:rPr lang="en-GB" sz="2400" dirty="0" err="1"/>
              <a:t>cumplir</a:t>
            </a:r>
            <a:r>
              <a:rPr lang="en-GB" sz="2400" dirty="0"/>
              <a:t> la </a:t>
            </a:r>
            <a:r>
              <a:rPr lang="en-GB" sz="2400" dirty="0" err="1"/>
              <a:t>normativa</a:t>
            </a:r>
            <a:r>
              <a:rPr lang="en-GB" sz="2400" dirty="0"/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err="1"/>
              <a:t>Inspección</a:t>
            </a:r>
            <a:r>
              <a:rPr lang="en-GB" sz="2400" dirty="0"/>
              <a:t> de </a:t>
            </a:r>
            <a:r>
              <a:rPr lang="en-GB" sz="2400" dirty="0" err="1"/>
              <a:t>vehículos</a:t>
            </a:r>
            <a:r>
              <a:rPr lang="en-GB" sz="2400" dirty="0"/>
              <a:t> de </a:t>
            </a:r>
            <a:r>
              <a:rPr lang="en-GB" sz="2400" dirty="0" err="1"/>
              <a:t>empresa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el  </a:t>
            </a:r>
            <a:r>
              <a:rPr lang="en-GB" sz="2400" dirty="0" err="1"/>
              <a:t>cambio</a:t>
            </a:r>
            <a:r>
              <a:rPr lang="en-GB" sz="2400" dirty="0"/>
              <a:t> de </a:t>
            </a:r>
            <a:r>
              <a:rPr lang="en-GB" sz="2400" dirty="0" err="1"/>
              <a:t>turno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err="1"/>
              <a:t>Conexión</a:t>
            </a:r>
            <a:r>
              <a:rPr lang="en-GB" sz="2400" dirty="0"/>
              <a:t> de Video entre el </a:t>
            </a:r>
            <a:r>
              <a:rPr lang="en-GB" sz="2400" dirty="0" err="1"/>
              <a:t>responsable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la </a:t>
            </a:r>
            <a:r>
              <a:rPr lang="en-GB" sz="2400" dirty="0" err="1"/>
              <a:t>oficina</a:t>
            </a:r>
            <a:r>
              <a:rPr lang="en-GB" sz="2400" dirty="0"/>
              <a:t> y el </a:t>
            </a:r>
            <a:r>
              <a:rPr lang="en-GB" sz="2400" dirty="0" err="1"/>
              <a:t>trabajador</a:t>
            </a:r>
            <a:r>
              <a:rPr lang="en-GB" sz="2400" dirty="0"/>
              <a:t> de campo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err="1"/>
              <a:t>Alarma</a:t>
            </a:r>
            <a:r>
              <a:rPr lang="en-GB" sz="2400" dirty="0"/>
              <a:t> “hombre </a:t>
            </a:r>
            <a:r>
              <a:rPr lang="en-GB" sz="2400" dirty="0" err="1"/>
              <a:t>muerto</a:t>
            </a:r>
            <a:r>
              <a:rPr lang="en-GB" sz="2400" dirty="0"/>
              <a:t>”, </a:t>
            </a:r>
            <a:r>
              <a:rPr lang="en-GB" sz="2400" dirty="0" err="1"/>
              <a:t>trabajador</a:t>
            </a:r>
            <a:r>
              <a:rPr lang="en-GB" sz="2400" dirty="0"/>
              <a:t> que </a:t>
            </a:r>
            <a:r>
              <a:rPr lang="en-GB" sz="2400" dirty="0" err="1"/>
              <a:t>está</a:t>
            </a:r>
            <a:r>
              <a:rPr lang="en-GB" sz="2400" dirty="0"/>
              <a:t> solo y le </a:t>
            </a:r>
            <a:r>
              <a:rPr lang="en-GB" sz="2400" dirty="0" err="1"/>
              <a:t>pasa</a:t>
            </a:r>
            <a:r>
              <a:rPr lang="en-GB" sz="2400" dirty="0"/>
              <a:t> </a:t>
            </a:r>
            <a:r>
              <a:rPr lang="en-GB" sz="2400" dirty="0" err="1"/>
              <a:t>algo</a:t>
            </a:r>
            <a:r>
              <a:rPr lang="en-GB" sz="2400" dirty="0"/>
              <a:t>: </a:t>
            </a:r>
            <a:r>
              <a:rPr lang="en-GB" sz="2400" dirty="0" err="1"/>
              <a:t>alarma</a:t>
            </a:r>
            <a:r>
              <a:rPr lang="en-GB" sz="2400" dirty="0"/>
              <a:t> de </a:t>
            </a:r>
            <a:r>
              <a:rPr lang="en-GB" sz="2400" dirty="0" err="1"/>
              <a:t>seguridad</a:t>
            </a:r>
            <a:r>
              <a:rPr lang="en-GB" sz="2400" dirty="0"/>
              <a:t>, </a:t>
            </a:r>
            <a:r>
              <a:rPr lang="en-GB" sz="2400" dirty="0" err="1"/>
              <a:t>detección</a:t>
            </a:r>
            <a:r>
              <a:rPr lang="en-GB" sz="2400" dirty="0"/>
              <a:t> de </a:t>
            </a:r>
            <a:r>
              <a:rPr lang="en-GB" sz="2400" dirty="0" err="1"/>
              <a:t>caídas</a:t>
            </a:r>
            <a:r>
              <a:rPr lang="en-GB" sz="2400" dirty="0"/>
              <a:t>, </a:t>
            </a:r>
            <a:r>
              <a:rPr lang="en-GB" sz="2400" dirty="0" err="1"/>
              <a:t>etc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ga-IE" sz="2400" dirty="0"/>
          </a:p>
        </p:txBody>
      </p:sp>
    </p:spTree>
    <p:extLst>
      <p:ext uri="{BB962C8B-B14F-4D97-AF65-F5344CB8AC3E}">
        <p14:creationId xmlns:p14="http://schemas.microsoft.com/office/powerpoint/2010/main" val="120733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Navegación</a:t>
            </a:r>
            <a:r>
              <a:rPr lang="en-GB" dirty="0"/>
              <a:t> </a:t>
            </a:r>
            <a:r>
              <a:rPr lang="en-GB" dirty="0" err="1"/>
              <a:t>paso</a:t>
            </a:r>
            <a:r>
              <a:rPr lang="en-GB" dirty="0"/>
              <a:t> a </a:t>
            </a:r>
            <a:r>
              <a:rPr lang="en-GB" dirty="0" err="1"/>
              <a:t>paso</a:t>
            </a:r>
            <a:r>
              <a:rPr lang="en-GB" dirty="0"/>
              <a:t> hasta el </a:t>
            </a:r>
            <a:r>
              <a:rPr lang="en-GB" dirty="0" err="1"/>
              <a:t>punto</a:t>
            </a:r>
            <a:r>
              <a:rPr lang="en-GB" dirty="0"/>
              <a:t> de </a:t>
            </a:r>
            <a:r>
              <a:rPr lang="en-GB" dirty="0" err="1"/>
              <a:t>intervención</a:t>
            </a:r>
            <a:endParaRPr lang="ga-IE" dirty="0"/>
          </a:p>
        </p:txBody>
      </p:sp>
      <p:sp>
        <p:nvSpPr>
          <p:cNvPr id="8" name="Rectangle 7"/>
          <p:cNvSpPr/>
          <p:nvPr/>
        </p:nvSpPr>
        <p:spPr>
          <a:xfrm>
            <a:off x="0" y="891627"/>
            <a:ext cx="4459458" cy="59663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GPS y </a:t>
            </a:r>
            <a:r>
              <a:rPr lang="en-GB" sz="2400" dirty="0" err="1"/>
              <a:t>dirección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err="1"/>
              <a:t>Soporte</a:t>
            </a:r>
            <a:r>
              <a:rPr lang="en-GB" sz="2400" dirty="0"/>
              <a:t> de audio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err="1"/>
              <a:t>Chequeo</a:t>
            </a:r>
            <a:r>
              <a:rPr lang="en-GB" sz="2400" dirty="0"/>
              <a:t> </a:t>
            </a:r>
            <a:r>
              <a:rPr lang="en-GB" sz="2400" dirty="0" err="1"/>
              <a:t>condiciones</a:t>
            </a:r>
            <a:r>
              <a:rPr lang="en-GB" sz="2400" dirty="0"/>
              <a:t> de </a:t>
            </a:r>
            <a:r>
              <a:rPr lang="en-GB" sz="2400" dirty="0" err="1"/>
              <a:t>tráfico</a:t>
            </a:r>
            <a:r>
              <a:rPr lang="en-GB" sz="2400" dirty="0"/>
              <a:t> con google maps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err="1"/>
              <a:t>Dónde</a:t>
            </a:r>
            <a:r>
              <a:rPr lang="en-GB" sz="2400" dirty="0"/>
              <a:t> </a:t>
            </a:r>
            <a:r>
              <a:rPr lang="en-GB" sz="2400" dirty="0" err="1"/>
              <a:t>girar</a:t>
            </a:r>
            <a:r>
              <a:rPr lang="en-GB" sz="2400" dirty="0"/>
              <a:t> y </a:t>
            </a:r>
            <a:r>
              <a:rPr lang="en-GB" sz="2400" dirty="0" err="1"/>
              <a:t>por</a:t>
            </a:r>
            <a:r>
              <a:rPr lang="en-GB" sz="2400" dirty="0"/>
              <a:t> </a:t>
            </a:r>
            <a:r>
              <a:rPr lang="en-GB" sz="2400" dirty="0" err="1"/>
              <a:t>qué</a:t>
            </a:r>
            <a:r>
              <a:rPr lang="en-GB" sz="2400" dirty="0"/>
              <a:t> </a:t>
            </a:r>
            <a:r>
              <a:rPr lang="en-GB" sz="2400" dirty="0" err="1"/>
              <a:t>calle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err="1"/>
              <a:t>Mejora</a:t>
            </a:r>
            <a:r>
              <a:rPr lang="en-GB" sz="2400" dirty="0"/>
              <a:t> de </a:t>
            </a:r>
            <a:r>
              <a:rPr lang="en-GB" sz="2400" dirty="0" err="1"/>
              <a:t>rutas</a:t>
            </a:r>
            <a:r>
              <a:rPr lang="en-GB" sz="2400" dirty="0"/>
              <a:t> hasta </a:t>
            </a:r>
            <a:r>
              <a:rPr lang="en-GB" sz="2400" dirty="0" err="1"/>
              <a:t>destino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err="1"/>
              <a:t>Búsqueda</a:t>
            </a:r>
            <a:r>
              <a:rPr lang="en-GB" sz="2400" dirty="0"/>
              <a:t> de </a:t>
            </a:r>
            <a:r>
              <a:rPr lang="en-GB" sz="2400" dirty="0" err="1"/>
              <a:t>ruta</a:t>
            </a:r>
            <a:r>
              <a:rPr lang="en-GB" sz="2400" dirty="0"/>
              <a:t> </a:t>
            </a:r>
            <a:r>
              <a:rPr lang="en-GB" sz="2400" dirty="0" err="1"/>
              <a:t>si</a:t>
            </a:r>
            <a:r>
              <a:rPr lang="en-GB" sz="2400" dirty="0"/>
              <a:t> el </a:t>
            </a:r>
            <a:r>
              <a:rPr lang="en-GB" sz="2400" dirty="0" err="1"/>
              <a:t>trabajador</a:t>
            </a:r>
            <a:r>
              <a:rPr lang="en-GB" sz="2400" dirty="0"/>
              <a:t> se </a:t>
            </a:r>
            <a:r>
              <a:rPr lang="en-GB" sz="2400" dirty="0" err="1"/>
              <a:t>pierde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err="1"/>
              <a:t>Información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tiempo</a:t>
            </a:r>
            <a:r>
              <a:rPr lang="en-GB" sz="2400" dirty="0"/>
              <a:t> real de </a:t>
            </a:r>
            <a:r>
              <a:rPr lang="en-GB" sz="2400" dirty="0" err="1"/>
              <a:t>tiempo</a:t>
            </a:r>
            <a:r>
              <a:rPr lang="en-GB" sz="2400" dirty="0"/>
              <a:t> </a:t>
            </a:r>
            <a:r>
              <a:rPr lang="en-GB" sz="2400" dirty="0" err="1"/>
              <a:t>estimado</a:t>
            </a:r>
            <a:r>
              <a:rPr lang="en-GB" sz="2400" dirty="0"/>
              <a:t> de </a:t>
            </a:r>
            <a:r>
              <a:rPr lang="en-GB" sz="2400" dirty="0" err="1"/>
              <a:t>llegada</a:t>
            </a:r>
            <a:r>
              <a:rPr lang="en-GB" sz="2400" dirty="0"/>
              <a:t> para la </a:t>
            </a:r>
            <a:r>
              <a:rPr lang="en-GB" sz="2400" dirty="0" err="1"/>
              <a:t>intervención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ga-IE" sz="2400" dirty="0"/>
          </a:p>
        </p:txBody>
      </p:sp>
      <p:pic>
        <p:nvPicPr>
          <p:cNvPr id="10" name="Picture 9" descr="2013-01-07 17.14.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873" y="1192975"/>
            <a:ext cx="2799752" cy="37330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16077" y="910211"/>
            <a:ext cx="3648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bg1">
                    <a:lumMod val="50000"/>
                  </a:schemeClr>
                </a:solidFill>
              </a:rPr>
              <a:t>The driver clicks on the GPS Coordinates or address to view the job Location and get turn by turn directions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115582" y="2244845"/>
            <a:ext cx="838163" cy="1404821"/>
          </a:xfrm>
          <a:prstGeom prst="straightConnector1">
            <a:avLst/>
          </a:prstGeom>
          <a:ln w="38100">
            <a:solidFill>
              <a:srgbClr val="41BBDF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6"/>
          <p:cNvGrpSpPr/>
          <p:nvPr/>
        </p:nvGrpSpPr>
        <p:grpSpPr>
          <a:xfrm>
            <a:off x="9403379" y="2283327"/>
            <a:ext cx="2516985" cy="3784167"/>
            <a:chOff x="6084168" y="1412776"/>
            <a:chExt cx="2673297" cy="4752528"/>
          </a:xfrm>
        </p:grpSpPr>
        <p:pic>
          <p:nvPicPr>
            <p:cNvPr id="15" name="Picture 14" descr="2013-01-07 17.14.3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4168" y="1412776"/>
              <a:ext cx="2673297" cy="4752528"/>
            </a:xfrm>
            <a:prstGeom prst="rect">
              <a:avLst/>
            </a:prstGeom>
          </p:spPr>
        </p:pic>
        <p:pic>
          <p:nvPicPr>
            <p:cNvPr id="16" name="Picture 2" descr="C:\Users\Gerard OKeeffe\AppData\Local\Microsoft\Windows\Temporary Internet Files\Content.IE5\13BPOGYV\MC90043258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24328" y="3789040"/>
              <a:ext cx="334616" cy="334616"/>
            </a:xfrm>
            <a:prstGeom prst="rect">
              <a:avLst/>
            </a:prstGeom>
            <a:noFill/>
          </p:spPr>
        </p:pic>
      </p:grpSp>
      <p:cxnSp>
        <p:nvCxnSpPr>
          <p:cNvPr id="17" name="Straight Arrow Connector 16"/>
          <p:cNvCxnSpPr/>
          <p:nvPr/>
        </p:nvCxnSpPr>
        <p:spPr>
          <a:xfrm>
            <a:off x="8556690" y="2296155"/>
            <a:ext cx="2217676" cy="2020550"/>
          </a:xfrm>
          <a:prstGeom prst="straightConnector1">
            <a:avLst/>
          </a:prstGeom>
          <a:ln w="38100">
            <a:solidFill>
              <a:srgbClr val="41BBDF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86741" y="281085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12522" y="291294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8670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Inspección</a:t>
            </a:r>
            <a:r>
              <a:rPr lang="en-GB" dirty="0"/>
              <a:t> de </a:t>
            </a:r>
            <a:r>
              <a:rPr lang="en-GB" dirty="0" err="1"/>
              <a:t>vehículos</a:t>
            </a:r>
            <a:r>
              <a:rPr lang="en-GB" dirty="0"/>
              <a:t> o </a:t>
            </a:r>
            <a:r>
              <a:rPr lang="en-GB" dirty="0" err="1"/>
              <a:t>Patrimonio</a:t>
            </a:r>
            <a:r>
              <a:rPr lang="en-GB" dirty="0"/>
              <a:t> </a:t>
            </a:r>
            <a:r>
              <a:rPr lang="en-GB" dirty="0" err="1"/>
              <a:t>Distribuido</a:t>
            </a:r>
            <a:endParaRPr lang="ga-IE" dirty="0"/>
          </a:p>
        </p:txBody>
      </p:sp>
      <p:sp>
        <p:nvSpPr>
          <p:cNvPr id="4" name="Rectangle 3"/>
          <p:cNvSpPr/>
          <p:nvPr/>
        </p:nvSpPr>
        <p:spPr>
          <a:xfrm>
            <a:off x="0" y="891627"/>
            <a:ext cx="4459458" cy="59663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 err="1"/>
              <a:t>Cumple</a:t>
            </a:r>
            <a:r>
              <a:rPr lang="en-GB" sz="2400" dirty="0"/>
              <a:t> la </a:t>
            </a:r>
            <a:r>
              <a:rPr lang="en-GB" sz="2400" dirty="0" err="1"/>
              <a:t>normativa</a:t>
            </a: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 err="1"/>
              <a:t>Lleva</a:t>
            </a:r>
            <a:r>
              <a:rPr lang="en-GB" sz="2400" dirty="0"/>
              <a:t> un </a:t>
            </a:r>
            <a:r>
              <a:rPr lang="en-GB" sz="2400" dirty="0" err="1"/>
              <a:t>registro</a:t>
            </a:r>
            <a:r>
              <a:rPr lang="en-GB" sz="2400" dirty="0"/>
              <a:t> de </a:t>
            </a:r>
            <a:r>
              <a:rPr lang="en-GB" sz="2400" dirty="0" err="1"/>
              <a:t>cada</a:t>
            </a:r>
            <a:r>
              <a:rPr lang="en-GB" sz="2400" dirty="0"/>
              <a:t> “active”: </a:t>
            </a:r>
            <a:r>
              <a:rPr lang="en-GB" sz="2400" dirty="0" err="1"/>
              <a:t>intervenciones</a:t>
            </a:r>
            <a:r>
              <a:rPr lang="en-GB" sz="2400" dirty="0"/>
              <a:t>, </a:t>
            </a:r>
            <a:r>
              <a:rPr lang="en-GB" sz="2400" dirty="0" err="1"/>
              <a:t>fechas</a:t>
            </a:r>
            <a:r>
              <a:rPr lang="en-GB" sz="2400" dirty="0"/>
              <a:t>, incidents, personas...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 err="1"/>
              <a:t>Eliminación</a:t>
            </a:r>
            <a:r>
              <a:rPr lang="en-GB" sz="2400" dirty="0"/>
              <a:t> de </a:t>
            </a:r>
            <a:r>
              <a:rPr lang="en-GB" sz="2400" dirty="0" err="1"/>
              <a:t>papeleo</a:t>
            </a:r>
            <a:r>
              <a:rPr lang="en-GB" sz="2400" dirty="0"/>
              <a:t>.</a:t>
            </a:r>
          </a:p>
          <a:p>
            <a:r>
              <a:rPr lang="en-GB" sz="2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vehículos</a:t>
            </a:r>
            <a:r>
              <a:rPr lang="en-GB" sz="2400" dirty="0"/>
              <a:t> o </a:t>
            </a:r>
            <a:r>
              <a:rPr lang="en-GB" sz="2400" dirty="0" err="1"/>
              <a:t>maquinaria</a:t>
            </a:r>
            <a:r>
              <a:rPr lang="en-GB" sz="2400" dirty="0"/>
              <a:t> con </a:t>
            </a:r>
            <a:r>
              <a:rPr lang="en-GB" sz="2400" dirty="0" err="1"/>
              <a:t>incidencias</a:t>
            </a:r>
            <a:r>
              <a:rPr lang="en-GB" sz="2400" dirty="0"/>
              <a:t> graves </a:t>
            </a:r>
            <a:r>
              <a:rPr lang="en-GB" sz="2400" dirty="0" err="1"/>
              <a:t>geopal</a:t>
            </a:r>
            <a:r>
              <a:rPr lang="en-GB" sz="2400" dirty="0"/>
              <a:t> se </a:t>
            </a:r>
            <a:r>
              <a:rPr lang="en-GB" sz="2400" dirty="0" err="1"/>
              <a:t>comunica</a:t>
            </a:r>
            <a:r>
              <a:rPr lang="en-GB" sz="2400" dirty="0"/>
              <a:t> con el </a:t>
            </a:r>
            <a:r>
              <a:rPr lang="en-GB" sz="2400" dirty="0" err="1"/>
              <a:t>responsable</a:t>
            </a:r>
            <a:r>
              <a:rPr lang="en-GB" sz="2400" dirty="0"/>
              <a:t> superior para </a:t>
            </a:r>
            <a:r>
              <a:rPr lang="en-GB" sz="2400" dirty="0" err="1"/>
              <a:t>inmovilizar</a:t>
            </a:r>
            <a:r>
              <a:rPr lang="en-GB" sz="2400" dirty="0"/>
              <a:t> la </a:t>
            </a:r>
            <a:r>
              <a:rPr lang="en-GB" sz="2400" dirty="0" err="1"/>
              <a:t>máquina</a:t>
            </a:r>
            <a:r>
              <a:rPr lang="en-GB" sz="2400" dirty="0"/>
              <a:t> o el </a:t>
            </a:r>
            <a:r>
              <a:rPr lang="en-GB" sz="2400" dirty="0" err="1"/>
              <a:t>vehículo</a:t>
            </a:r>
            <a:endParaRPr lang="ga-IE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ga-IE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8817196" y="875121"/>
            <a:ext cx="3136266" cy="5982879"/>
            <a:chOff x="6303156" y="875121"/>
            <a:chExt cx="3136266" cy="5982879"/>
          </a:xfrm>
        </p:grpSpPr>
        <p:pic>
          <p:nvPicPr>
            <p:cNvPr id="19" name="Picture 2" descr="http://4.bp.blogspot.com/-2uPTqM5qASU/UXIfCpIFyWI/AAAAAAAAAEg/ZoKxPtXMxUY/s1600/314px-Galaxy_S4_blac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156" y="875121"/>
              <a:ext cx="3136266" cy="5982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0951" y="1455314"/>
              <a:ext cx="2756079" cy="4829576"/>
            </a:xfrm>
            <a:prstGeom prst="rect">
              <a:avLst/>
            </a:prstGeom>
          </p:spPr>
        </p:pic>
      </p:grpSp>
      <p:sp>
        <p:nvSpPr>
          <p:cNvPr id="10" name="Right Arrow 9"/>
          <p:cNvSpPr/>
          <p:nvPr/>
        </p:nvSpPr>
        <p:spPr>
          <a:xfrm>
            <a:off x="7656002" y="3274885"/>
            <a:ext cx="1156597" cy="877601"/>
          </a:xfrm>
          <a:prstGeom prst="rightArrow">
            <a:avLst/>
          </a:prstGeom>
          <a:solidFill>
            <a:srgbClr val="1B819F"/>
          </a:solidFill>
          <a:ln>
            <a:solidFill>
              <a:srgbClr val="41B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253" y="1643913"/>
            <a:ext cx="2938527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99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www.geopal.es</a:t>
            </a:r>
            <a:endParaRPr lang="es-ES" dirty="0"/>
          </a:p>
          <a:p>
            <a:r>
              <a:rPr lang="es-ES" dirty="0">
                <a:hlinkClick r:id="rId3"/>
              </a:rPr>
              <a:t>www.geopalsolutions.com</a:t>
            </a:r>
            <a:endParaRPr lang="es-ES" dirty="0"/>
          </a:p>
          <a:p>
            <a:r>
              <a:rPr lang="es-ES" dirty="0">
                <a:hlinkClick r:id="rId4"/>
              </a:rPr>
              <a:t>Santiago.coupeau@geopal.es</a:t>
            </a:r>
            <a:endParaRPr lang="es-ES" dirty="0"/>
          </a:p>
          <a:p>
            <a:r>
              <a:rPr lang="es-ES" dirty="0"/>
              <a:t>M:699200202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Mas información</a:t>
            </a:r>
          </a:p>
        </p:txBody>
      </p:sp>
    </p:spTree>
    <p:extLst>
      <p:ext uri="{BB962C8B-B14F-4D97-AF65-F5344CB8AC3E}">
        <p14:creationId xmlns:p14="http://schemas.microsoft.com/office/powerpoint/2010/main" val="1070889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Pal Solutions Corporate PresentationTemplate" id="{1250128A-AFB3-4ABF-A57B-84F396A7E45C}" vid="{C8B8EA8D-D487-4A21-A8F1-71CFBCB27B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17624</TotalTime>
  <Words>609</Words>
  <Application>Microsoft Office PowerPoint</Application>
  <PresentationFormat>Panorámica</PresentationFormat>
  <Paragraphs>87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Calluna Sans</vt:lpstr>
      <vt:lpstr>Lucida Grande</vt:lpstr>
      <vt:lpstr>Myriad Web Pro</vt:lpstr>
      <vt:lpstr>Wingdings</vt:lpstr>
      <vt:lpstr>Office Theme</vt:lpstr>
      <vt:lpstr>Presentación de PowerPoint</vt:lpstr>
      <vt:lpstr> Problemas  que resuelve GeoPal</vt:lpstr>
      <vt:lpstr>Prueba de Entrega geolocalizada</vt:lpstr>
      <vt:lpstr>Escáner de documentos integrado</vt:lpstr>
      <vt:lpstr>Modificación de los Partes en tiempo real</vt:lpstr>
      <vt:lpstr>Cumple la Normativa de Seguridad e Higiene en el trabajo</vt:lpstr>
      <vt:lpstr>Navegación paso a paso hasta el punto de intervención</vt:lpstr>
      <vt:lpstr>Inspección de vehículos o Patrimonio Distribuido</vt:lpstr>
      <vt:lpstr>Mas 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Brien</dc:creator>
  <cp:lastModifiedBy>santiago coupeau</cp:lastModifiedBy>
  <cp:revision>342</cp:revision>
  <cp:lastPrinted>2015-07-16T14:38:01Z</cp:lastPrinted>
  <dcterms:created xsi:type="dcterms:W3CDTF">2013-10-18T08:54:26Z</dcterms:created>
  <dcterms:modified xsi:type="dcterms:W3CDTF">2016-09-01T12:27:19Z</dcterms:modified>
</cp:coreProperties>
</file>