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76" r:id="rId2"/>
    <p:sldId id="323" r:id="rId3"/>
    <p:sldId id="319" r:id="rId4"/>
    <p:sldId id="297" r:id="rId5"/>
    <p:sldId id="299" r:id="rId6"/>
    <p:sldId id="300" r:id="rId7"/>
    <p:sldId id="298" r:id="rId8"/>
    <p:sldId id="343" r:id="rId9"/>
    <p:sldId id="301" r:id="rId10"/>
    <p:sldId id="318" r:id="rId11"/>
    <p:sldId id="304" r:id="rId12"/>
    <p:sldId id="345" r:id="rId13"/>
    <p:sldId id="326" r:id="rId14"/>
    <p:sldId id="305" r:id="rId15"/>
    <p:sldId id="306" r:id="rId16"/>
    <p:sldId id="342" r:id="rId17"/>
    <p:sldId id="350" r:id="rId18"/>
    <p:sldId id="344" r:id="rId19"/>
    <p:sldId id="322" r:id="rId20"/>
    <p:sldId id="328" r:id="rId21"/>
    <p:sldId id="332" r:id="rId22"/>
    <p:sldId id="333" r:id="rId23"/>
    <p:sldId id="346" r:id="rId24"/>
    <p:sldId id="347" r:id="rId25"/>
    <p:sldId id="324" r:id="rId26"/>
    <p:sldId id="325" r:id="rId27"/>
    <p:sldId id="340" r:id="rId28"/>
    <p:sldId id="341" r:id="rId29"/>
    <p:sldId id="34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BBDF"/>
    <a:srgbClr val="90CB75"/>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6" autoAdjust="0"/>
    <p:restoredTop sz="91562" autoAdjust="0"/>
  </p:normalViewPr>
  <p:slideViewPr>
    <p:cSldViewPr snapToGrid="0">
      <p:cViewPr>
        <p:scale>
          <a:sx n="59" d="100"/>
          <a:sy n="59" d="100"/>
        </p:scale>
        <p:origin x="-2292" y="-1338"/>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AAAB0D-CC82-429E-B15E-0B16D6A9CB57}" type="doc">
      <dgm:prSet loTypeId="urn:microsoft.com/office/officeart/2005/8/layout/cycle4" loCatId="cycle" qsTypeId="urn:microsoft.com/office/officeart/2005/8/quickstyle/3D1" qsCatId="3D" csTypeId="urn:microsoft.com/office/officeart/2005/8/colors/accent1_2" csCatId="accent1" phldr="1"/>
      <dgm:spPr/>
      <dgm:t>
        <a:bodyPr/>
        <a:lstStyle/>
        <a:p>
          <a:endParaRPr lang="en-IE"/>
        </a:p>
      </dgm:t>
    </dgm:pt>
    <dgm:pt modelId="{751F20CE-382D-483C-84BF-2FF7022CDB66}">
      <dgm:prSet phldrT="[Text]" custT="1"/>
      <dgm:spPr>
        <a:effectLst>
          <a:outerShdw blurRad="50800" dist="38100" dir="2700000" algn="tl" rotWithShape="0">
            <a:prstClr val="black">
              <a:alpha val="40000"/>
            </a:prstClr>
          </a:outerShdw>
        </a:effectLst>
      </dgm:spPr>
      <dgm:t>
        <a:bodyPr/>
        <a:lstStyle/>
        <a:p>
          <a:r>
            <a:rPr lang="en-IE" sz="1800" dirty="0" err="1" smtClean="0"/>
            <a:t>Interfaz</a:t>
          </a:r>
          <a:r>
            <a:rPr lang="en-IE" sz="1800" dirty="0" smtClean="0"/>
            <a:t> con el sensor </a:t>
          </a:r>
          <a:r>
            <a:rPr lang="en-IE" sz="1800" dirty="0" err="1" smtClean="0"/>
            <a:t>IoT</a:t>
          </a:r>
          <a:r>
            <a:rPr lang="en-IE" sz="1800" dirty="0" smtClean="0"/>
            <a:t> </a:t>
          </a:r>
          <a:endParaRPr lang="en-IE" sz="1800" dirty="0"/>
        </a:p>
      </dgm:t>
    </dgm:pt>
    <dgm:pt modelId="{55F218A1-8DFE-4EE2-9192-C9482BCEE7CE}" type="parTrans" cxnId="{3B60337E-D682-4AD2-AEF2-E892FBBAEC16}">
      <dgm:prSet/>
      <dgm:spPr/>
      <dgm:t>
        <a:bodyPr/>
        <a:lstStyle/>
        <a:p>
          <a:endParaRPr lang="en-IE"/>
        </a:p>
      </dgm:t>
    </dgm:pt>
    <dgm:pt modelId="{031F1533-F597-41E4-AC74-4C2F395593C2}" type="sibTrans" cxnId="{3B60337E-D682-4AD2-AEF2-E892FBBAEC16}">
      <dgm:prSet/>
      <dgm:spPr/>
      <dgm:t>
        <a:bodyPr/>
        <a:lstStyle/>
        <a:p>
          <a:endParaRPr lang="en-IE"/>
        </a:p>
      </dgm:t>
    </dgm:pt>
    <dgm:pt modelId="{8C2A5506-0326-43E5-AECC-8F0DE2DCA410}">
      <dgm:prSet phldrT="[Text]" custT="1"/>
      <dgm:spPr>
        <a:effectLst>
          <a:outerShdw blurRad="50800" dist="38100" dir="2700000" algn="tl" rotWithShape="0">
            <a:prstClr val="black">
              <a:alpha val="40000"/>
            </a:prstClr>
          </a:outerShdw>
        </a:effectLst>
      </dgm:spPr>
      <dgm:t>
        <a:bodyPr/>
        <a:lstStyle/>
        <a:p>
          <a:r>
            <a:rPr lang="en-IE" sz="2000" dirty="0" err="1" smtClean="0"/>
            <a:t>Localización</a:t>
          </a:r>
          <a:r>
            <a:rPr lang="en-IE" sz="2000" dirty="0" smtClean="0"/>
            <a:t> e </a:t>
          </a:r>
          <a:r>
            <a:rPr lang="en-IE" sz="2000" dirty="0" err="1" smtClean="0"/>
            <a:t>Inventario</a:t>
          </a:r>
          <a:endParaRPr lang="en-IE" sz="2000" dirty="0"/>
        </a:p>
      </dgm:t>
    </dgm:pt>
    <dgm:pt modelId="{7C2C5253-AF5E-46C8-84AF-D48C99661A29}" type="parTrans" cxnId="{1B7C73E0-A255-489F-A997-DEBBF5288C7B}">
      <dgm:prSet/>
      <dgm:spPr/>
      <dgm:t>
        <a:bodyPr/>
        <a:lstStyle/>
        <a:p>
          <a:endParaRPr lang="en-IE"/>
        </a:p>
      </dgm:t>
    </dgm:pt>
    <dgm:pt modelId="{7DF79348-ED8B-4552-8C50-C7B62A68C4DE}" type="sibTrans" cxnId="{1B7C73E0-A255-489F-A997-DEBBF5288C7B}">
      <dgm:prSet/>
      <dgm:spPr/>
      <dgm:t>
        <a:bodyPr/>
        <a:lstStyle/>
        <a:p>
          <a:endParaRPr lang="en-IE"/>
        </a:p>
      </dgm:t>
    </dgm:pt>
    <dgm:pt modelId="{7638147D-B4EF-4B3D-ABF0-8E827B38F22A}">
      <dgm:prSet phldrT="[Text]" custT="1"/>
      <dgm:spPr>
        <a:effectLst>
          <a:outerShdw blurRad="50800" dist="38100" dir="2700000" algn="tl" rotWithShape="0">
            <a:prstClr val="black">
              <a:alpha val="40000"/>
            </a:prstClr>
          </a:outerShdw>
        </a:effectLst>
      </dgm:spPr>
      <dgm:t>
        <a:bodyPr/>
        <a:lstStyle/>
        <a:p>
          <a:r>
            <a:rPr lang="en-IE" sz="2000" dirty="0" err="1" smtClean="0"/>
            <a:t>Asignación</a:t>
          </a:r>
          <a:r>
            <a:rPr lang="en-IE" sz="2000" dirty="0" smtClean="0"/>
            <a:t> </a:t>
          </a:r>
          <a:r>
            <a:rPr lang="en-IE" sz="2000" dirty="0" err="1" smtClean="0"/>
            <a:t>Inteligente</a:t>
          </a:r>
          <a:r>
            <a:rPr lang="en-IE" sz="2000" dirty="0" smtClean="0"/>
            <a:t> de </a:t>
          </a:r>
          <a:r>
            <a:rPr lang="en-IE" sz="2000" dirty="0" err="1" smtClean="0"/>
            <a:t>Trabajos</a:t>
          </a:r>
          <a:endParaRPr lang="en-IE" sz="2000" dirty="0" smtClean="0"/>
        </a:p>
      </dgm:t>
    </dgm:pt>
    <dgm:pt modelId="{92C0ACD9-3228-40C5-A4D9-49E36F175A59}" type="parTrans" cxnId="{C8B4E377-DA78-42DD-826E-C00CDF4877C3}">
      <dgm:prSet/>
      <dgm:spPr/>
      <dgm:t>
        <a:bodyPr/>
        <a:lstStyle/>
        <a:p>
          <a:endParaRPr lang="en-IE"/>
        </a:p>
      </dgm:t>
    </dgm:pt>
    <dgm:pt modelId="{C9CC5C22-65F0-4760-AD7B-C91D13B63056}" type="sibTrans" cxnId="{C8B4E377-DA78-42DD-826E-C00CDF4877C3}">
      <dgm:prSet/>
      <dgm:spPr/>
      <dgm:t>
        <a:bodyPr/>
        <a:lstStyle/>
        <a:p>
          <a:endParaRPr lang="en-IE"/>
        </a:p>
      </dgm:t>
    </dgm:pt>
    <dgm:pt modelId="{F54C62AA-56BE-47FC-AA18-0209CF4B5A71}">
      <dgm:prSet phldrT="[Text]" custT="1"/>
      <dgm:spPr>
        <a:effectLst>
          <a:outerShdw blurRad="50800" dist="38100" dir="2700000" algn="tl" rotWithShape="0">
            <a:prstClr val="black">
              <a:alpha val="40000"/>
            </a:prstClr>
          </a:outerShdw>
        </a:effectLst>
      </dgm:spPr>
      <dgm:t>
        <a:bodyPr/>
        <a:lstStyle/>
        <a:p>
          <a:r>
            <a:rPr lang="en-IE" sz="2000" dirty="0" err="1" smtClean="0"/>
            <a:t>Adquisición</a:t>
          </a:r>
          <a:r>
            <a:rPr lang="en-IE" sz="2000" dirty="0" smtClean="0"/>
            <a:t> de </a:t>
          </a:r>
          <a:r>
            <a:rPr lang="en-IE" sz="2000" dirty="0" err="1" smtClean="0"/>
            <a:t>Datos</a:t>
          </a:r>
          <a:r>
            <a:rPr lang="en-IE" sz="2000" dirty="0" smtClean="0"/>
            <a:t> con el </a:t>
          </a:r>
          <a:r>
            <a:rPr lang="en-IE" sz="2000" dirty="0" err="1" smtClean="0"/>
            <a:t>Móvil</a:t>
          </a:r>
          <a:endParaRPr lang="en-IE" sz="2000" dirty="0"/>
        </a:p>
      </dgm:t>
    </dgm:pt>
    <dgm:pt modelId="{88033B0B-E28F-46D0-9DA8-AAAF4DF0E99C}" type="parTrans" cxnId="{8847ECDA-B3E4-4784-97CB-8402B96A7F54}">
      <dgm:prSet/>
      <dgm:spPr/>
      <dgm:t>
        <a:bodyPr/>
        <a:lstStyle/>
        <a:p>
          <a:endParaRPr lang="en-IE"/>
        </a:p>
      </dgm:t>
    </dgm:pt>
    <dgm:pt modelId="{8FECB9EA-176F-408C-A685-C7A24BA170C5}" type="sibTrans" cxnId="{8847ECDA-B3E4-4784-97CB-8402B96A7F54}">
      <dgm:prSet/>
      <dgm:spPr/>
      <dgm:t>
        <a:bodyPr/>
        <a:lstStyle/>
        <a:p>
          <a:endParaRPr lang="en-IE"/>
        </a:p>
      </dgm:t>
    </dgm:pt>
    <dgm:pt modelId="{0063BEAC-EAC4-4B8B-8E55-558952CCE2DB}" type="pres">
      <dgm:prSet presAssocID="{52AAAB0D-CC82-429E-B15E-0B16D6A9CB57}" presName="cycleMatrixDiagram" presStyleCnt="0">
        <dgm:presLayoutVars>
          <dgm:chMax val="1"/>
          <dgm:dir/>
          <dgm:animLvl val="lvl"/>
          <dgm:resizeHandles val="exact"/>
        </dgm:presLayoutVars>
      </dgm:prSet>
      <dgm:spPr/>
      <dgm:t>
        <a:bodyPr/>
        <a:lstStyle/>
        <a:p>
          <a:endParaRPr lang="en-IE"/>
        </a:p>
      </dgm:t>
    </dgm:pt>
    <dgm:pt modelId="{A7C91AC2-64FF-489A-927F-A9DABBABE534}" type="pres">
      <dgm:prSet presAssocID="{52AAAB0D-CC82-429E-B15E-0B16D6A9CB57}" presName="children" presStyleCnt="0"/>
      <dgm:spPr/>
      <dgm:t>
        <a:bodyPr/>
        <a:lstStyle/>
        <a:p>
          <a:endParaRPr lang="en-US"/>
        </a:p>
      </dgm:t>
    </dgm:pt>
    <dgm:pt modelId="{BAEFC40A-F566-4A1F-848C-0812864C8F50}" type="pres">
      <dgm:prSet presAssocID="{52AAAB0D-CC82-429E-B15E-0B16D6A9CB57}" presName="childPlaceholder" presStyleCnt="0"/>
      <dgm:spPr/>
      <dgm:t>
        <a:bodyPr/>
        <a:lstStyle/>
        <a:p>
          <a:endParaRPr lang="en-US"/>
        </a:p>
      </dgm:t>
    </dgm:pt>
    <dgm:pt modelId="{DD0A304D-944A-4D8D-96DD-5EAA09FB3DCA}" type="pres">
      <dgm:prSet presAssocID="{52AAAB0D-CC82-429E-B15E-0B16D6A9CB57}" presName="circle" presStyleCnt="0"/>
      <dgm:spPr/>
      <dgm:t>
        <a:bodyPr/>
        <a:lstStyle/>
        <a:p>
          <a:endParaRPr lang="en-US"/>
        </a:p>
      </dgm:t>
    </dgm:pt>
    <dgm:pt modelId="{01E19A93-3867-43EE-B797-4671F0232E32}" type="pres">
      <dgm:prSet presAssocID="{52AAAB0D-CC82-429E-B15E-0B16D6A9CB57}" presName="quadrant1" presStyleLbl="node1" presStyleIdx="0" presStyleCnt="4">
        <dgm:presLayoutVars>
          <dgm:chMax val="1"/>
          <dgm:bulletEnabled val="1"/>
        </dgm:presLayoutVars>
      </dgm:prSet>
      <dgm:spPr/>
      <dgm:t>
        <a:bodyPr/>
        <a:lstStyle/>
        <a:p>
          <a:endParaRPr lang="en-IE"/>
        </a:p>
      </dgm:t>
    </dgm:pt>
    <dgm:pt modelId="{D25A2BF5-5DFD-446C-AB7E-555D0013C073}" type="pres">
      <dgm:prSet presAssocID="{52AAAB0D-CC82-429E-B15E-0B16D6A9CB57}" presName="quadrant2" presStyleLbl="node1" presStyleIdx="1" presStyleCnt="4" custScaleX="109414">
        <dgm:presLayoutVars>
          <dgm:chMax val="1"/>
          <dgm:bulletEnabled val="1"/>
        </dgm:presLayoutVars>
      </dgm:prSet>
      <dgm:spPr/>
      <dgm:t>
        <a:bodyPr/>
        <a:lstStyle/>
        <a:p>
          <a:endParaRPr lang="en-IE"/>
        </a:p>
      </dgm:t>
    </dgm:pt>
    <dgm:pt modelId="{8364270A-810E-4FA5-AC7B-BA0CB8023FAC}" type="pres">
      <dgm:prSet presAssocID="{52AAAB0D-CC82-429E-B15E-0B16D6A9CB57}" presName="quadrant3" presStyleLbl="node1" presStyleIdx="2" presStyleCnt="4">
        <dgm:presLayoutVars>
          <dgm:chMax val="1"/>
          <dgm:bulletEnabled val="1"/>
        </dgm:presLayoutVars>
      </dgm:prSet>
      <dgm:spPr/>
      <dgm:t>
        <a:bodyPr/>
        <a:lstStyle/>
        <a:p>
          <a:endParaRPr lang="en-IE"/>
        </a:p>
      </dgm:t>
    </dgm:pt>
    <dgm:pt modelId="{2C040D8E-63F3-4650-89EB-540D12108A43}" type="pres">
      <dgm:prSet presAssocID="{52AAAB0D-CC82-429E-B15E-0B16D6A9CB57}" presName="quadrant4" presStyleLbl="node1" presStyleIdx="3" presStyleCnt="4">
        <dgm:presLayoutVars>
          <dgm:chMax val="1"/>
          <dgm:bulletEnabled val="1"/>
        </dgm:presLayoutVars>
      </dgm:prSet>
      <dgm:spPr/>
      <dgm:t>
        <a:bodyPr/>
        <a:lstStyle/>
        <a:p>
          <a:endParaRPr lang="en-IE"/>
        </a:p>
      </dgm:t>
    </dgm:pt>
    <dgm:pt modelId="{A8896818-0089-4A67-9C88-66DC61781547}" type="pres">
      <dgm:prSet presAssocID="{52AAAB0D-CC82-429E-B15E-0B16D6A9CB57}" presName="quadrantPlaceholder" presStyleCnt="0"/>
      <dgm:spPr/>
      <dgm:t>
        <a:bodyPr/>
        <a:lstStyle/>
        <a:p>
          <a:endParaRPr lang="en-US"/>
        </a:p>
      </dgm:t>
    </dgm:pt>
    <dgm:pt modelId="{7FB44D7A-8EA9-402C-8BD7-27FA50F95792}" type="pres">
      <dgm:prSet presAssocID="{52AAAB0D-CC82-429E-B15E-0B16D6A9CB57}" presName="center1" presStyleLbl="fgShp" presStyleIdx="0" presStyleCnt="2"/>
      <dgm:spPr>
        <a:effectLst>
          <a:outerShdw blurRad="50800" dist="38100" dir="2700000" algn="tl" rotWithShape="0">
            <a:prstClr val="black">
              <a:alpha val="40000"/>
            </a:prstClr>
          </a:outerShdw>
        </a:effectLst>
      </dgm:spPr>
      <dgm:t>
        <a:bodyPr/>
        <a:lstStyle/>
        <a:p>
          <a:endParaRPr lang="en-US"/>
        </a:p>
      </dgm:t>
    </dgm:pt>
    <dgm:pt modelId="{374383F9-C77B-4DF9-8CB8-D58B6569A8F0}" type="pres">
      <dgm:prSet presAssocID="{52AAAB0D-CC82-429E-B15E-0B16D6A9CB57}" presName="center2" presStyleLbl="fgShp" presStyleIdx="1" presStyleCnt="2"/>
      <dgm:spPr>
        <a:effectLst>
          <a:outerShdw blurRad="50800" dist="38100" dir="2700000" algn="tl" rotWithShape="0">
            <a:prstClr val="black">
              <a:alpha val="40000"/>
            </a:prstClr>
          </a:outerShdw>
        </a:effectLst>
      </dgm:spPr>
      <dgm:t>
        <a:bodyPr/>
        <a:lstStyle/>
        <a:p>
          <a:endParaRPr lang="en-US"/>
        </a:p>
      </dgm:t>
    </dgm:pt>
  </dgm:ptLst>
  <dgm:cxnLst>
    <dgm:cxn modelId="{F930C226-D48D-A641-A2FC-BAD028179F30}" type="presOf" srcId="{F54C62AA-56BE-47FC-AA18-0209CF4B5A71}" destId="{2C040D8E-63F3-4650-89EB-540D12108A43}" srcOrd="0" destOrd="0" presId="urn:microsoft.com/office/officeart/2005/8/layout/cycle4"/>
    <dgm:cxn modelId="{1B7C73E0-A255-489F-A997-DEBBF5288C7B}" srcId="{52AAAB0D-CC82-429E-B15E-0B16D6A9CB57}" destId="{8C2A5506-0326-43E5-AECC-8F0DE2DCA410}" srcOrd="1" destOrd="0" parTransId="{7C2C5253-AF5E-46C8-84AF-D48C99661A29}" sibTransId="{7DF79348-ED8B-4552-8C50-C7B62A68C4DE}"/>
    <dgm:cxn modelId="{8847ECDA-B3E4-4784-97CB-8402B96A7F54}" srcId="{52AAAB0D-CC82-429E-B15E-0B16D6A9CB57}" destId="{F54C62AA-56BE-47FC-AA18-0209CF4B5A71}" srcOrd="3" destOrd="0" parTransId="{88033B0B-E28F-46D0-9DA8-AAAF4DF0E99C}" sibTransId="{8FECB9EA-176F-408C-A685-C7A24BA170C5}"/>
    <dgm:cxn modelId="{3B60337E-D682-4AD2-AEF2-E892FBBAEC16}" srcId="{52AAAB0D-CC82-429E-B15E-0B16D6A9CB57}" destId="{751F20CE-382D-483C-84BF-2FF7022CDB66}" srcOrd="0" destOrd="0" parTransId="{55F218A1-8DFE-4EE2-9192-C9482BCEE7CE}" sibTransId="{031F1533-F597-41E4-AC74-4C2F395593C2}"/>
    <dgm:cxn modelId="{C8B4E377-DA78-42DD-826E-C00CDF4877C3}" srcId="{52AAAB0D-CC82-429E-B15E-0B16D6A9CB57}" destId="{7638147D-B4EF-4B3D-ABF0-8E827B38F22A}" srcOrd="2" destOrd="0" parTransId="{92C0ACD9-3228-40C5-A4D9-49E36F175A59}" sibTransId="{C9CC5C22-65F0-4760-AD7B-C91D13B63056}"/>
    <dgm:cxn modelId="{8ADCA776-130F-2549-A193-E019F3D487A1}" type="presOf" srcId="{52AAAB0D-CC82-429E-B15E-0B16D6A9CB57}" destId="{0063BEAC-EAC4-4B8B-8E55-558952CCE2DB}" srcOrd="0" destOrd="0" presId="urn:microsoft.com/office/officeart/2005/8/layout/cycle4"/>
    <dgm:cxn modelId="{38EF95D2-513E-8D4F-B6AD-1D99D77A0458}" type="presOf" srcId="{7638147D-B4EF-4B3D-ABF0-8E827B38F22A}" destId="{8364270A-810E-4FA5-AC7B-BA0CB8023FAC}" srcOrd="0" destOrd="0" presId="urn:microsoft.com/office/officeart/2005/8/layout/cycle4"/>
    <dgm:cxn modelId="{E2DE9C1A-4E61-8945-A85E-F45D23F68D7F}" type="presOf" srcId="{8C2A5506-0326-43E5-AECC-8F0DE2DCA410}" destId="{D25A2BF5-5DFD-446C-AB7E-555D0013C073}" srcOrd="0" destOrd="0" presId="urn:microsoft.com/office/officeart/2005/8/layout/cycle4"/>
    <dgm:cxn modelId="{528CE11D-2EC2-8148-A5D0-11FFDB784B3A}" type="presOf" srcId="{751F20CE-382D-483C-84BF-2FF7022CDB66}" destId="{01E19A93-3867-43EE-B797-4671F0232E32}" srcOrd="0" destOrd="0" presId="urn:microsoft.com/office/officeart/2005/8/layout/cycle4"/>
    <dgm:cxn modelId="{C5F73C51-CEFA-7F4E-8210-D320429FD499}" type="presParOf" srcId="{0063BEAC-EAC4-4B8B-8E55-558952CCE2DB}" destId="{A7C91AC2-64FF-489A-927F-A9DABBABE534}" srcOrd="0" destOrd="0" presId="urn:microsoft.com/office/officeart/2005/8/layout/cycle4"/>
    <dgm:cxn modelId="{7E30DC1E-9D1B-ED4D-91C1-BEBE8B714B54}" type="presParOf" srcId="{A7C91AC2-64FF-489A-927F-A9DABBABE534}" destId="{BAEFC40A-F566-4A1F-848C-0812864C8F50}" srcOrd="0" destOrd="0" presId="urn:microsoft.com/office/officeart/2005/8/layout/cycle4"/>
    <dgm:cxn modelId="{21262109-94CA-0740-8DA6-E19F9177BA84}" type="presParOf" srcId="{0063BEAC-EAC4-4B8B-8E55-558952CCE2DB}" destId="{DD0A304D-944A-4D8D-96DD-5EAA09FB3DCA}" srcOrd="1" destOrd="0" presId="urn:microsoft.com/office/officeart/2005/8/layout/cycle4"/>
    <dgm:cxn modelId="{80B78DB8-3BEA-0F43-967F-15849CFE5D6E}" type="presParOf" srcId="{DD0A304D-944A-4D8D-96DD-5EAA09FB3DCA}" destId="{01E19A93-3867-43EE-B797-4671F0232E32}" srcOrd="0" destOrd="0" presId="urn:microsoft.com/office/officeart/2005/8/layout/cycle4"/>
    <dgm:cxn modelId="{3FDB52FC-C133-C649-A1B7-54AB682FD781}" type="presParOf" srcId="{DD0A304D-944A-4D8D-96DD-5EAA09FB3DCA}" destId="{D25A2BF5-5DFD-446C-AB7E-555D0013C073}" srcOrd="1" destOrd="0" presId="urn:microsoft.com/office/officeart/2005/8/layout/cycle4"/>
    <dgm:cxn modelId="{019E4A38-2017-814C-9308-F24C85253CDD}" type="presParOf" srcId="{DD0A304D-944A-4D8D-96DD-5EAA09FB3DCA}" destId="{8364270A-810E-4FA5-AC7B-BA0CB8023FAC}" srcOrd="2" destOrd="0" presId="urn:microsoft.com/office/officeart/2005/8/layout/cycle4"/>
    <dgm:cxn modelId="{FCE73651-2B57-4244-B4E4-E50D07C50C27}" type="presParOf" srcId="{DD0A304D-944A-4D8D-96DD-5EAA09FB3DCA}" destId="{2C040D8E-63F3-4650-89EB-540D12108A43}" srcOrd="3" destOrd="0" presId="urn:microsoft.com/office/officeart/2005/8/layout/cycle4"/>
    <dgm:cxn modelId="{74AA6F04-4494-7447-A0F3-3FFBFF499581}" type="presParOf" srcId="{DD0A304D-944A-4D8D-96DD-5EAA09FB3DCA}" destId="{A8896818-0089-4A67-9C88-66DC61781547}" srcOrd="4" destOrd="0" presId="urn:microsoft.com/office/officeart/2005/8/layout/cycle4"/>
    <dgm:cxn modelId="{B4B77EDF-8AC9-9749-99FE-013868F17621}" type="presParOf" srcId="{0063BEAC-EAC4-4B8B-8E55-558952CCE2DB}" destId="{7FB44D7A-8EA9-402C-8BD7-27FA50F95792}" srcOrd="2" destOrd="0" presId="urn:microsoft.com/office/officeart/2005/8/layout/cycle4"/>
    <dgm:cxn modelId="{D5D36477-45BA-F74D-A958-3628B3D7704D}" type="presParOf" srcId="{0063BEAC-EAC4-4B8B-8E55-558952CCE2DB}" destId="{374383F9-C77B-4DF9-8CB8-D58B6569A8F0}" srcOrd="3" destOrd="0" presId="urn:microsoft.com/office/officeart/2005/8/layout/cycle4"/>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E19A93-3867-43EE-B797-4671F0232E32}">
      <dsp:nvSpPr>
        <dsp:cNvPr id="0" name=""/>
        <dsp:cNvSpPr/>
      </dsp:nvSpPr>
      <dsp:spPr>
        <a:xfrm>
          <a:off x="1499717" y="279556"/>
          <a:ext cx="2123645" cy="2123645"/>
        </a:xfrm>
        <a:prstGeom prst="pieWedg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IE" sz="1800" kern="1200" dirty="0" err="1" smtClean="0"/>
            <a:t>Interfaz</a:t>
          </a:r>
          <a:r>
            <a:rPr lang="en-IE" sz="1800" kern="1200" dirty="0" smtClean="0"/>
            <a:t> con el sensor </a:t>
          </a:r>
          <a:r>
            <a:rPr lang="en-IE" sz="1800" kern="1200" dirty="0" err="1" smtClean="0"/>
            <a:t>IoT</a:t>
          </a:r>
          <a:r>
            <a:rPr lang="en-IE" sz="1800" kern="1200" dirty="0" smtClean="0"/>
            <a:t> </a:t>
          </a:r>
          <a:endParaRPr lang="en-IE" sz="1800" kern="1200" dirty="0"/>
        </a:p>
      </dsp:txBody>
      <dsp:txXfrm>
        <a:off x="2121718" y="901557"/>
        <a:ext cx="1501644" cy="1501644"/>
      </dsp:txXfrm>
    </dsp:sp>
    <dsp:sp modelId="{D25A2BF5-5DFD-446C-AB7E-555D0013C073}">
      <dsp:nvSpPr>
        <dsp:cNvPr id="0" name=""/>
        <dsp:cNvSpPr/>
      </dsp:nvSpPr>
      <dsp:spPr>
        <a:xfrm rot="5400000">
          <a:off x="3721452" y="179596"/>
          <a:ext cx="2123645" cy="2323565"/>
        </a:xfrm>
        <a:prstGeom prst="pieWedg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IE" sz="2000" kern="1200" dirty="0" err="1" smtClean="0"/>
            <a:t>Localización</a:t>
          </a:r>
          <a:r>
            <a:rPr lang="en-IE" sz="2000" kern="1200" dirty="0" smtClean="0"/>
            <a:t> e </a:t>
          </a:r>
          <a:r>
            <a:rPr lang="en-IE" sz="2000" kern="1200" dirty="0" err="1" smtClean="0"/>
            <a:t>Inventario</a:t>
          </a:r>
          <a:endParaRPr lang="en-IE" sz="2000" kern="1200" dirty="0"/>
        </a:p>
      </dsp:txBody>
      <dsp:txXfrm rot="-5400000">
        <a:off x="3621493" y="901557"/>
        <a:ext cx="1643009" cy="1501644"/>
      </dsp:txXfrm>
    </dsp:sp>
    <dsp:sp modelId="{8364270A-810E-4FA5-AC7B-BA0CB8023FAC}">
      <dsp:nvSpPr>
        <dsp:cNvPr id="0" name=""/>
        <dsp:cNvSpPr/>
      </dsp:nvSpPr>
      <dsp:spPr>
        <a:xfrm rot="10800000">
          <a:off x="3721452" y="2501291"/>
          <a:ext cx="2123645" cy="2123645"/>
        </a:xfrm>
        <a:prstGeom prst="pieWedg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IE" sz="2000" kern="1200" dirty="0" err="1" smtClean="0"/>
            <a:t>Asignación</a:t>
          </a:r>
          <a:r>
            <a:rPr lang="en-IE" sz="2000" kern="1200" dirty="0" smtClean="0"/>
            <a:t> </a:t>
          </a:r>
          <a:r>
            <a:rPr lang="en-IE" sz="2000" kern="1200" dirty="0" err="1" smtClean="0"/>
            <a:t>Inteligente</a:t>
          </a:r>
          <a:r>
            <a:rPr lang="en-IE" sz="2000" kern="1200" dirty="0" smtClean="0"/>
            <a:t> de </a:t>
          </a:r>
          <a:r>
            <a:rPr lang="en-IE" sz="2000" kern="1200" dirty="0" err="1" smtClean="0"/>
            <a:t>Trabajos</a:t>
          </a:r>
          <a:endParaRPr lang="en-IE" sz="2000" kern="1200" dirty="0" smtClean="0"/>
        </a:p>
      </dsp:txBody>
      <dsp:txXfrm rot="10800000">
        <a:off x="3721452" y="2501291"/>
        <a:ext cx="1501644" cy="1501644"/>
      </dsp:txXfrm>
    </dsp:sp>
    <dsp:sp modelId="{2C040D8E-63F3-4650-89EB-540D12108A43}">
      <dsp:nvSpPr>
        <dsp:cNvPr id="0" name=""/>
        <dsp:cNvSpPr/>
      </dsp:nvSpPr>
      <dsp:spPr>
        <a:xfrm rot="16200000">
          <a:off x="1499717" y="2501291"/>
          <a:ext cx="2123645" cy="2123645"/>
        </a:xfrm>
        <a:prstGeom prst="pieWedg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IE" sz="2000" kern="1200" dirty="0" err="1" smtClean="0"/>
            <a:t>Adquisición</a:t>
          </a:r>
          <a:r>
            <a:rPr lang="en-IE" sz="2000" kern="1200" dirty="0" smtClean="0"/>
            <a:t> de </a:t>
          </a:r>
          <a:r>
            <a:rPr lang="en-IE" sz="2000" kern="1200" dirty="0" err="1" smtClean="0"/>
            <a:t>Datos</a:t>
          </a:r>
          <a:r>
            <a:rPr lang="en-IE" sz="2000" kern="1200" dirty="0" smtClean="0"/>
            <a:t> con el </a:t>
          </a:r>
          <a:r>
            <a:rPr lang="en-IE" sz="2000" kern="1200" dirty="0" err="1" smtClean="0"/>
            <a:t>Móvil</a:t>
          </a:r>
          <a:endParaRPr lang="en-IE" sz="2000" kern="1200" dirty="0"/>
        </a:p>
      </dsp:txBody>
      <dsp:txXfrm rot="5400000">
        <a:off x="2121718" y="2501291"/>
        <a:ext cx="1501644" cy="1501644"/>
      </dsp:txXfrm>
    </dsp:sp>
    <dsp:sp modelId="{7FB44D7A-8EA9-402C-8BD7-27FA50F95792}">
      <dsp:nvSpPr>
        <dsp:cNvPr id="0" name=""/>
        <dsp:cNvSpPr/>
      </dsp:nvSpPr>
      <dsp:spPr>
        <a:xfrm>
          <a:off x="3305797" y="2010842"/>
          <a:ext cx="733221" cy="637584"/>
        </a:xfrm>
        <a:prstGeom prst="circularArrow">
          <a:avLst/>
        </a:prstGeom>
        <a:solidFill>
          <a:schemeClr val="accent1">
            <a:tint val="60000"/>
            <a:hueOff val="0"/>
            <a:satOff val="0"/>
            <a:lumOff val="0"/>
            <a:alphaOff val="0"/>
          </a:schemeClr>
        </a:solidFill>
        <a:ln>
          <a:noFill/>
        </a:ln>
        <a:effectLst>
          <a:outerShdw blurRad="50800" dist="38100" dir="2700000" algn="tl" rotWithShape="0">
            <a:prstClr val="black">
              <a:alpha val="40000"/>
            </a:prst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 modelId="{374383F9-C77B-4DF9-8CB8-D58B6569A8F0}">
      <dsp:nvSpPr>
        <dsp:cNvPr id="0" name=""/>
        <dsp:cNvSpPr/>
      </dsp:nvSpPr>
      <dsp:spPr>
        <a:xfrm rot="10800000">
          <a:off x="3305797" y="2256066"/>
          <a:ext cx="733221" cy="637584"/>
        </a:xfrm>
        <a:prstGeom prst="circularArrow">
          <a:avLst/>
        </a:prstGeom>
        <a:solidFill>
          <a:schemeClr val="accent1">
            <a:tint val="60000"/>
            <a:hueOff val="0"/>
            <a:satOff val="0"/>
            <a:lumOff val="0"/>
            <a:alphaOff val="0"/>
          </a:schemeClr>
        </a:solidFill>
        <a:ln>
          <a:noFill/>
        </a:ln>
        <a:effectLst>
          <a:outerShdw blurRad="50800" dist="38100" dir="2700000" algn="tl" rotWithShape="0">
            <a:prstClr val="black">
              <a:alpha val="40000"/>
            </a:prst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3C5447-DB18-4355-88B8-B7CF1D2D2776}" type="datetimeFigureOut">
              <a:rPr lang="en-IE" smtClean="0"/>
              <a:t>21/08/2015</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5607CD-F4A3-4DD6-8E4B-8F917F3B7E98}" type="slidenum">
              <a:rPr lang="en-IE" smtClean="0"/>
              <a:t>‹Nº›</a:t>
            </a:fld>
            <a:endParaRPr lang="en-IE"/>
          </a:p>
        </p:txBody>
      </p:sp>
    </p:spTree>
    <p:extLst>
      <p:ext uri="{BB962C8B-B14F-4D97-AF65-F5344CB8AC3E}">
        <p14:creationId xmlns:p14="http://schemas.microsoft.com/office/powerpoint/2010/main" val="2495240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5000"/>
              </a:lnSpc>
            </a:pPr>
            <a:r>
              <a:rPr lang="en-IE" dirty="0" err="1" smtClean="0"/>
              <a:t>GeoPal’s</a:t>
            </a:r>
            <a:r>
              <a:rPr lang="en-IE" dirty="0" smtClean="0"/>
              <a:t> mobile workforce management solutions</a:t>
            </a:r>
          </a:p>
          <a:p>
            <a:pPr lvl="1">
              <a:lnSpc>
                <a:spcPct val="125000"/>
              </a:lnSpc>
            </a:pPr>
            <a:r>
              <a:rPr lang="en-IE" dirty="0" smtClean="0"/>
              <a:t>Simplify scheduling for your field-based workforce</a:t>
            </a:r>
          </a:p>
          <a:p>
            <a:pPr lvl="1">
              <a:lnSpc>
                <a:spcPct val="125000"/>
              </a:lnSpc>
            </a:pPr>
            <a:r>
              <a:rPr lang="en-IE" dirty="0" smtClean="0"/>
              <a:t>Eliminate paperwork and reduce your admin costs</a:t>
            </a:r>
          </a:p>
          <a:p>
            <a:pPr lvl="1">
              <a:lnSpc>
                <a:spcPct val="125000"/>
              </a:lnSpc>
            </a:pPr>
            <a:r>
              <a:rPr lang="en-IE" dirty="0" smtClean="0"/>
              <a:t>Improve visibility of employees and assets in the field</a:t>
            </a:r>
          </a:p>
          <a:p>
            <a:pPr lvl="1">
              <a:lnSpc>
                <a:spcPct val="125000"/>
              </a:lnSpc>
            </a:pPr>
            <a:r>
              <a:rPr lang="en-IE" dirty="0" smtClean="0"/>
              <a:t>Increase accuracy of data collection and reporting</a:t>
            </a:r>
          </a:p>
          <a:p>
            <a:pPr lvl="1">
              <a:lnSpc>
                <a:spcPct val="125000"/>
              </a:lnSpc>
            </a:pPr>
            <a:r>
              <a:rPr lang="en-IE" dirty="0" smtClean="0"/>
              <a:t>Enhance customer satisfaction with real-time proof of delivery</a:t>
            </a:r>
          </a:p>
          <a:p>
            <a:pPr lvl="1">
              <a:lnSpc>
                <a:spcPct val="125000"/>
              </a:lnSpc>
            </a:pPr>
            <a:r>
              <a:rPr lang="en-IE" dirty="0" smtClean="0"/>
              <a:t>Help you to increase efficiency and cash flow</a:t>
            </a:r>
          </a:p>
          <a:p>
            <a:pPr lvl="1">
              <a:lnSpc>
                <a:spcPct val="125000"/>
              </a:lnSpc>
            </a:pPr>
            <a:r>
              <a:rPr lang="en-IE" dirty="0" smtClean="0">
                <a:latin typeface="Calluna Sans" panose="02000000000000000000" pitchFamily="50" charset="0"/>
              </a:rPr>
              <a:t>Provide protection for lone workers</a:t>
            </a:r>
          </a:p>
          <a:p>
            <a:endParaRPr lang="en-IE" dirty="0"/>
          </a:p>
        </p:txBody>
      </p:sp>
      <p:sp>
        <p:nvSpPr>
          <p:cNvPr id="4" name="Slide Number Placeholder 3"/>
          <p:cNvSpPr>
            <a:spLocks noGrp="1"/>
          </p:cNvSpPr>
          <p:nvPr>
            <p:ph type="sldNum" sz="quarter" idx="10"/>
          </p:nvPr>
        </p:nvSpPr>
        <p:spPr/>
        <p:txBody>
          <a:bodyPr/>
          <a:lstStyle/>
          <a:p>
            <a:fld id="{1F5607CD-F4A3-4DD6-8E4B-8F917F3B7E98}" type="slidenum">
              <a:rPr lang="en-IE" smtClean="0"/>
              <a:t>2</a:t>
            </a:fld>
            <a:endParaRPr lang="en-IE"/>
          </a:p>
        </p:txBody>
      </p:sp>
    </p:spTree>
    <p:extLst>
      <p:ext uri="{BB962C8B-B14F-4D97-AF65-F5344CB8AC3E}">
        <p14:creationId xmlns:p14="http://schemas.microsoft.com/office/powerpoint/2010/main" val="2113026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ga-IE" dirty="0"/>
          </a:p>
        </p:txBody>
      </p:sp>
      <p:sp>
        <p:nvSpPr>
          <p:cNvPr id="4" name="Slide Number Placeholder 3"/>
          <p:cNvSpPr>
            <a:spLocks noGrp="1"/>
          </p:cNvSpPr>
          <p:nvPr>
            <p:ph type="sldNum" sz="quarter" idx="10"/>
          </p:nvPr>
        </p:nvSpPr>
        <p:spPr/>
        <p:txBody>
          <a:bodyPr/>
          <a:lstStyle/>
          <a:p>
            <a:fld id="{1F5607CD-F4A3-4DD6-8E4B-8F917F3B7E98}" type="slidenum">
              <a:rPr lang="en-IE" smtClean="0"/>
              <a:t>7</a:t>
            </a:fld>
            <a:endParaRPr lang="en-IE"/>
          </a:p>
        </p:txBody>
      </p:sp>
    </p:spTree>
    <p:extLst>
      <p:ext uri="{BB962C8B-B14F-4D97-AF65-F5344CB8AC3E}">
        <p14:creationId xmlns:p14="http://schemas.microsoft.com/office/powerpoint/2010/main" val="4075856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ga-IE" dirty="0"/>
          </a:p>
        </p:txBody>
      </p:sp>
      <p:sp>
        <p:nvSpPr>
          <p:cNvPr id="4" name="Slide Number Placeholder 3"/>
          <p:cNvSpPr>
            <a:spLocks noGrp="1"/>
          </p:cNvSpPr>
          <p:nvPr>
            <p:ph type="sldNum" sz="quarter" idx="10"/>
          </p:nvPr>
        </p:nvSpPr>
        <p:spPr/>
        <p:txBody>
          <a:bodyPr/>
          <a:lstStyle/>
          <a:p>
            <a:fld id="{1F5607CD-F4A3-4DD6-8E4B-8F917F3B7E98}" type="slidenum">
              <a:rPr lang="en-IE" smtClean="0"/>
              <a:t>8</a:t>
            </a:fld>
            <a:endParaRPr lang="en-IE"/>
          </a:p>
        </p:txBody>
      </p:sp>
    </p:spTree>
    <p:extLst>
      <p:ext uri="{BB962C8B-B14F-4D97-AF65-F5344CB8AC3E}">
        <p14:creationId xmlns:p14="http://schemas.microsoft.com/office/powerpoint/2010/main" val="305133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ga-IE" dirty="0"/>
          </a:p>
        </p:txBody>
      </p:sp>
      <p:sp>
        <p:nvSpPr>
          <p:cNvPr id="4" name="Slide Number Placeholder 3"/>
          <p:cNvSpPr>
            <a:spLocks noGrp="1"/>
          </p:cNvSpPr>
          <p:nvPr>
            <p:ph type="sldNum" sz="quarter" idx="10"/>
          </p:nvPr>
        </p:nvSpPr>
        <p:spPr/>
        <p:txBody>
          <a:bodyPr/>
          <a:lstStyle/>
          <a:p>
            <a:fld id="{1F5607CD-F4A3-4DD6-8E4B-8F917F3B7E98}" type="slidenum">
              <a:rPr lang="en-IE" smtClean="0"/>
              <a:t>9</a:t>
            </a:fld>
            <a:endParaRPr lang="en-IE"/>
          </a:p>
        </p:txBody>
      </p:sp>
    </p:spTree>
    <p:extLst>
      <p:ext uri="{BB962C8B-B14F-4D97-AF65-F5344CB8AC3E}">
        <p14:creationId xmlns:p14="http://schemas.microsoft.com/office/powerpoint/2010/main" val="3517953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5607CD-F4A3-4DD6-8E4B-8F917F3B7E98}" type="slidenum">
              <a:rPr lang="en-IE" smtClean="0"/>
              <a:t>17</a:t>
            </a:fld>
            <a:endParaRPr lang="en-IE"/>
          </a:p>
        </p:txBody>
      </p:sp>
    </p:spTree>
    <p:extLst>
      <p:ext uri="{BB962C8B-B14F-4D97-AF65-F5344CB8AC3E}">
        <p14:creationId xmlns:p14="http://schemas.microsoft.com/office/powerpoint/2010/main" val="16728083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40000"/>
            <a:lum/>
          </a:blip>
          <a:srcRect/>
          <a:stretch>
            <a:fillRect t="-12000" b="-1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743206" y="1529649"/>
            <a:ext cx="9144000" cy="1980313"/>
          </a:xfrm>
        </p:spPr>
        <p:txBody>
          <a:bodyPr anchor="b">
            <a:normAutofit/>
          </a:bodyPr>
          <a:lstStyle>
            <a:lvl1pPr algn="r">
              <a:defRPr sz="4400">
                <a:latin typeface="+mn-lt"/>
              </a:defRPr>
            </a:lvl1pPr>
          </a:lstStyle>
          <a:p>
            <a:r>
              <a:rPr lang="en-US" dirty="0" smtClean="0"/>
              <a:t>Click to edit Master title style</a:t>
            </a:r>
            <a:endParaRPr lang="en-IE" dirty="0"/>
          </a:p>
        </p:txBody>
      </p:sp>
      <p:sp>
        <p:nvSpPr>
          <p:cNvPr id="3" name="Subtitle 2"/>
          <p:cNvSpPr>
            <a:spLocks noGrp="1"/>
          </p:cNvSpPr>
          <p:nvPr>
            <p:ph type="subTitle" idx="1"/>
          </p:nvPr>
        </p:nvSpPr>
        <p:spPr>
          <a:xfrm>
            <a:off x="2743206" y="3602038"/>
            <a:ext cx="9144000" cy="956710"/>
          </a:xfrm>
        </p:spPr>
        <p:txBody>
          <a:bodyPr/>
          <a:lstStyle>
            <a:lvl1pPr marL="0" indent="0" algn="r">
              <a:buNone/>
              <a:defRPr sz="24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IE" dirty="0"/>
          </a:p>
        </p:txBody>
      </p:sp>
      <p:sp>
        <p:nvSpPr>
          <p:cNvPr id="7" name="Rectangle 6"/>
          <p:cNvSpPr/>
          <p:nvPr userDrawn="1"/>
        </p:nvSpPr>
        <p:spPr>
          <a:xfrm>
            <a:off x="0" y="0"/>
            <a:ext cx="12192000" cy="1344706"/>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0061" y="184944"/>
            <a:ext cx="3559819" cy="937419"/>
          </a:xfrm>
          <a:prstGeom prst="rect">
            <a:avLst/>
          </a:prstGeom>
        </p:spPr>
      </p:pic>
      <p:sp>
        <p:nvSpPr>
          <p:cNvPr id="9" name="Rectangle 8"/>
          <p:cNvSpPr/>
          <p:nvPr userDrawn="1"/>
        </p:nvSpPr>
        <p:spPr>
          <a:xfrm>
            <a:off x="270061" y="5298141"/>
            <a:ext cx="11670927" cy="1331259"/>
          </a:xfrm>
          <a:prstGeom prst="rect">
            <a:avLst/>
          </a:prstGeom>
          <a:solidFill>
            <a:srgbClr val="90C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Box 9"/>
          <p:cNvSpPr txBox="1"/>
          <p:nvPr userDrawn="1"/>
        </p:nvSpPr>
        <p:spPr>
          <a:xfrm>
            <a:off x="578223" y="5426774"/>
            <a:ext cx="2393577" cy="1200329"/>
          </a:xfrm>
          <a:prstGeom prst="rect">
            <a:avLst/>
          </a:prstGeom>
          <a:noFill/>
        </p:spPr>
        <p:txBody>
          <a:bodyPr wrap="square" rtlCol="0">
            <a:spAutoFit/>
          </a:bodyPr>
          <a:lstStyle/>
          <a:p>
            <a:pPr algn="ctr"/>
            <a:r>
              <a:rPr lang="en-IE" sz="2400" dirty="0" err="1" smtClean="0">
                <a:solidFill>
                  <a:schemeClr val="bg1"/>
                </a:solidFill>
                <a:latin typeface="+mn-lt"/>
              </a:rPr>
              <a:t>Planificación</a:t>
            </a:r>
            <a:r>
              <a:rPr lang="en-IE" sz="2400" baseline="0" dirty="0" smtClean="0">
                <a:solidFill>
                  <a:schemeClr val="bg1"/>
                </a:solidFill>
                <a:latin typeface="+mn-lt"/>
              </a:rPr>
              <a:t> on line de </a:t>
            </a:r>
            <a:r>
              <a:rPr lang="en-IE" sz="2400" baseline="0" dirty="0" err="1" smtClean="0">
                <a:solidFill>
                  <a:schemeClr val="bg1"/>
                </a:solidFill>
                <a:latin typeface="+mn-lt"/>
              </a:rPr>
              <a:t>los</a:t>
            </a:r>
            <a:r>
              <a:rPr lang="en-IE" sz="2400" baseline="0" dirty="0" smtClean="0">
                <a:solidFill>
                  <a:schemeClr val="bg1"/>
                </a:solidFill>
                <a:latin typeface="+mn-lt"/>
              </a:rPr>
              <a:t> </a:t>
            </a:r>
            <a:r>
              <a:rPr lang="en-IE" sz="2400" baseline="0" dirty="0" err="1" smtClean="0">
                <a:solidFill>
                  <a:schemeClr val="bg1"/>
                </a:solidFill>
                <a:latin typeface="+mn-lt"/>
              </a:rPr>
              <a:t>partes</a:t>
            </a:r>
            <a:r>
              <a:rPr lang="en-IE" sz="2400" baseline="0" dirty="0" smtClean="0">
                <a:solidFill>
                  <a:schemeClr val="bg1"/>
                </a:solidFill>
                <a:latin typeface="+mn-lt"/>
              </a:rPr>
              <a:t> de </a:t>
            </a:r>
            <a:r>
              <a:rPr lang="en-IE" sz="2400" baseline="0" dirty="0" err="1" smtClean="0">
                <a:solidFill>
                  <a:schemeClr val="bg1"/>
                </a:solidFill>
                <a:latin typeface="+mn-lt"/>
              </a:rPr>
              <a:t>trabajo</a:t>
            </a:r>
            <a:endParaRPr lang="en-IE" sz="2400" dirty="0">
              <a:solidFill>
                <a:schemeClr val="bg1"/>
              </a:solidFill>
              <a:latin typeface="+mn-lt"/>
            </a:endParaRPr>
          </a:p>
        </p:txBody>
      </p:sp>
      <p:sp>
        <p:nvSpPr>
          <p:cNvPr id="11" name="TextBox 10"/>
          <p:cNvSpPr txBox="1"/>
          <p:nvPr userDrawn="1"/>
        </p:nvSpPr>
        <p:spPr>
          <a:xfrm>
            <a:off x="3455895" y="5442815"/>
            <a:ext cx="2393577" cy="1200329"/>
          </a:xfrm>
          <a:prstGeom prst="rect">
            <a:avLst/>
          </a:prstGeom>
          <a:noFill/>
        </p:spPr>
        <p:txBody>
          <a:bodyPr wrap="square" rtlCol="0">
            <a:spAutoFit/>
          </a:bodyPr>
          <a:lstStyle/>
          <a:p>
            <a:pPr algn="ctr"/>
            <a:r>
              <a:rPr lang="en-IE" sz="2400" dirty="0" err="1" smtClean="0">
                <a:solidFill>
                  <a:schemeClr val="bg1"/>
                </a:solidFill>
                <a:latin typeface="+mn-lt"/>
              </a:rPr>
              <a:t>Registro</a:t>
            </a:r>
            <a:r>
              <a:rPr lang="en-IE" sz="2400" baseline="0" dirty="0" smtClean="0">
                <a:solidFill>
                  <a:schemeClr val="bg1"/>
                </a:solidFill>
                <a:latin typeface="+mn-lt"/>
              </a:rPr>
              <a:t> </a:t>
            </a:r>
            <a:r>
              <a:rPr lang="en-IE" sz="2400" baseline="0" dirty="0" err="1" smtClean="0">
                <a:solidFill>
                  <a:schemeClr val="bg1"/>
                </a:solidFill>
                <a:latin typeface="+mn-lt"/>
              </a:rPr>
              <a:t>en</a:t>
            </a:r>
            <a:r>
              <a:rPr lang="en-IE" sz="2400" baseline="0" dirty="0" smtClean="0">
                <a:solidFill>
                  <a:schemeClr val="bg1"/>
                </a:solidFill>
                <a:latin typeface="+mn-lt"/>
              </a:rPr>
              <a:t> el </a:t>
            </a:r>
            <a:r>
              <a:rPr lang="en-IE" sz="2400" baseline="0" dirty="0" err="1" smtClean="0">
                <a:solidFill>
                  <a:schemeClr val="bg1"/>
                </a:solidFill>
                <a:latin typeface="+mn-lt"/>
              </a:rPr>
              <a:t>móvil</a:t>
            </a:r>
            <a:r>
              <a:rPr lang="en-IE" sz="2400" baseline="0" dirty="0" smtClean="0">
                <a:solidFill>
                  <a:schemeClr val="bg1"/>
                </a:solidFill>
                <a:latin typeface="+mn-lt"/>
              </a:rPr>
              <a:t> de </a:t>
            </a:r>
            <a:r>
              <a:rPr lang="en-IE" sz="2400" baseline="0" dirty="0" err="1" smtClean="0">
                <a:solidFill>
                  <a:schemeClr val="bg1"/>
                </a:solidFill>
                <a:latin typeface="+mn-lt"/>
              </a:rPr>
              <a:t>Partes</a:t>
            </a:r>
            <a:r>
              <a:rPr lang="en-IE" sz="2400" baseline="0" dirty="0" smtClean="0">
                <a:solidFill>
                  <a:schemeClr val="bg1"/>
                </a:solidFill>
                <a:latin typeface="+mn-lt"/>
              </a:rPr>
              <a:t> de </a:t>
            </a:r>
            <a:r>
              <a:rPr lang="en-IE" sz="2400" baseline="0" dirty="0" err="1" smtClean="0">
                <a:solidFill>
                  <a:schemeClr val="bg1"/>
                </a:solidFill>
                <a:latin typeface="+mn-lt"/>
              </a:rPr>
              <a:t>trabajo</a:t>
            </a:r>
            <a:endParaRPr lang="en-IE" sz="2400" dirty="0">
              <a:solidFill>
                <a:schemeClr val="bg1"/>
              </a:solidFill>
              <a:latin typeface="+mn-lt"/>
            </a:endParaRPr>
          </a:p>
        </p:txBody>
      </p:sp>
      <p:sp>
        <p:nvSpPr>
          <p:cNvPr id="12" name="TextBox 11"/>
          <p:cNvSpPr txBox="1"/>
          <p:nvPr userDrawn="1"/>
        </p:nvSpPr>
        <p:spPr>
          <a:xfrm>
            <a:off x="6503893" y="5456559"/>
            <a:ext cx="2393577" cy="830997"/>
          </a:xfrm>
          <a:prstGeom prst="rect">
            <a:avLst/>
          </a:prstGeom>
          <a:noFill/>
        </p:spPr>
        <p:txBody>
          <a:bodyPr wrap="square" rtlCol="0">
            <a:spAutoFit/>
          </a:bodyPr>
          <a:lstStyle/>
          <a:p>
            <a:pPr algn="ctr"/>
            <a:r>
              <a:rPr lang="en-IE" sz="2400" dirty="0" err="1" smtClean="0">
                <a:solidFill>
                  <a:schemeClr val="bg1"/>
                </a:solidFill>
                <a:latin typeface="+mn-lt"/>
              </a:rPr>
              <a:t>Rutas</a:t>
            </a:r>
            <a:r>
              <a:rPr lang="en-IE" sz="2400" dirty="0" smtClean="0">
                <a:solidFill>
                  <a:schemeClr val="bg1"/>
                </a:solidFill>
                <a:latin typeface="+mn-lt"/>
              </a:rPr>
              <a:t> de </a:t>
            </a:r>
            <a:r>
              <a:rPr lang="en-IE" sz="2400" dirty="0" err="1" smtClean="0">
                <a:solidFill>
                  <a:schemeClr val="bg1"/>
                </a:solidFill>
                <a:latin typeface="+mn-lt"/>
              </a:rPr>
              <a:t>trabajo</a:t>
            </a:r>
            <a:r>
              <a:rPr lang="en-IE" sz="2400" dirty="0" smtClean="0">
                <a:solidFill>
                  <a:schemeClr val="bg1"/>
                </a:solidFill>
                <a:latin typeface="+mn-lt"/>
              </a:rPr>
              <a:t> y </a:t>
            </a:r>
            <a:r>
              <a:rPr lang="en-IE" sz="2400" dirty="0" err="1" smtClean="0">
                <a:solidFill>
                  <a:schemeClr val="bg1"/>
                </a:solidFill>
                <a:latin typeface="+mn-lt"/>
              </a:rPr>
              <a:t>Geolocalización</a:t>
            </a:r>
            <a:endParaRPr lang="en-IE" sz="2400" dirty="0">
              <a:solidFill>
                <a:schemeClr val="bg1"/>
              </a:solidFill>
              <a:latin typeface="+mn-lt"/>
            </a:endParaRPr>
          </a:p>
        </p:txBody>
      </p:sp>
      <p:sp>
        <p:nvSpPr>
          <p:cNvPr id="13" name="TextBox 12"/>
          <p:cNvSpPr txBox="1"/>
          <p:nvPr userDrawn="1"/>
        </p:nvSpPr>
        <p:spPr>
          <a:xfrm>
            <a:off x="9170892" y="5502387"/>
            <a:ext cx="2393577" cy="830997"/>
          </a:xfrm>
          <a:prstGeom prst="rect">
            <a:avLst/>
          </a:prstGeom>
          <a:noFill/>
        </p:spPr>
        <p:txBody>
          <a:bodyPr wrap="square" rtlCol="0">
            <a:spAutoFit/>
          </a:bodyPr>
          <a:lstStyle/>
          <a:p>
            <a:pPr algn="ctr"/>
            <a:r>
              <a:rPr lang="en-IE" sz="2400" dirty="0" err="1" smtClean="0">
                <a:solidFill>
                  <a:schemeClr val="bg1"/>
                </a:solidFill>
                <a:latin typeface="+mn-lt"/>
              </a:rPr>
              <a:t>Informes</a:t>
            </a:r>
            <a:r>
              <a:rPr lang="en-IE" sz="2400" dirty="0" smtClean="0">
                <a:solidFill>
                  <a:schemeClr val="bg1"/>
                </a:solidFill>
                <a:latin typeface="+mn-lt"/>
              </a:rPr>
              <a:t> y </a:t>
            </a:r>
            <a:r>
              <a:rPr lang="en-IE" sz="2400" dirty="0" err="1" smtClean="0">
                <a:solidFill>
                  <a:schemeClr val="bg1"/>
                </a:solidFill>
                <a:latin typeface="+mn-lt"/>
              </a:rPr>
              <a:t>Trazabilidad</a:t>
            </a:r>
            <a:endParaRPr lang="en-IE" sz="2400" dirty="0">
              <a:solidFill>
                <a:schemeClr val="bg1"/>
              </a:solidFill>
              <a:latin typeface="+mn-lt"/>
            </a:endParaRPr>
          </a:p>
        </p:txBody>
      </p:sp>
    </p:spTree>
    <p:extLst>
      <p:ext uri="{BB962C8B-B14F-4D97-AF65-F5344CB8AC3E}">
        <p14:creationId xmlns:p14="http://schemas.microsoft.com/office/powerpoint/2010/main" val="283345035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827" y="1077144"/>
            <a:ext cx="11343859" cy="5669663"/>
          </a:xfrm>
        </p:spPr>
        <p:txBody>
          <a:bodyPr/>
          <a:lstStyle>
            <a:lvl1pPr>
              <a:lnSpc>
                <a:spcPct val="125000"/>
              </a:lnSpc>
              <a:defRPr sz="2400">
                <a:latin typeface="+mj-lt"/>
              </a:defRPr>
            </a:lvl1pPr>
            <a:lvl2pPr>
              <a:lnSpc>
                <a:spcPct val="125000"/>
              </a:lnSpc>
              <a:defRPr>
                <a:latin typeface="+mj-lt"/>
              </a:defRPr>
            </a:lvl2pPr>
            <a:lvl3pPr>
              <a:lnSpc>
                <a:spcPct val="125000"/>
              </a:lnSpc>
              <a:defRPr>
                <a:latin typeface="+mj-lt"/>
              </a:defRPr>
            </a:lvl3pPr>
            <a:lvl4pPr>
              <a:lnSpc>
                <a:spcPct val="125000"/>
              </a:lnSpc>
              <a:defRPr>
                <a:latin typeface="+mj-lt"/>
              </a:defRPr>
            </a:lvl4pPr>
            <a:lvl5pPr>
              <a:lnSpc>
                <a:spcPct val="125000"/>
              </a:lnSpc>
              <a:defRPr>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E" dirty="0"/>
          </a:p>
        </p:txBody>
      </p:sp>
      <p:sp>
        <p:nvSpPr>
          <p:cNvPr id="7" name="Rectangle 6"/>
          <p:cNvSpPr/>
          <p:nvPr userDrawn="1"/>
        </p:nvSpPr>
        <p:spPr>
          <a:xfrm>
            <a:off x="0" y="0"/>
            <a:ext cx="12192000" cy="900953"/>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24512" y="176191"/>
            <a:ext cx="2083174" cy="548569"/>
          </a:xfrm>
          <a:prstGeom prst="rect">
            <a:avLst/>
          </a:prstGeom>
        </p:spPr>
      </p:pic>
      <p:sp>
        <p:nvSpPr>
          <p:cNvPr id="2" name="Title 1"/>
          <p:cNvSpPr>
            <a:spLocks noGrp="1"/>
          </p:cNvSpPr>
          <p:nvPr>
            <p:ph type="title"/>
          </p:nvPr>
        </p:nvSpPr>
        <p:spPr>
          <a:xfrm>
            <a:off x="304801" y="176191"/>
            <a:ext cx="11343860" cy="715436"/>
          </a:xfrm>
        </p:spPr>
        <p:txBody>
          <a:bodyPr>
            <a:normAutofit/>
          </a:bodyPr>
          <a:lstStyle>
            <a:lvl1pPr>
              <a:defRPr sz="3200">
                <a:solidFill>
                  <a:srgbClr val="41BBDF"/>
                </a:solidFill>
                <a:latin typeface="+mn-lt"/>
              </a:defRPr>
            </a:lvl1pPr>
          </a:lstStyle>
          <a:p>
            <a:r>
              <a:rPr lang="en-US" dirty="0" smtClean="0"/>
              <a:t>Click to edit Master title style</a:t>
            </a:r>
            <a:endParaRPr lang="en-IE" dirty="0"/>
          </a:p>
        </p:txBody>
      </p:sp>
    </p:spTree>
    <p:extLst>
      <p:ext uri="{BB962C8B-B14F-4D97-AF65-F5344CB8AC3E}">
        <p14:creationId xmlns:p14="http://schemas.microsoft.com/office/powerpoint/2010/main" val="408185010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IE"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E" dirty="0"/>
          </a:p>
        </p:txBody>
      </p:sp>
    </p:spTree>
    <p:extLst>
      <p:ext uri="{BB962C8B-B14F-4D97-AF65-F5344CB8AC3E}">
        <p14:creationId xmlns:p14="http://schemas.microsoft.com/office/powerpoint/2010/main" val="2227120232"/>
      </p:ext>
    </p:extLst>
  </p:cSld>
  <p:clrMap bg1="lt1" tx1="dk1" bg2="lt2" tx2="dk2" accent1="accent1" accent2="accent2" accent3="accent3" accent4="accent4" accent5="accent5" accent6="accent6" hlink="hlink" folHlink="folHlink"/>
  <p:sldLayoutIdLst>
    <p:sldLayoutId id="2147483649" r:id="rId1"/>
    <p:sldLayoutId id="2147483650" r:id="rId2"/>
  </p:sldLayoutIdLst>
  <p:timing>
    <p:tnLst>
      <p:par>
        <p:cTn id="1" dur="indefinite" restart="never" nodeType="tmRoot"/>
      </p:par>
    </p:tnLst>
  </p:timing>
  <p:txStyles>
    <p:titleStyle>
      <a:lvl1pPr algn="l" defTabSz="914400" rtl="0" eaLnBrk="1" latinLnBrk="0" hangingPunct="1">
        <a:lnSpc>
          <a:spcPct val="90000"/>
        </a:lnSpc>
        <a:spcBef>
          <a:spcPct val="0"/>
        </a:spcBef>
        <a:buNone/>
        <a:defRPr sz="3600" kern="1200">
          <a:solidFill>
            <a:schemeClr val="tx1"/>
          </a:solidFill>
          <a:latin typeface="Myriad Web Pro" panose="020B05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alluna Sans" panose="020000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luna Sans" panose="020000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luna Sans" panose="020000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luna Sans" panose="020000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luna Sans"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0.png"/><Relationship Id="rId3" Type="http://schemas.microsoft.com/office/2007/relationships/hdphoto" Target="../media/hdphoto1.wdp"/><Relationship Id="rId7" Type="http://schemas.openxmlformats.org/officeDocument/2006/relationships/image" Target="../media/image26.png"/><Relationship Id="rId12" Type="http://schemas.microsoft.com/office/2007/relationships/hdphoto" Target="../media/hdphoto4.wdp"/><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29.png"/><Relationship Id="rId5" Type="http://schemas.microsoft.com/office/2007/relationships/hdphoto" Target="../media/hdphoto2.wdp"/><Relationship Id="rId10" Type="http://schemas.openxmlformats.org/officeDocument/2006/relationships/image" Target="../media/image28.jpeg"/><Relationship Id="rId4" Type="http://schemas.openxmlformats.org/officeDocument/2006/relationships/image" Target="../media/image24.pn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diagramLayout" Target="../diagrams/layout1.xml"/><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diagramData" Target="../diagrams/data1.xml"/><Relationship Id="rId2" Type="http://schemas.openxmlformats.org/officeDocument/2006/relationships/notesSlide" Target="../notesSlides/notesSlide5.xml"/><Relationship Id="rId16" Type="http://schemas.microsoft.com/office/2007/relationships/diagramDrawing" Target="../diagrams/drawing1.xml"/><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diagramColors" Target="../diagrams/colors1.xml"/><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21.xml.rels><?xml version="1.0" encoding="UTF-8" standalone="yes"?>
<Relationships xmlns="http://schemas.openxmlformats.org/package/2006/relationships"><Relationship Id="rId8" Type="http://schemas.openxmlformats.org/officeDocument/2006/relationships/image" Target="../media/image62.png"/><Relationship Id="rId3" Type="http://schemas.microsoft.com/office/2007/relationships/hdphoto" Target="../media/hdphoto1.wdp"/><Relationship Id="rId7" Type="http://schemas.openxmlformats.org/officeDocument/2006/relationships/image" Target="../media/image61.png"/><Relationship Id="rId12" Type="http://schemas.openxmlformats.org/officeDocument/2006/relationships/image" Target="../media/image50.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49.png"/><Relationship Id="rId5" Type="http://schemas.openxmlformats.org/officeDocument/2006/relationships/image" Target="../media/image60.png"/><Relationship Id="rId10" Type="http://schemas.openxmlformats.org/officeDocument/2006/relationships/image" Target="../media/image64.png"/><Relationship Id="rId4" Type="http://schemas.openxmlformats.org/officeDocument/2006/relationships/image" Target="../media/image59.png"/><Relationship Id="rId9" Type="http://schemas.openxmlformats.org/officeDocument/2006/relationships/image" Target="../media/image63.png"/></Relationships>
</file>

<file path=ppt/slides/_rels/slide22.xml.rels><?xml version="1.0" encoding="UTF-8" standalone="yes"?>
<Relationships xmlns="http://schemas.openxmlformats.org/package/2006/relationships"><Relationship Id="rId8" Type="http://schemas.openxmlformats.org/officeDocument/2006/relationships/image" Target="../media/image71.emf"/><Relationship Id="rId3" Type="http://schemas.openxmlformats.org/officeDocument/2006/relationships/image" Target="../media/image66.png"/><Relationship Id="rId7" Type="http://schemas.openxmlformats.org/officeDocument/2006/relationships/image" Target="../media/image70.jpeg"/><Relationship Id="rId2"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25.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png"/><Relationship Id="rId18" Type="http://schemas.openxmlformats.org/officeDocument/2006/relationships/image" Target="../media/image95.png"/><Relationship Id="rId26" Type="http://schemas.openxmlformats.org/officeDocument/2006/relationships/image" Target="../media/image103.png"/><Relationship Id="rId3" Type="http://schemas.openxmlformats.org/officeDocument/2006/relationships/image" Target="../media/image80.jpeg"/><Relationship Id="rId21" Type="http://schemas.openxmlformats.org/officeDocument/2006/relationships/image" Target="../media/image98.png"/><Relationship Id="rId7" Type="http://schemas.openxmlformats.org/officeDocument/2006/relationships/image" Target="../media/image84.png"/><Relationship Id="rId12" Type="http://schemas.openxmlformats.org/officeDocument/2006/relationships/image" Target="../media/image89.png"/><Relationship Id="rId17" Type="http://schemas.openxmlformats.org/officeDocument/2006/relationships/image" Target="../media/image94.png"/><Relationship Id="rId25" Type="http://schemas.openxmlformats.org/officeDocument/2006/relationships/image" Target="../media/image102.png"/><Relationship Id="rId2" Type="http://schemas.openxmlformats.org/officeDocument/2006/relationships/image" Target="../media/image79.png"/><Relationship Id="rId16" Type="http://schemas.openxmlformats.org/officeDocument/2006/relationships/image" Target="../media/image93.png"/><Relationship Id="rId20"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image" Target="../media/image88.png"/><Relationship Id="rId24" Type="http://schemas.openxmlformats.org/officeDocument/2006/relationships/image" Target="../media/image101.png"/><Relationship Id="rId5" Type="http://schemas.openxmlformats.org/officeDocument/2006/relationships/image" Target="../media/image82.png"/><Relationship Id="rId15" Type="http://schemas.openxmlformats.org/officeDocument/2006/relationships/image" Target="../media/image92.jpeg"/><Relationship Id="rId23" Type="http://schemas.openxmlformats.org/officeDocument/2006/relationships/image" Target="../media/image100.png"/><Relationship Id="rId10" Type="http://schemas.openxmlformats.org/officeDocument/2006/relationships/image" Target="../media/image87.png"/><Relationship Id="rId19" Type="http://schemas.openxmlformats.org/officeDocument/2006/relationships/image" Target="../media/image96.png"/><Relationship Id="rId4" Type="http://schemas.openxmlformats.org/officeDocument/2006/relationships/image" Target="../media/image81.png"/><Relationship Id="rId9" Type="http://schemas.openxmlformats.org/officeDocument/2006/relationships/image" Target="../media/image86.png"/><Relationship Id="rId14" Type="http://schemas.openxmlformats.org/officeDocument/2006/relationships/image" Target="../media/image91.png"/><Relationship Id="rId22" Type="http://schemas.openxmlformats.org/officeDocument/2006/relationships/image" Target="../media/image99.png"/></Relationships>
</file>

<file path=ppt/slides/_rels/slide26.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15.png"/><Relationship Id="rId18" Type="http://schemas.openxmlformats.org/officeDocument/2006/relationships/image" Target="../media/image120.jpeg"/><Relationship Id="rId26" Type="http://schemas.openxmlformats.org/officeDocument/2006/relationships/image" Target="../media/image128.jpeg"/><Relationship Id="rId3" Type="http://schemas.openxmlformats.org/officeDocument/2006/relationships/image" Target="../media/image105.png"/><Relationship Id="rId21" Type="http://schemas.openxmlformats.org/officeDocument/2006/relationships/image" Target="../media/image123.gif"/><Relationship Id="rId7" Type="http://schemas.openxmlformats.org/officeDocument/2006/relationships/image" Target="../media/image109.png"/><Relationship Id="rId12" Type="http://schemas.openxmlformats.org/officeDocument/2006/relationships/image" Target="../media/image114.png"/><Relationship Id="rId17" Type="http://schemas.openxmlformats.org/officeDocument/2006/relationships/image" Target="../media/image119.jpeg"/><Relationship Id="rId25" Type="http://schemas.openxmlformats.org/officeDocument/2006/relationships/image" Target="../media/image127.gif"/><Relationship Id="rId2" Type="http://schemas.openxmlformats.org/officeDocument/2006/relationships/image" Target="../media/image104.png"/><Relationship Id="rId16" Type="http://schemas.openxmlformats.org/officeDocument/2006/relationships/image" Target="../media/image118.jpeg"/><Relationship Id="rId20" Type="http://schemas.openxmlformats.org/officeDocument/2006/relationships/image" Target="../media/image122.jpeg"/><Relationship Id="rId1" Type="http://schemas.openxmlformats.org/officeDocument/2006/relationships/slideLayout" Target="../slideLayouts/slideLayout2.xml"/><Relationship Id="rId6" Type="http://schemas.openxmlformats.org/officeDocument/2006/relationships/image" Target="../media/image108.png"/><Relationship Id="rId11" Type="http://schemas.openxmlformats.org/officeDocument/2006/relationships/image" Target="../media/image113.jpeg"/><Relationship Id="rId24" Type="http://schemas.openxmlformats.org/officeDocument/2006/relationships/image" Target="../media/image126.gif"/><Relationship Id="rId5" Type="http://schemas.openxmlformats.org/officeDocument/2006/relationships/image" Target="../media/image107.png"/><Relationship Id="rId15" Type="http://schemas.openxmlformats.org/officeDocument/2006/relationships/image" Target="../media/image117.png"/><Relationship Id="rId23" Type="http://schemas.openxmlformats.org/officeDocument/2006/relationships/image" Target="../media/image125.gif"/><Relationship Id="rId10" Type="http://schemas.openxmlformats.org/officeDocument/2006/relationships/image" Target="../media/image112.png"/><Relationship Id="rId19" Type="http://schemas.openxmlformats.org/officeDocument/2006/relationships/image" Target="../media/image121.png"/><Relationship Id="rId4" Type="http://schemas.openxmlformats.org/officeDocument/2006/relationships/image" Target="../media/image106.gif"/><Relationship Id="rId9" Type="http://schemas.openxmlformats.org/officeDocument/2006/relationships/image" Target="../media/image111.png"/><Relationship Id="rId14" Type="http://schemas.openxmlformats.org/officeDocument/2006/relationships/image" Target="../media/image116.png"/><Relationship Id="rId22" Type="http://schemas.openxmlformats.org/officeDocument/2006/relationships/image" Target="../media/image124.jpeg"/><Relationship Id="rId27" Type="http://schemas.openxmlformats.org/officeDocument/2006/relationships/image" Target="../media/image129.png"/></Relationships>
</file>

<file path=ppt/slides/_rels/slide2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gif"/></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gif"/><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52537" y="160421"/>
            <a:ext cx="8618621" cy="786063"/>
          </a:xfrm>
        </p:spPr>
        <p:txBody>
          <a:bodyPr>
            <a:noAutofit/>
          </a:bodyPr>
          <a:lstStyle/>
          <a:p>
            <a:pPr>
              <a:lnSpc>
                <a:spcPct val="125000"/>
              </a:lnSpc>
            </a:pPr>
            <a:r>
              <a:rPr lang="en-IE" sz="2800" i="1" dirty="0" err="1" smtClean="0"/>
              <a:t>Gestión</a:t>
            </a:r>
            <a:r>
              <a:rPr lang="en-IE" sz="2800" i="1" dirty="0" smtClean="0"/>
              <a:t> del </a:t>
            </a:r>
            <a:r>
              <a:rPr lang="en-IE" sz="2800" i="1" dirty="0" err="1" smtClean="0"/>
              <a:t>trabajo</a:t>
            </a:r>
            <a:r>
              <a:rPr lang="en-IE" sz="2800" i="1" dirty="0" smtClean="0"/>
              <a:t> de campo con un Smartphone</a:t>
            </a:r>
            <a:endParaRPr lang="en-IE" sz="2800" i="1" dirty="0"/>
          </a:p>
        </p:txBody>
      </p:sp>
      <p:sp>
        <p:nvSpPr>
          <p:cNvPr id="3" name="2 CuadroTexto"/>
          <p:cNvSpPr txBox="1"/>
          <p:nvPr/>
        </p:nvSpPr>
        <p:spPr>
          <a:xfrm>
            <a:off x="352926" y="3914274"/>
            <a:ext cx="11518232" cy="646331"/>
          </a:xfrm>
          <a:prstGeom prst="rect">
            <a:avLst/>
          </a:prstGeom>
          <a:noFill/>
        </p:spPr>
        <p:txBody>
          <a:bodyPr wrap="square" rtlCol="0">
            <a:spAutoFit/>
          </a:bodyPr>
          <a:lstStyle/>
          <a:p>
            <a:r>
              <a:rPr lang="es-ES" dirty="0" smtClean="0"/>
              <a:t>El trabajador de campo es más eficaz porque puede tomar decisiones basadas en la información precisa dónde y cuándo la necesita</a:t>
            </a:r>
            <a:endParaRPr lang="es-ES" dirty="0"/>
          </a:p>
        </p:txBody>
      </p:sp>
      <p:sp>
        <p:nvSpPr>
          <p:cNvPr id="4" name="3 Rectángulo redondeado"/>
          <p:cNvSpPr/>
          <p:nvPr/>
        </p:nvSpPr>
        <p:spPr>
          <a:xfrm>
            <a:off x="32082" y="1812757"/>
            <a:ext cx="2855495" cy="13314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 name="4 CuadroTexto"/>
          <p:cNvSpPr txBox="1"/>
          <p:nvPr/>
        </p:nvSpPr>
        <p:spPr>
          <a:xfrm>
            <a:off x="128335" y="2016839"/>
            <a:ext cx="2759242" cy="923330"/>
          </a:xfrm>
          <a:prstGeom prst="rect">
            <a:avLst/>
          </a:prstGeom>
          <a:noFill/>
        </p:spPr>
        <p:txBody>
          <a:bodyPr wrap="square" rtlCol="0">
            <a:spAutoFit/>
          </a:bodyPr>
          <a:lstStyle/>
          <a:p>
            <a:r>
              <a:rPr lang="es-ES" b="1" dirty="0" smtClean="0">
                <a:solidFill>
                  <a:schemeClr val="bg1"/>
                </a:solidFill>
              </a:rPr>
              <a:t>Partes de Trabajo que conectan con las Máquinas en tiempo real</a:t>
            </a:r>
            <a:endParaRPr lang="es-ES" b="1" dirty="0">
              <a:solidFill>
                <a:schemeClr val="bg1"/>
              </a:solidFill>
            </a:endParaRPr>
          </a:p>
        </p:txBody>
      </p:sp>
      <p:sp>
        <p:nvSpPr>
          <p:cNvPr id="6" name="5 Rectángulo redondeado"/>
          <p:cNvSpPr/>
          <p:nvPr/>
        </p:nvSpPr>
        <p:spPr>
          <a:xfrm>
            <a:off x="3136231" y="1812757"/>
            <a:ext cx="2751222" cy="13314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7" name="6 Rectángulo redondeado"/>
          <p:cNvSpPr/>
          <p:nvPr/>
        </p:nvSpPr>
        <p:spPr>
          <a:xfrm>
            <a:off x="6180222" y="1812757"/>
            <a:ext cx="2510589" cy="13314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 name="7 Rectángulo redondeado"/>
          <p:cNvSpPr/>
          <p:nvPr/>
        </p:nvSpPr>
        <p:spPr>
          <a:xfrm>
            <a:off x="8919410" y="1812758"/>
            <a:ext cx="2951748" cy="13314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9" name="8 CuadroTexto"/>
          <p:cNvSpPr txBox="1"/>
          <p:nvPr/>
        </p:nvSpPr>
        <p:spPr>
          <a:xfrm>
            <a:off x="3136231" y="2016840"/>
            <a:ext cx="2759242" cy="646331"/>
          </a:xfrm>
          <a:prstGeom prst="rect">
            <a:avLst/>
          </a:prstGeom>
          <a:noFill/>
        </p:spPr>
        <p:txBody>
          <a:bodyPr wrap="square" rtlCol="0">
            <a:spAutoFit/>
          </a:bodyPr>
          <a:lstStyle/>
          <a:p>
            <a:r>
              <a:rPr lang="es-ES" b="1" dirty="0" smtClean="0">
                <a:solidFill>
                  <a:schemeClr val="bg1"/>
                </a:solidFill>
              </a:rPr>
              <a:t>Geolocalización e inventario de instalaciones</a:t>
            </a:r>
            <a:endParaRPr lang="es-ES" b="1" dirty="0">
              <a:solidFill>
                <a:schemeClr val="bg1"/>
              </a:solidFill>
            </a:endParaRPr>
          </a:p>
        </p:txBody>
      </p:sp>
      <p:sp>
        <p:nvSpPr>
          <p:cNvPr id="10" name="9 CuadroTexto"/>
          <p:cNvSpPr txBox="1"/>
          <p:nvPr/>
        </p:nvSpPr>
        <p:spPr>
          <a:xfrm>
            <a:off x="6180222" y="2016840"/>
            <a:ext cx="2759242" cy="923330"/>
          </a:xfrm>
          <a:prstGeom prst="rect">
            <a:avLst/>
          </a:prstGeom>
          <a:noFill/>
        </p:spPr>
        <p:txBody>
          <a:bodyPr wrap="square" rtlCol="0">
            <a:spAutoFit/>
          </a:bodyPr>
          <a:lstStyle/>
          <a:p>
            <a:r>
              <a:rPr lang="es-ES" b="1" dirty="0" smtClean="0">
                <a:solidFill>
                  <a:schemeClr val="bg1"/>
                </a:solidFill>
              </a:rPr>
              <a:t>Gestión Inteligente de partes de trabajo en tiempo real</a:t>
            </a:r>
            <a:endParaRPr lang="es-ES" b="1" dirty="0">
              <a:solidFill>
                <a:schemeClr val="bg1"/>
              </a:solidFill>
            </a:endParaRPr>
          </a:p>
        </p:txBody>
      </p:sp>
      <p:sp>
        <p:nvSpPr>
          <p:cNvPr id="11" name="10 CuadroTexto"/>
          <p:cNvSpPr txBox="1"/>
          <p:nvPr/>
        </p:nvSpPr>
        <p:spPr>
          <a:xfrm>
            <a:off x="9015663" y="1878340"/>
            <a:ext cx="2759242" cy="1200329"/>
          </a:xfrm>
          <a:prstGeom prst="rect">
            <a:avLst/>
          </a:prstGeom>
          <a:noFill/>
        </p:spPr>
        <p:txBody>
          <a:bodyPr wrap="square" rtlCol="0">
            <a:spAutoFit/>
          </a:bodyPr>
          <a:lstStyle/>
          <a:p>
            <a:r>
              <a:rPr lang="es-ES" b="1" dirty="0" smtClean="0">
                <a:solidFill>
                  <a:schemeClr val="bg1"/>
                </a:solidFill>
              </a:rPr>
              <a:t>Documentación sin papeles de la incidencia in situ,  mejora la calidad y el tiempo de respuesta</a:t>
            </a:r>
            <a:endParaRPr lang="es-ES" b="1" dirty="0">
              <a:solidFill>
                <a:schemeClr val="bg1"/>
              </a:solidFill>
            </a:endParaRPr>
          </a:p>
        </p:txBody>
      </p:sp>
    </p:spTree>
    <p:extLst>
      <p:ext uri="{BB962C8B-B14F-4D97-AF65-F5344CB8AC3E}">
        <p14:creationId xmlns:p14="http://schemas.microsoft.com/office/powerpoint/2010/main" val="3132127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891627"/>
            <a:ext cx="5140475" cy="584605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r>
              <a:rPr lang="en-GB" dirty="0" smtClean="0"/>
              <a:t> </a:t>
            </a:r>
            <a:r>
              <a:rPr lang="en-GB" dirty="0" err="1" smtClean="0"/>
              <a:t>Soluciones</a:t>
            </a:r>
            <a:r>
              <a:rPr lang="en-GB" dirty="0" smtClean="0"/>
              <a:t> de </a:t>
            </a:r>
            <a:r>
              <a:rPr lang="en-GB" dirty="0" err="1" smtClean="0"/>
              <a:t>GeoPal</a:t>
            </a:r>
            <a:r>
              <a:rPr lang="en-GB" dirty="0" smtClean="0"/>
              <a:t> para </a:t>
            </a:r>
            <a:r>
              <a:rPr lang="en-GB" dirty="0" err="1" smtClean="0"/>
              <a:t>estos</a:t>
            </a:r>
            <a:r>
              <a:rPr lang="en-GB" dirty="0" smtClean="0"/>
              <a:t> </a:t>
            </a:r>
            <a:r>
              <a:rPr lang="en-GB" dirty="0" err="1" smtClean="0"/>
              <a:t>problemas</a:t>
            </a:r>
            <a:r>
              <a:rPr lang="en-GB" dirty="0" smtClean="0"/>
              <a:t> </a:t>
            </a:r>
            <a:endParaRPr lang="ga-IE" dirty="0"/>
          </a:p>
        </p:txBody>
      </p:sp>
      <p:pic>
        <p:nvPicPr>
          <p:cNvPr id="5" name="Picture 4"/>
          <p:cNvPicPr>
            <a:picLocks noChangeAspect="1"/>
          </p:cNvPicPr>
          <p:nvPr/>
        </p:nvPicPr>
        <p:blipFill>
          <a:blip r:embed="rId2"/>
          <a:stretch>
            <a:fillRect/>
          </a:stretch>
        </p:blipFill>
        <p:spPr>
          <a:xfrm>
            <a:off x="5140476" y="1405466"/>
            <a:ext cx="6679658" cy="4868249"/>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160421" y="891628"/>
            <a:ext cx="5245768" cy="5632311"/>
          </a:xfrm>
          <a:prstGeom prst="rect">
            <a:avLst/>
          </a:prstGeom>
          <a:noFill/>
        </p:spPr>
        <p:txBody>
          <a:bodyPr wrap="square" rtlCol="0">
            <a:spAutoFit/>
          </a:bodyPr>
          <a:lstStyle/>
          <a:p>
            <a:pPr marL="342900" indent="-342900">
              <a:lnSpc>
                <a:spcPct val="150000"/>
              </a:lnSpc>
              <a:buFont typeface="Wingdings" charset="2"/>
              <a:buChar char="ü"/>
            </a:pPr>
            <a:r>
              <a:rPr lang="en-IE" sz="2400" dirty="0" err="1" smtClean="0">
                <a:solidFill>
                  <a:schemeClr val="bg1"/>
                </a:solidFill>
              </a:rPr>
              <a:t>Captura</a:t>
            </a:r>
            <a:r>
              <a:rPr lang="en-IE" sz="2400" dirty="0" smtClean="0">
                <a:solidFill>
                  <a:schemeClr val="bg1"/>
                </a:solidFill>
              </a:rPr>
              <a:t> de </a:t>
            </a:r>
            <a:r>
              <a:rPr lang="en-IE" sz="2400" dirty="0" err="1" smtClean="0">
                <a:solidFill>
                  <a:schemeClr val="bg1"/>
                </a:solidFill>
              </a:rPr>
              <a:t>datos</a:t>
            </a:r>
            <a:r>
              <a:rPr lang="en-IE" sz="2400" dirty="0" smtClean="0">
                <a:solidFill>
                  <a:schemeClr val="bg1"/>
                </a:solidFill>
              </a:rPr>
              <a:t> con el </a:t>
            </a:r>
            <a:r>
              <a:rPr lang="en-IE" sz="2400" dirty="0" err="1" smtClean="0">
                <a:solidFill>
                  <a:schemeClr val="bg1"/>
                </a:solidFill>
              </a:rPr>
              <a:t>móvil</a:t>
            </a:r>
            <a:r>
              <a:rPr lang="en-IE" sz="2400" dirty="0" smtClean="0">
                <a:solidFill>
                  <a:schemeClr val="bg1"/>
                </a:solidFill>
              </a:rPr>
              <a:t>, </a:t>
            </a:r>
            <a:r>
              <a:rPr lang="en-IE" sz="2400" dirty="0" err="1" smtClean="0">
                <a:solidFill>
                  <a:schemeClr val="bg1"/>
                </a:solidFill>
              </a:rPr>
              <a:t>cualquier</a:t>
            </a:r>
            <a:r>
              <a:rPr lang="en-IE" sz="2400" dirty="0" smtClean="0">
                <a:solidFill>
                  <a:schemeClr val="bg1"/>
                </a:solidFill>
              </a:rPr>
              <a:t> </a:t>
            </a:r>
            <a:r>
              <a:rPr lang="en-IE" sz="2400" dirty="0" err="1" smtClean="0">
                <a:solidFill>
                  <a:schemeClr val="bg1"/>
                </a:solidFill>
              </a:rPr>
              <a:t>móvil</a:t>
            </a:r>
            <a:endParaRPr lang="en-IE" sz="2400" dirty="0" smtClean="0">
              <a:solidFill>
                <a:schemeClr val="bg1"/>
              </a:solidFill>
            </a:endParaRPr>
          </a:p>
          <a:p>
            <a:pPr marL="342900" indent="-342900">
              <a:lnSpc>
                <a:spcPct val="150000"/>
              </a:lnSpc>
              <a:buFont typeface="Wingdings" charset="2"/>
              <a:buChar char="ü"/>
            </a:pPr>
            <a:r>
              <a:rPr lang="en-IE" sz="2400" dirty="0" err="1" smtClean="0">
                <a:solidFill>
                  <a:schemeClr val="bg1"/>
                </a:solidFill>
              </a:rPr>
              <a:t>Planificación</a:t>
            </a:r>
            <a:r>
              <a:rPr lang="en-IE" sz="2400" dirty="0" smtClean="0">
                <a:solidFill>
                  <a:schemeClr val="bg1"/>
                </a:solidFill>
              </a:rPr>
              <a:t> y </a:t>
            </a:r>
            <a:r>
              <a:rPr lang="en-IE" sz="2400" dirty="0" err="1" smtClean="0">
                <a:solidFill>
                  <a:schemeClr val="bg1"/>
                </a:solidFill>
              </a:rPr>
              <a:t>asignación</a:t>
            </a:r>
            <a:r>
              <a:rPr lang="en-IE" sz="2400" dirty="0" smtClean="0">
                <a:solidFill>
                  <a:schemeClr val="bg1"/>
                </a:solidFill>
              </a:rPr>
              <a:t> de </a:t>
            </a:r>
            <a:r>
              <a:rPr lang="en-IE" sz="2400" dirty="0" err="1" smtClean="0">
                <a:solidFill>
                  <a:schemeClr val="bg1"/>
                </a:solidFill>
              </a:rPr>
              <a:t>trabajos</a:t>
            </a:r>
            <a:r>
              <a:rPr lang="en-IE" sz="2400" dirty="0" smtClean="0">
                <a:solidFill>
                  <a:schemeClr val="bg1"/>
                </a:solidFill>
              </a:rPr>
              <a:t> </a:t>
            </a:r>
            <a:r>
              <a:rPr lang="en-IE" sz="2400" dirty="0" err="1" smtClean="0">
                <a:solidFill>
                  <a:schemeClr val="bg1"/>
                </a:solidFill>
              </a:rPr>
              <a:t>centralizada</a:t>
            </a:r>
            <a:endParaRPr lang="en-IE" sz="2400" dirty="0" smtClean="0">
              <a:solidFill>
                <a:schemeClr val="bg1"/>
              </a:solidFill>
            </a:endParaRPr>
          </a:p>
          <a:p>
            <a:pPr marL="342900" indent="-342900">
              <a:lnSpc>
                <a:spcPct val="150000"/>
              </a:lnSpc>
              <a:buFont typeface="Wingdings" charset="2"/>
              <a:buChar char="ü"/>
            </a:pPr>
            <a:r>
              <a:rPr lang="en-IE" sz="2400" dirty="0" err="1" smtClean="0">
                <a:solidFill>
                  <a:schemeClr val="bg1"/>
                </a:solidFill>
              </a:rPr>
              <a:t>Seguimiento</a:t>
            </a:r>
            <a:r>
              <a:rPr lang="en-IE" sz="2400" dirty="0" smtClean="0">
                <a:solidFill>
                  <a:schemeClr val="bg1"/>
                </a:solidFill>
              </a:rPr>
              <a:t> de </a:t>
            </a:r>
            <a:r>
              <a:rPr lang="en-IE" sz="2400" dirty="0" err="1" smtClean="0">
                <a:solidFill>
                  <a:schemeClr val="bg1"/>
                </a:solidFill>
              </a:rPr>
              <a:t>geolocalización</a:t>
            </a:r>
            <a:endParaRPr lang="en-IE" sz="2400" dirty="0" smtClean="0">
              <a:solidFill>
                <a:schemeClr val="bg1"/>
              </a:solidFill>
            </a:endParaRPr>
          </a:p>
          <a:p>
            <a:pPr marL="342900" indent="-342900">
              <a:lnSpc>
                <a:spcPct val="150000"/>
              </a:lnSpc>
              <a:buFont typeface="Wingdings" charset="2"/>
              <a:buChar char="ü"/>
            </a:pPr>
            <a:r>
              <a:rPr lang="en-IE" sz="2400" dirty="0" err="1" smtClean="0">
                <a:solidFill>
                  <a:schemeClr val="bg1"/>
                </a:solidFill>
              </a:rPr>
              <a:t>Prueba</a:t>
            </a:r>
            <a:r>
              <a:rPr lang="en-IE" sz="2400" dirty="0" smtClean="0">
                <a:solidFill>
                  <a:schemeClr val="bg1"/>
                </a:solidFill>
              </a:rPr>
              <a:t> de </a:t>
            </a:r>
            <a:r>
              <a:rPr lang="en-IE" sz="2400" dirty="0" err="1" smtClean="0">
                <a:solidFill>
                  <a:schemeClr val="bg1"/>
                </a:solidFill>
              </a:rPr>
              <a:t>entrega</a:t>
            </a:r>
            <a:r>
              <a:rPr lang="en-IE" sz="2400" dirty="0" smtClean="0">
                <a:solidFill>
                  <a:schemeClr val="bg1"/>
                </a:solidFill>
              </a:rPr>
              <a:t> del </a:t>
            </a:r>
            <a:r>
              <a:rPr lang="en-IE" sz="2400" dirty="0" err="1" smtClean="0">
                <a:solidFill>
                  <a:schemeClr val="bg1"/>
                </a:solidFill>
              </a:rPr>
              <a:t>servicio</a:t>
            </a:r>
            <a:endParaRPr lang="en-IE" sz="2400" dirty="0" smtClean="0">
              <a:solidFill>
                <a:schemeClr val="bg1"/>
              </a:solidFill>
            </a:endParaRPr>
          </a:p>
          <a:p>
            <a:pPr marL="342900" indent="-342900">
              <a:lnSpc>
                <a:spcPct val="150000"/>
              </a:lnSpc>
              <a:buFont typeface="Wingdings" charset="2"/>
              <a:buChar char="ü"/>
            </a:pPr>
            <a:r>
              <a:rPr lang="en-IE" sz="2400" dirty="0" err="1" smtClean="0">
                <a:solidFill>
                  <a:schemeClr val="bg1"/>
                </a:solidFill>
              </a:rPr>
              <a:t>Registro</a:t>
            </a:r>
            <a:r>
              <a:rPr lang="en-IE" sz="2400" dirty="0" smtClean="0">
                <a:solidFill>
                  <a:schemeClr val="bg1"/>
                </a:solidFill>
              </a:rPr>
              <a:t> del </a:t>
            </a:r>
            <a:r>
              <a:rPr lang="en-IE" sz="2400" dirty="0" err="1" smtClean="0">
                <a:solidFill>
                  <a:schemeClr val="bg1"/>
                </a:solidFill>
              </a:rPr>
              <a:t>tiempo</a:t>
            </a:r>
            <a:r>
              <a:rPr lang="en-IE" sz="2400" dirty="0" smtClean="0">
                <a:solidFill>
                  <a:schemeClr val="bg1"/>
                </a:solidFill>
              </a:rPr>
              <a:t> y </a:t>
            </a:r>
            <a:r>
              <a:rPr lang="en-IE" sz="2400" dirty="0" err="1" smtClean="0">
                <a:solidFill>
                  <a:schemeClr val="bg1"/>
                </a:solidFill>
              </a:rPr>
              <a:t>piezas</a:t>
            </a:r>
            <a:endParaRPr lang="en-IE" sz="2400" dirty="0" smtClean="0">
              <a:solidFill>
                <a:schemeClr val="bg1"/>
              </a:solidFill>
            </a:endParaRPr>
          </a:p>
          <a:p>
            <a:pPr marL="342900" indent="-342900">
              <a:lnSpc>
                <a:spcPct val="150000"/>
              </a:lnSpc>
              <a:buFont typeface="Wingdings" charset="2"/>
              <a:buChar char="ü"/>
            </a:pPr>
            <a:r>
              <a:rPr lang="en-IE" sz="2400" dirty="0" err="1" smtClean="0">
                <a:solidFill>
                  <a:schemeClr val="bg1"/>
                </a:solidFill>
              </a:rPr>
              <a:t>IoT</a:t>
            </a:r>
            <a:r>
              <a:rPr lang="en-IE" sz="2400" dirty="0" smtClean="0">
                <a:solidFill>
                  <a:schemeClr val="bg1"/>
                </a:solidFill>
              </a:rPr>
              <a:t> </a:t>
            </a:r>
            <a:r>
              <a:rPr lang="en-IE" sz="2400" dirty="0" err="1" smtClean="0">
                <a:solidFill>
                  <a:schemeClr val="bg1"/>
                </a:solidFill>
              </a:rPr>
              <a:t>Proactivo</a:t>
            </a:r>
            <a:r>
              <a:rPr lang="en-IE" sz="2400" dirty="0" smtClean="0">
                <a:solidFill>
                  <a:schemeClr val="bg1"/>
                </a:solidFill>
              </a:rPr>
              <a:t> (Internet of Things)</a:t>
            </a:r>
          </a:p>
          <a:p>
            <a:pPr marL="342900" indent="-342900">
              <a:lnSpc>
                <a:spcPct val="150000"/>
              </a:lnSpc>
              <a:buFont typeface="Wingdings" charset="2"/>
              <a:buChar char="ü"/>
            </a:pPr>
            <a:r>
              <a:rPr lang="en-IE" sz="2400" dirty="0" err="1" smtClean="0">
                <a:solidFill>
                  <a:schemeClr val="bg1"/>
                </a:solidFill>
              </a:rPr>
              <a:t>Cumplimiento</a:t>
            </a:r>
            <a:r>
              <a:rPr lang="en-IE" sz="2400" dirty="0" smtClean="0">
                <a:solidFill>
                  <a:schemeClr val="bg1"/>
                </a:solidFill>
              </a:rPr>
              <a:t> </a:t>
            </a:r>
            <a:r>
              <a:rPr lang="en-IE" sz="2400" dirty="0" err="1" smtClean="0">
                <a:solidFill>
                  <a:schemeClr val="bg1"/>
                </a:solidFill>
              </a:rPr>
              <a:t>legislación</a:t>
            </a:r>
            <a:r>
              <a:rPr lang="en-IE" sz="2400" dirty="0" smtClean="0">
                <a:solidFill>
                  <a:schemeClr val="bg1"/>
                </a:solidFill>
              </a:rPr>
              <a:t> </a:t>
            </a:r>
            <a:r>
              <a:rPr lang="en-IE" sz="2400" dirty="0" err="1" smtClean="0">
                <a:solidFill>
                  <a:schemeClr val="bg1"/>
                </a:solidFill>
              </a:rPr>
              <a:t>Seguridad</a:t>
            </a:r>
            <a:endParaRPr lang="en-IE" sz="2400" dirty="0" smtClean="0">
              <a:solidFill>
                <a:schemeClr val="bg1"/>
              </a:solidFill>
            </a:endParaRPr>
          </a:p>
          <a:p>
            <a:pPr marL="342900" indent="-342900">
              <a:lnSpc>
                <a:spcPct val="150000"/>
              </a:lnSpc>
              <a:buFont typeface="Wingdings" charset="2"/>
              <a:buChar char="ü"/>
            </a:pPr>
            <a:r>
              <a:rPr lang="en-IE" sz="2400" dirty="0" err="1" smtClean="0">
                <a:solidFill>
                  <a:schemeClr val="bg1"/>
                </a:solidFill>
              </a:rPr>
              <a:t>Informes</a:t>
            </a:r>
            <a:r>
              <a:rPr lang="en-IE" sz="2400" dirty="0" smtClean="0">
                <a:solidFill>
                  <a:schemeClr val="bg1"/>
                </a:solidFill>
              </a:rPr>
              <a:t> </a:t>
            </a:r>
            <a:r>
              <a:rPr lang="en-IE" sz="2400" dirty="0" err="1" smtClean="0">
                <a:solidFill>
                  <a:schemeClr val="bg1"/>
                </a:solidFill>
              </a:rPr>
              <a:t>en</a:t>
            </a:r>
            <a:r>
              <a:rPr lang="en-IE" sz="2400" dirty="0" smtClean="0">
                <a:solidFill>
                  <a:schemeClr val="bg1"/>
                </a:solidFill>
              </a:rPr>
              <a:t> </a:t>
            </a:r>
            <a:r>
              <a:rPr lang="en-IE" sz="2400" dirty="0" err="1" smtClean="0">
                <a:solidFill>
                  <a:schemeClr val="bg1"/>
                </a:solidFill>
              </a:rPr>
              <a:t>tiempo</a:t>
            </a:r>
            <a:r>
              <a:rPr lang="en-IE" sz="2400" dirty="0" smtClean="0">
                <a:solidFill>
                  <a:schemeClr val="bg1"/>
                </a:solidFill>
              </a:rPr>
              <a:t> real</a:t>
            </a:r>
          </a:p>
        </p:txBody>
      </p:sp>
    </p:spTree>
    <p:extLst>
      <p:ext uri="{BB962C8B-B14F-4D97-AF65-F5344CB8AC3E}">
        <p14:creationId xmlns:p14="http://schemas.microsoft.com/office/powerpoint/2010/main" val="9544380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err="1" smtClean="0"/>
              <a:t>Captura</a:t>
            </a:r>
            <a:r>
              <a:rPr lang="en-GB" dirty="0" smtClean="0"/>
              <a:t> de </a:t>
            </a:r>
            <a:r>
              <a:rPr lang="en-GB" dirty="0" err="1" smtClean="0"/>
              <a:t>Datos</a:t>
            </a:r>
            <a:r>
              <a:rPr lang="en-GB" dirty="0" smtClean="0"/>
              <a:t> con el </a:t>
            </a:r>
            <a:r>
              <a:rPr lang="en-GB" dirty="0" err="1" smtClean="0"/>
              <a:t>móvil</a:t>
            </a:r>
            <a:endParaRPr lang="ga-IE" dirty="0"/>
          </a:p>
        </p:txBody>
      </p:sp>
      <p:sp>
        <p:nvSpPr>
          <p:cNvPr id="8" name="Rectangle 7"/>
          <p:cNvSpPr/>
          <p:nvPr/>
        </p:nvSpPr>
        <p:spPr>
          <a:xfrm>
            <a:off x="-1" y="891627"/>
            <a:ext cx="4981071" cy="59663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Wingdings" panose="05000000000000000000" pitchFamily="2" charset="2"/>
              <a:buChar char="§"/>
            </a:pPr>
            <a:r>
              <a:rPr lang="en-GB" sz="2400" dirty="0" err="1" smtClean="0"/>
              <a:t>Sustituye</a:t>
            </a:r>
            <a:r>
              <a:rPr lang="en-GB" sz="2400" dirty="0" smtClean="0"/>
              <a:t> </a:t>
            </a:r>
            <a:r>
              <a:rPr lang="en-GB" sz="2400" dirty="0" err="1" smtClean="0"/>
              <a:t>formularios</a:t>
            </a:r>
            <a:r>
              <a:rPr lang="en-GB" sz="2400" dirty="0" smtClean="0"/>
              <a:t> </a:t>
            </a:r>
            <a:r>
              <a:rPr lang="en-GB" sz="2400" dirty="0" err="1" smtClean="0"/>
              <a:t>en</a:t>
            </a:r>
            <a:r>
              <a:rPr lang="en-GB" sz="2400" dirty="0" smtClean="0"/>
              <a:t> </a:t>
            </a:r>
            <a:r>
              <a:rPr lang="en-GB" sz="2400" dirty="0" err="1" smtClean="0"/>
              <a:t>papel</a:t>
            </a:r>
            <a:r>
              <a:rPr lang="en-GB" sz="2400" dirty="0" smtClean="0"/>
              <a:t> </a:t>
            </a:r>
            <a:r>
              <a:rPr lang="en-GB" sz="2400" dirty="0" err="1" smtClean="0"/>
              <a:t>por</a:t>
            </a:r>
            <a:r>
              <a:rPr lang="en-GB" sz="2400" dirty="0" smtClean="0"/>
              <a:t> </a:t>
            </a:r>
            <a:r>
              <a:rPr lang="en-GB" sz="2400" dirty="0" err="1" smtClean="0"/>
              <a:t>pantallas</a:t>
            </a:r>
            <a:r>
              <a:rPr lang="en-GB" sz="2400" dirty="0" smtClean="0"/>
              <a:t> </a:t>
            </a:r>
            <a:r>
              <a:rPr lang="en-GB" sz="2400" dirty="0" err="1" smtClean="0"/>
              <a:t>en</a:t>
            </a:r>
            <a:r>
              <a:rPr lang="en-GB" sz="2400" dirty="0" smtClean="0"/>
              <a:t> el </a:t>
            </a:r>
            <a:r>
              <a:rPr lang="en-GB" sz="2400" dirty="0" err="1" smtClean="0"/>
              <a:t>móvil</a:t>
            </a:r>
            <a:r>
              <a:rPr lang="en-GB" sz="2400" dirty="0" smtClean="0"/>
              <a:t>.</a:t>
            </a:r>
          </a:p>
          <a:p>
            <a:endParaRPr lang="en-GB" sz="2400" dirty="0" smtClean="0"/>
          </a:p>
          <a:p>
            <a:pPr marL="285750" indent="-285750">
              <a:buFont typeface="Wingdings" panose="05000000000000000000" pitchFamily="2" charset="2"/>
              <a:buChar char="§"/>
            </a:pPr>
            <a:r>
              <a:rPr lang="en-GB" sz="2400" dirty="0" err="1" smtClean="0"/>
              <a:t>Registra</a:t>
            </a:r>
            <a:r>
              <a:rPr lang="en-GB" sz="2400" dirty="0" smtClean="0"/>
              <a:t> </a:t>
            </a:r>
            <a:r>
              <a:rPr lang="en-GB" sz="2400" dirty="0" err="1" smtClean="0"/>
              <a:t>automáticamente</a:t>
            </a:r>
            <a:r>
              <a:rPr lang="en-GB" sz="2400" dirty="0" smtClean="0"/>
              <a:t> </a:t>
            </a:r>
            <a:r>
              <a:rPr lang="en-GB" sz="2400" dirty="0" err="1" smtClean="0"/>
              <a:t>inicio</a:t>
            </a:r>
            <a:r>
              <a:rPr lang="en-GB" sz="2400" dirty="0" smtClean="0"/>
              <a:t> y fin del </a:t>
            </a:r>
            <a:r>
              <a:rPr lang="en-GB" sz="2400" dirty="0" err="1" smtClean="0"/>
              <a:t>trabajo</a:t>
            </a:r>
            <a:r>
              <a:rPr lang="en-GB" sz="2400" dirty="0" smtClean="0"/>
              <a:t> </a:t>
            </a:r>
            <a:r>
              <a:rPr lang="en-GB" sz="2400" dirty="0" err="1" smtClean="0"/>
              <a:t>realizado</a:t>
            </a:r>
            <a:r>
              <a:rPr lang="en-GB" sz="2400" dirty="0" smtClean="0"/>
              <a:t>.</a:t>
            </a:r>
          </a:p>
          <a:p>
            <a:endParaRPr lang="en-GB" sz="2400" dirty="0" smtClean="0"/>
          </a:p>
          <a:p>
            <a:pPr marL="285750" indent="-285750">
              <a:buFont typeface="Wingdings" panose="05000000000000000000" pitchFamily="2" charset="2"/>
              <a:buChar char="§"/>
            </a:pPr>
            <a:r>
              <a:rPr lang="en-GB" sz="2400" dirty="0" err="1" smtClean="0"/>
              <a:t>Registra</a:t>
            </a:r>
            <a:r>
              <a:rPr lang="en-GB" sz="2400" dirty="0" smtClean="0"/>
              <a:t> las </a:t>
            </a:r>
            <a:r>
              <a:rPr lang="en-GB" sz="2400" dirty="0" err="1" smtClean="0"/>
              <a:t>piezas</a:t>
            </a:r>
            <a:r>
              <a:rPr lang="en-GB" sz="2400" dirty="0" smtClean="0"/>
              <a:t> / </a:t>
            </a:r>
            <a:r>
              <a:rPr lang="en-GB" sz="2400" dirty="0" err="1" smtClean="0"/>
              <a:t>materiales</a:t>
            </a:r>
            <a:r>
              <a:rPr lang="en-GB" sz="2400" dirty="0" smtClean="0"/>
              <a:t> </a:t>
            </a:r>
            <a:r>
              <a:rPr lang="en-GB" sz="2400" dirty="0" err="1" smtClean="0"/>
              <a:t>usados</a:t>
            </a:r>
            <a:r>
              <a:rPr lang="en-GB" sz="2400" dirty="0" smtClean="0"/>
              <a:t>.</a:t>
            </a:r>
          </a:p>
          <a:p>
            <a:endParaRPr lang="en-GB" sz="2400" dirty="0" smtClean="0"/>
          </a:p>
          <a:p>
            <a:pPr marL="285750" indent="-285750">
              <a:buFont typeface="Wingdings" panose="05000000000000000000" pitchFamily="2" charset="2"/>
              <a:buChar char="§"/>
            </a:pPr>
            <a:r>
              <a:rPr lang="en-GB" sz="2400" dirty="0" err="1" smtClean="0"/>
              <a:t>Toma</a:t>
            </a:r>
            <a:r>
              <a:rPr lang="en-GB" sz="2400" dirty="0" smtClean="0"/>
              <a:t> </a:t>
            </a:r>
            <a:r>
              <a:rPr lang="en-GB" sz="2400" dirty="0" err="1" smtClean="0"/>
              <a:t>fotos</a:t>
            </a:r>
            <a:r>
              <a:rPr lang="en-GB" sz="2400" dirty="0" smtClean="0"/>
              <a:t>, </a:t>
            </a:r>
            <a:r>
              <a:rPr lang="en-GB" sz="2400" dirty="0" err="1" smtClean="0"/>
              <a:t>registra</a:t>
            </a:r>
            <a:r>
              <a:rPr lang="en-GB" sz="2400" dirty="0" smtClean="0"/>
              <a:t> </a:t>
            </a:r>
            <a:r>
              <a:rPr lang="en-GB" sz="2400" dirty="0" err="1" smtClean="0"/>
              <a:t>firmas</a:t>
            </a:r>
            <a:r>
              <a:rPr lang="en-GB" sz="2400" dirty="0" smtClean="0"/>
              <a:t>, </a:t>
            </a:r>
            <a:r>
              <a:rPr lang="en-GB" sz="2400" dirty="0" err="1" smtClean="0"/>
              <a:t>códigos</a:t>
            </a:r>
            <a:r>
              <a:rPr lang="en-GB" sz="2400" dirty="0" smtClean="0"/>
              <a:t> de </a:t>
            </a:r>
            <a:r>
              <a:rPr lang="en-GB" sz="2400" dirty="0" err="1" smtClean="0"/>
              <a:t>barras</a:t>
            </a:r>
            <a:r>
              <a:rPr lang="en-GB" sz="2400" dirty="0" smtClean="0"/>
              <a:t>, </a:t>
            </a:r>
            <a:r>
              <a:rPr lang="en-GB" sz="2400" dirty="0" err="1" smtClean="0"/>
              <a:t>coordenadas</a:t>
            </a:r>
            <a:r>
              <a:rPr lang="en-GB" sz="2400" dirty="0" smtClean="0"/>
              <a:t> GPS, </a:t>
            </a:r>
            <a:r>
              <a:rPr lang="en-GB" sz="2400" dirty="0" err="1" smtClean="0"/>
              <a:t>notas</a:t>
            </a:r>
            <a:r>
              <a:rPr lang="en-GB" sz="2400" dirty="0" smtClean="0"/>
              <a:t>, </a:t>
            </a:r>
            <a:r>
              <a:rPr lang="en-GB" sz="2400" dirty="0" err="1" smtClean="0"/>
              <a:t>esquemas</a:t>
            </a:r>
            <a:r>
              <a:rPr lang="en-GB" sz="2400" dirty="0" smtClean="0"/>
              <a:t>, etc.</a:t>
            </a:r>
          </a:p>
          <a:p>
            <a:endParaRPr lang="en-GB" sz="2400" dirty="0" smtClean="0"/>
          </a:p>
          <a:p>
            <a:pPr marL="285750" indent="-285750">
              <a:buFont typeface="Wingdings" panose="05000000000000000000" pitchFamily="2" charset="2"/>
              <a:buChar char="§"/>
            </a:pPr>
            <a:r>
              <a:rPr lang="en-GB" sz="2400" dirty="0" err="1" smtClean="0"/>
              <a:t>Todo</a:t>
            </a:r>
            <a:r>
              <a:rPr lang="en-GB" sz="2400" dirty="0" smtClean="0"/>
              <a:t> el </a:t>
            </a:r>
            <a:r>
              <a:rPr lang="en-GB" sz="2400" dirty="0" err="1" smtClean="0"/>
              <a:t>trabajo</a:t>
            </a:r>
            <a:r>
              <a:rPr lang="en-GB" sz="2400" dirty="0" smtClean="0"/>
              <a:t> se </a:t>
            </a:r>
            <a:r>
              <a:rPr lang="en-GB" sz="2400" dirty="0" err="1" smtClean="0"/>
              <a:t>envía</a:t>
            </a:r>
            <a:r>
              <a:rPr lang="en-GB" sz="2400" dirty="0" smtClean="0"/>
              <a:t> a la </a:t>
            </a:r>
            <a:r>
              <a:rPr lang="en-GB" sz="2400" dirty="0" err="1" smtClean="0"/>
              <a:t>oficina</a:t>
            </a:r>
            <a:r>
              <a:rPr lang="en-GB" sz="2400" dirty="0" smtClean="0"/>
              <a:t> </a:t>
            </a:r>
            <a:r>
              <a:rPr lang="en-GB" sz="2400" dirty="0" err="1" smtClean="0"/>
              <a:t>en</a:t>
            </a:r>
            <a:r>
              <a:rPr lang="en-GB" sz="2400" dirty="0" smtClean="0"/>
              <a:t> </a:t>
            </a:r>
            <a:r>
              <a:rPr lang="en-GB" sz="2400" dirty="0" err="1" smtClean="0"/>
              <a:t>tiempo</a:t>
            </a:r>
            <a:r>
              <a:rPr lang="en-GB" sz="2400" dirty="0" smtClean="0"/>
              <a:t> real para </a:t>
            </a:r>
            <a:r>
              <a:rPr lang="en-GB" sz="2400" dirty="0" err="1" smtClean="0"/>
              <a:t>poder</a:t>
            </a:r>
            <a:r>
              <a:rPr lang="en-GB" sz="2400" dirty="0" smtClean="0"/>
              <a:t> </a:t>
            </a:r>
            <a:r>
              <a:rPr lang="en-GB" sz="2400" dirty="0" err="1" smtClean="0"/>
              <a:t>facturar</a:t>
            </a:r>
            <a:r>
              <a:rPr lang="en-GB" sz="2400" dirty="0" smtClean="0"/>
              <a:t> de forma </a:t>
            </a:r>
            <a:r>
              <a:rPr lang="en-GB" sz="2400" dirty="0" err="1" smtClean="0"/>
              <a:t>inmediata</a:t>
            </a:r>
            <a:endParaRPr lang="ga-IE" sz="2400" dirty="0"/>
          </a:p>
        </p:txBody>
      </p:sp>
      <p:grpSp>
        <p:nvGrpSpPr>
          <p:cNvPr id="4" name="Group 3"/>
          <p:cNvGrpSpPr/>
          <p:nvPr/>
        </p:nvGrpSpPr>
        <p:grpSpPr>
          <a:xfrm>
            <a:off x="4936700" y="2049171"/>
            <a:ext cx="7589076" cy="3554856"/>
            <a:chOff x="4936700" y="2049171"/>
            <a:chExt cx="7589076" cy="3554856"/>
          </a:xfrm>
        </p:grpSpPr>
        <p:grpSp>
          <p:nvGrpSpPr>
            <p:cNvPr id="10" name="Group 9"/>
            <p:cNvGrpSpPr/>
            <p:nvPr/>
          </p:nvGrpSpPr>
          <p:grpSpPr>
            <a:xfrm>
              <a:off x="4936700" y="2049171"/>
              <a:ext cx="5172170" cy="3554856"/>
              <a:chOff x="1791907" y="2809665"/>
              <a:chExt cx="4558138" cy="2773242"/>
            </a:xfrm>
          </p:grpSpPr>
          <p:pic>
            <p:nvPicPr>
              <p:cNvPr id="11"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5741" b="79630" l="8802" r="35990"/>
                        </a14:imgEffect>
                      </a14:imgLayer>
                    </a14:imgProps>
                  </a:ext>
                  <a:ext uri="{28A0092B-C50C-407E-A947-70E740481C1C}">
                    <a14:useLocalDpi xmlns:a14="http://schemas.microsoft.com/office/drawing/2010/main" val="0"/>
                  </a:ext>
                </a:extLst>
              </a:blip>
              <a:srcRect l="7076" t="13195" r="62231" b="18822"/>
              <a:stretch/>
            </p:blipFill>
            <p:spPr bwMode="auto">
              <a:xfrm>
                <a:off x="1791907" y="2809665"/>
                <a:ext cx="2188393" cy="27732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1"/>
              <p:cNvGrpSpPr/>
              <p:nvPr/>
            </p:nvGrpSpPr>
            <p:grpSpPr>
              <a:xfrm>
                <a:off x="4688791" y="3617608"/>
                <a:ext cx="1661254" cy="1421578"/>
                <a:chOff x="1152401" y="1080567"/>
                <a:chExt cx="1800199" cy="1540241"/>
              </a:xfrm>
            </p:grpSpPr>
            <p:pic>
              <p:nvPicPr>
                <p:cNvPr id="15" name="Picture 14"/>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24230" r="76181"/>
                          </a14:imgEffect>
                        </a14:imgLayer>
                      </a14:imgProps>
                    </a:ext>
                    <a:ext uri="{28A0092B-C50C-407E-A947-70E740481C1C}">
                      <a14:useLocalDpi xmlns:a14="http://schemas.microsoft.com/office/drawing/2010/main" val="0"/>
                    </a:ext>
                  </a:extLst>
                </a:blip>
                <a:stretch>
                  <a:fillRect/>
                </a:stretch>
              </p:blipFill>
              <p:spPr>
                <a:xfrm>
                  <a:off x="1152401" y="1080567"/>
                  <a:ext cx="1800199" cy="1540241"/>
                </a:xfrm>
                <a:prstGeom prst="rect">
                  <a:avLst/>
                </a:prstGeom>
              </p:spPr>
            </p:pic>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t="3861" b="16310"/>
                <a:stretch/>
              </p:blipFill>
              <p:spPr>
                <a:xfrm>
                  <a:off x="1656457" y="1296591"/>
                  <a:ext cx="792088" cy="1052714"/>
                </a:xfrm>
                <a:prstGeom prst="rect">
                  <a:avLst/>
                </a:prstGeom>
              </p:spPr>
            </p:pic>
          </p:grpSp>
          <p:sp>
            <p:nvSpPr>
              <p:cNvPr id="13" name="Cross 12"/>
              <p:cNvSpPr/>
              <p:nvPr/>
            </p:nvSpPr>
            <p:spPr>
              <a:xfrm rot="2726143">
                <a:off x="2154784" y="3667651"/>
                <a:ext cx="1397715" cy="1315577"/>
              </a:xfrm>
              <a:prstGeom prst="plus">
                <a:avLst>
                  <a:gd name="adj" fmla="val 3860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 name="Right Arrow 13"/>
              <p:cNvSpPr/>
              <p:nvPr/>
            </p:nvSpPr>
            <p:spPr>
              <a:xfrm>
                <a:off x="3983097" y="3954706"/>
                <a:ext cx="1019288" cy="684641"/>
              </a:xfrm>
              <a:prstGeom prst="rightArrow">
                <a:avLst/>
              </a:prstGeom>
              <a:solidFill>
                <a:srgbClr val="1B819F"/>
              </a:solidFill>
              <a:ln>
                <a:solidFill>
                  <a:srgbClr val="41BB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sp>
          <p:nvSpPr>
            <p:cNvPr id="2" name="Rectangle 1"/>
            <p:cNvSpPr/>
            <p:nvPr/>
          </p:nvSpPr>
          <p:spPr>
            <a:xfrm>
              <a:off x="8610932" y="2669550"/>
              <a:ext cx="1782926" cy="28979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ga-IE"/>
            </a:p>
          </p:txBody>
        </p:sp>
        <p:grpSp>
          <p:nvGrpSpPr>
            <p:cNvPr id="17" name="Group 16"/>
            <p:cNvGrpSpPr/>
            <p:nvPr/>
          </p:nvGrpSpPr>
          <p:grpSpPr>
            <a:xfrm>
              <a:off x="8220653" y="2549528"/>
              <a:ext cx="4305123" cy="2652239"/>
              <a:chOff x="809328" y="1152575"/>
              <a:chExt cx="2034164" cy="1231279"/>
            </a:xfrm>
          </p:grpSpPr>
          <p:grpSp>
            <p:nvGrpSpPr>
              <p:cNvPr id="18" name="Group 17"/>
              <p:cNvGrpSpPr/>
              <p:nvPr/>
            </p:nvGrpSpPr>
            <p:grpSpPr>
              <a:xfrm rot="557202">
                <a:off x="1727274" y="1298493"/>
                <a:ext cx="1116218" cy="1084872"/>
                <a:chOff x="-1943943" y="1564963"/>
                <a:chExt cx="1800199" cy="1540241"/>
              </a:xfrm>
            </p:grpSpPr>
            <p:pic>
              <p:nvPicPr>
                <p:cNvPr id="25" name="Picture 24"/>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24230" r="76181"/>
                          </a14:imgEffect>
                        </a14:imgLayer>
                      </a14:imgProps>
                    </a:ext>
                    <a:ext uri="{28A0092B-C50C-407E-A947-70E740481C1C}">
                      <a14:useLocalDpi xmlns:a14="http://schemas.microsoft.com/office/drawing/2010/main" val="0"/>
                    </a:ext>
                  </a:extLst>
                </a:blip>
                <a:stretch>
                  <a:fillRect/>
                </a:stretch>
              </p:blipFill>
              <p:spPr>
                <a:xfrm>
                  <a:off x="-1943943" y="1564963"/>
                  <a:ext cx="1800199" cy="1540241"/>
                </a:xfrm>
                <a:prstGeom prst="rect">
                  <a:avLst/>
                </a:prstGeom>
              </p:spPr>
            </p:pic>
            <p:pic>
              <p:nvPicPr>
                <p:cNvPr id="26" name="Picture 25" descr="2012-10-30 10.16.12.png"/>
                <p:cNvPicPr>
                  <a:picLocks noChangeAspect="1"/>
                </p:cNvPicPr>
                <p:nvPr/>
              </p:nvPicPr>
              <p:blipFill>
                <a:blip r:embed="rId9" cstate="print"/>
                <a:stretch>
                  <a:fillRect/>
                </a:stretch>
              </p:blipFill>
              <p:spPr>
                <a:xfrm>
                  <a:off x="-1433934" y="1785346"/>
                  <a:ext cx="792088" cy="1055465"/>
                </a:xfrm>
                <a:prstGeom prst="rect">
                  <a:avLst/>
                </a:prstGeom>
              </p:spPr>
            </p:pic>
          </p:grpSp>
          <p:grpSp>
            <p:nvGrpSpPr>
              <p:cNvPr id="19" name="Group 18"/>
              <p:cNvGrpSpPr/>
              <p:nvPr/>
            </p:nvGrpSpPr>
            <p:grpSpPr>
              <a:xfrm rot="21039674">
                <a:off x="809328" y="1298982"/>
                <a:ext cx="1116218" cy="1084872"/>
                <a:chOff x="-3024063" y="1564963"/>
                <a:chExt cx="1800199" cy="1540241"/>
              </a:xfrm>
            </p:grpSpPr>
            <p:pic>
              <p:nvPicPr>
                <p:cNvPr id="23" name="Picture 22"/>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24230" r="76181"/>
                          </a14:imgEffect>
                        </a14:imgLayer>
                      </a14:imgProps>
                    </a:ext>
                    <a:ext uri="{28A0092B-C50C-407E-A947-70E740481C1C}">
                      <a14:useLocalDpi xmlns:a14="http://schemas.microsoft.com/office/drawing/2010/main" val="0"/>
                    </a:ext>
                  </a:extLst>
                </a:blip>
                <a:stretch>
                  <a:fillRect/>
                </a:stretch>
              </p:blipFill>
              <p:spPr>
                <a:xfrm>
                  <a:off x="-3024063" y="1564963"/>
                  <a:ext cx="1800199" cy="1540241"/>
                </a:xfrm>
                <a:prstGeom prst="rect">
                  <a:avLst/>
                </a:prstGeom>
              </p:spPr>
            </p:pic>
            <p:pic>
              <p:nvPicPr>
                <p:cNvPr id="24" name="Picture 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61784" t="22314" r="12092" b="8644"/>
                <a:stretch/>
              </p:blipFill>
              <p:spPr bwMode="auto">
                <a:xfrm>
                  <a:off x="-2528560" y="1792337"/>
                  <a:ext cx="797729" cy="1056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0" name="Group 19"/>
              <p:cNvGrpSpPr/>
              <p:nvPr/>
            </p:nvGrpSpPr>
            <p:grpSpPr>
              <a:xfrm>
                <a:off x="1288851" y="1152575"/>
                <a:ext cx="1116218" cy="1160702"/>
                <a:chOff x="-4104183" y="1564963"/>
                <a:chExt cx="1800199" cy="1540241"/>
              </a:xfrm>
            </p:grpSpPr>
            <p:pic>
              <p:nvPicPr>
                <p:cNvPr id="21" name="Picture 20"/>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24230" r="76181"/>
                          </a14:imgEffect>
                        </a14:imgLayer>
                      </a14:imgProps>
                    </a:ext>
                    <a:ext uri="{28A0092B-C50C-407E-A947-70E740481C1C}">
                      <a14:useLocalDpi xmlns:a14="http://schemas.microsoft.com/office/drawing/2010/main" val="0"/>
                    </a:ext>
                  </a:extLst>
                </a:blip>
                <a:stretch>
                  <a:fillRect/>
                </a:stretch>
              </p:blipFill>
              <p:spPr>
                <a:xfrm>
                  <a:off x="-4104183" y="1564963"/>
                  <a:ext cx="1800199" cy="1540241"/>
                </a:xfrm>
                <a:prstGeom prst="rect">
                  <a:avLst/>
                </a:prstGeom>
              </p:spPr>
            </p:pic>
            <p:pic>
              <p:nvPicPr>
                <p:cNvPr id="22" name="Picture 21"/>
                <p:cNvPicPr>
                  <a:picLocks noChangeAspect="1"/>
                </p:cNvPicPr>
                <p:nvPr/>
              </p:nvPicPr>
              <p:blipFill rotWithShape="1">
                <a:blip r:embed="rId13" cstate="print">
                  <a:extLst>
                    <a:ext uri="{28A0092B-C50C-407E-A947-70E740481C1C}">
                      <a14:useLocalDpi xmlns:a14="http://schemas.microsoft.com/office/drawing/2010/main" val="0"/>
                    </a:ext>
                  </a:extLst>
                </a:blip>
                <a:srcRect t="3861" b="18121"/>
                <a:stretch/>
              </p:blipFill>
              <p:spPr>
                <a:xfrm>
                  <a:off x="-3608646" y="1803742"/>
                  <a:ext cx="809125" cy="1028829"/>
                </a:xfrm>
                <a:prstGeom prst="rect">
                  <a:avLst/>
                </a:prstGeom>
              </p:spPr>
            </p:pic>
          </p:grpSp>
        </p:grpSp>
      </p:grpSp>
    </p:spTree>
    <p:extLst>
      <p:ext uri="{BB962C8B-B14F-4D97-AF65-F5344CB8AC3E}">
        <p14:creationId xmlns:p14="http://schemas.microsoft.com/office/powerpoint/2010/main" val="41757419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err="1" smtClean="0"/>
              <a:t>Crea</a:t>
            </a:r>
            <a:r>
              <a:rPr lang="en-GB" dirty="0" smtClean="0"/>
              <a:t> </a:t>
            </a:r>
            <a:r>
              <a:rPr lang="en-GB" dirty="0" err="1" smtClean="0"/>
              <a:t>los</a:t>
            </a:r>
            <a:r>
              <a:rPr lang="en-GB" dirty="0" smtClean="0"/>
              <a:t> </a:t>
            </a:r>
            <a:r>
              <a:rPr lang="en-GB" dirty="0" err="1" smtClean="0"/>
              <a:t>formularios</a:t>
            </a:r>
            <a:r>
              <a:rPr lang="en-GB" dirty="0" smtClean="0"/>
              <a:t> a </a:t>
            </a:r>
            <a:r>
              <a:rPr lang="en-GB" dirty="0" err="1" smtClean="0"/>
              <a:t>medida</a:t>
            </a:r>
            <a:r>
              <a:rPr lang="en-GB" dirty="0" smtClean="0"/>
              <a:t> para el </a:t>
            </a:r>
            <a:r>
              <a:rPr lang="en-GB" dirty="0" err="1" smtClean="0"/>
              <a:t>Móvil</a:t>
            </a:r>
            <a:endParaRPr lang="ga-IE" dirty="0"/>
          </a:p>
        </p:txBody>
      </p:sp>
      <p:sp>
        <p:nvSpPr>
          <p:cNvPr id="8" name="Rectangle 7"/>
          <p:cNvSpPr/>
          <p:nvPr/>
        </p:nvSpPr>
        <p:spPr>
          <a:xfrm>
            <a:off x="0" y="898358"/>
            <a:ext cx="5229726" cy="595964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nSpc>
                <a:spcPct val="150000"/>
              </a:lnSpc>
              <a:buFont typeface="Wingdings" panose="05000000000000000000" pitchFamily="2" charset="2"/>
              <a:buChar char="§"/>
            </a:pPr>
            <a:r>
              <a:rPr lang="en-GB" sz="2400" dirty="0" err="1" smtClean="0"/>
              <a:t>GeoPal</a:t>
            </a:r>
            <a:r>
              <a:rPr lang="en-GB" sz="2400" dirty="0" smtClean="0"/>
              <a:t> </a:t>
            </a:r>
            <a:r>
              <a:rPr lang="en-GB" sz="2400" dirty="0" err="1" smtClean="0"/>
              <a:t>tiene</a:t>
            </a:r>
            <a:r>
              <a:rPr lang="en-GB" sz="2400" dirty="0" smtClean="0"/>
              <a:t> </a:t>
            </a:r>
            <a:r>
              <a:rPr lang="en-GB" sz="2400" dirty="0" err="1" smtClean="0"/>
              <a:t>una</a:t>
            </a:r>
            <a:r>
              <a:rPr lang="en-GB" sz="2400" dirty="0" smtClean="0"/>
              <a:t> </a:t>
            </a:r>
            <a:r>
              <a:rPr lang="en-GB" sz="2400" dirty="0" err="1" smtClean="0"/>
              <a:t>potente</a:t>
            </a:r>
            <a:r>
              <a:rPr lang="en-GB" sz="2400" dirty="0" smtClean="0"/>
              <a:t> </a:t>
            </a:r>
            <a:r>
              <a:rPr lang="en-GB" sz="2400" dirty="0" err="1" smtClean="0"/>
              <a:t>herramienta</a:t>
            </a:r>
            <a:r>
              <a:rPr lang="en-GB" sz="2400" dirty="0" smtClean="0"/>
              <a:t> para </a:t>
            </a:r>
            <a:r>
              <a:rPr lang="en-GB" sz="2400" dirty="0" err="1" smtClean="0"/>
              <a:t>crear</a:t>
            </a:r>
            <a:r>
              <a:rPr lang="en-GB" sz="2400" dirty="0" smtClean="0"/>
              <a:t> </a:t>
            </a:r>
            <a:r>
              <a:rPr lang="en-GB" sz="2400" dirty="0" err="1" smtClean="0"/>
              <a:t>formularios</a:t>
            </a:r>
            <a:endParaRPr lang="en-GB" sz="2400" dirty="0" smtClean="0"/>
          </a:p>
          <a:p>
            <a:pPr marL="285750" indent="-285750">
              <a:lnSpc>
                <a:spcPct val="150000"/>
              </a:lnSpc>
              <a:buFont typeface="Wingdings" panose="05000000000000000000" pitchFamily="2" charset="2"/>
              <a:buChar char="§"/>
            </a:pPr>
            <a:r>
              <a:rPr lang="en-GB" sz="2400" dirty="0" smtClean="0"/>
              <a:t>No hay que </a:t>
            </a:r>
            <a:r>
              <a:rPr lang="en-GB" sz="2400" dirty="0" err="1" smtClean="0"/>
              <a:t>programar</a:t>
            </a:r>
            <a:r>
              <a:rPr lang="en-GB" sz="2400" dirty="0" smtClean="0"/>
              <a:t> nada. Se </a:t>
            </a:r>
            <a:r>
              <a:rPr lang="en-GB" sz="2400" dirty="0" err="1" smtClean="0"/>
              <a:t>arrastran</a:t>
            </a:r>
            <a:r>
              <a:rPr lang="en-GB" sz="2400" dirty="0" smtClean="0"/>
              <a:t> y </a:t>
            </a:r>
            <a:r>
              <a:rPr lang="en-GB" sz="2400" dirty="0" err="1" smtClean="0"/>
              <a:t>sueltan</a:t>
            </a:r>
            <a:r>
              <a:rPr lang="en-GB" sz="2400" dirty="0" smtClean="0"/>
              <a:t> </a:t>
            </a:r>
            <a:r>
              <a:rPr lang="en-GB" sz="2400" dirty="0" err="1" smtClean="0"/>
              <a:t>los</a:t>
            </a:r>
            <a:r>
              <a:rPr lang="en-GB" sz="2400" dirty="0" smtClean="0"/>
              <a:t> </a:t>
            </a:r>
            <a:r>
              <a:rPr lang="en-GB" sz="2400" dirty="0" err="1" smtClean="0"/>
              <a:t>elementos</a:t>
            </a:r>
            <a:r>
              <a:rPr lang="en-GB" sz="2400" dirty="0" smtClean="0"/>
              <a:t> del </a:t>
            </a:r>
            <a:r>
              <a:rPr lang="en-GB" sz="2400" dirty="0" err="1" smtClean="0"/>
              <a:t>formulario</a:t>
            </a:r>
            <a:r>
              <a:rPr lang="en-GB" sz="2400" dirty="0" smtClean="0"/>
              <a:t> (Drag &amp; Drop)</a:t>
            </a:r>
          </a:p>
          <a:p>
            <a:pPr marL="285750" indent="-285750">
              <a:lnSpc>
                <a:spcPct val="150000"/>
              </a:lnSpc>
              <a:buFont typeface="Wingdings" panose="05000000000000000000" pitchFamily="2" charset="2"/>
              <a:buChar char="§"/>
            </a:pPr>
            <a:r>
              <a:rPr lang="en-GB" sz="2400" dirty="0" err="1" smtClean="0"/>
              <a:t>Especifica</a:t>
            </a:r>
            <a:r>
              <a:rPr lang="en-GB" sz="2400" dirty="0" smtClean="0"/>
              <a:t> </a:t>
            </a:r>
            <a:r>
              <a:rPr lang="en-GB" sz="2400" dirty="0" err="1" smtClean="0"/>
              <a:t>qué</a:t>
            </a:r>
            <a:r>
              <a:rPr lang="en-GB" sz="2400" dirty="0" smtClean="0"/>
              <a:t> </a:t>
            </a:r>
            <a:r>
              <a:rPr lang="en-GB" sz="2400" dirty="0" err="1" smtClean="0"/>
              <a:t>formularios</a:t>
            </a:r>
            <a:r>
              <a:rPr lang="en-GB" sz="2400" dirty="0" smtClean="0"/>
              <a:t> y </a:t>
            </a:r>
            <a:r>
              <a:rPr lang="en-GB" sz="2400" dirty="0" err="1" smtClean="0"/>
              <a:t>campos</a:t>
            </a:r>
            <a:r>
              <a:rPr lang="en-GB" sz="2400" dirty="0" smtClean="0"/>
              <a:t> </a:t>
            </a:r>
            <a:r>
              <a:rPr lang="en-GB" sz="2400" dirty="0" err="1" smtClean="0"/>
              <a:t>pueden</a:t>
            </a:r>
            <a:r>
              <a:rPr lang="en-GB" sz="2400" dirty="0" smtClean="0"/>
              <a:t> verse </a:t>
            </a:r>
            <a:r>
              <a:rPr lang="en-GB" sz="2400" dirty="0" err="1" smtClean="0"/>
              <a:t>por</a:t>
            </a:r>
            <a:r>
              <a:rPr lang="en-GB" sz="2400" dirty="0" smtClean="0"/>
              <a:t> </a:t>
            </a:r>
            <a:r>
              <a:rPr lang="en-GB" sz="2400" dirty="0" err="1" smtClean="0"/>
              <a:t>cada</a:t>
            </a:r>
            <a:r>
              <a:rPr lang="en-GB" sz="2400" dirty="0" smtClean="0"/>
              <a:t> </a:t>
            </a:r>
            <a:r>
              <a:rPr lang="en-GB" sz="2400" dirty="0" err="1" smtClean="0"/>
              <a:t>trabajador</a:t>
            </a:r>
            <a:r>
              <a:rPr lang="en-GB" sz="2400" dirty="0" smtClean="0"/>
              <a:t>.</a:t>
            </a:r>
          </a:p>
          <a:p>
            <a:pPr marL="285750" indent="-285750">
              <a:lnSpc>
                <a:spcPct val="150000"/>
              </a:lnSpc>
              <a:buFont typeface="Wingdings" panose="05000000000000000000" pitchFamily="2" charset="2"/>
              <a:buChar char="§"/>
            </a:pPr>
            <a:r>
              <a:rPr lang="en-GB" sz="2400" dirty="0" err="1" smtClean="0"/>
              <a:t>Procesos</a:t>
            </a:r>
            <a:r>
              <a:rPr lang="en-GB" sz="2400" dirty="0" smtClean="0"/>
              <a:t> con </a:t>
            </a:r>
            <a:r>
              <a:rPr lang="en-GB" sz="2400" dirty="0" err="1" smtClean="0"/>
              <a:t>uno</a:t>
            </a:r>
            <a:r>
              <a:rPr lang="en-GB" sz="2400" dirty="0" smtClean="0"/>
              <a:t> o </a:t>
            </a:r>
            <a:r>
              <a:rPr lang="en-GB" sz="2400" dirty="0" err="1" smtClean="0"/>
              <a:t>múltiples</a:t>
            </a:r>
            <a:r>
              <a:rPr lang="en-GB" sz="2400" dirty="0" smtClean="0"/>
              <a:t> </a:t>
            </a:r>
            <a:r>
              <a:rPr lang="en-GB" sz="2400" dirty="0" err="1" smtClean="0"/>
              <a:t>pasos</a:t>
            </a:r>
            <a:r>
              <a:rPr lang="en-GB" sz="2400" dirty="0" smtClean="0"/>
              <a:t>.</a:t>
            </a:r>
          </a:p>
          <a:p>
            <a:pPr marL="285750" indent="-285750">
              <a:lnSpc>
                <a:spcPct val="150000"/>
              </a:lnSpc>
              <a:buFont typeface="Wingdings" panose="05000000000000000000" pitchFamily="2" charset="2"/>
              <a:buChar char="§"/>
            </a:pPr>
            <a:r>
              <a:rPr lang="en-GB" sz="2400" dirty="0" err="1" smtClean="0"/>
              <a:t>Permiten</a:t>
            </a:r>
            <a:r>
              <a:rPr lang="en-GB" sz="2400" dirty="0" smtClean="0"/>
              <a:t> </a:t>
            </a:r>
            <a:r>
              <a:rPr lang="en-GB" sz="2400" dirty="0" err="1" smtClean="0"/>
              <a:t>lógica</a:t>
            </a:r>
            <a:r>
              <a:rPr lang="en-GB" sz="2400" dirty="0" smtClean="0"/>
              <a:t> </a:t>
            </a:r>
            <a:r>
              <a:rPr lang="en-GB" sz="2400" dirty="0" err="1" smtClean="0"/>
              <a:t>condicional</a:t>
            </a:r>
            <a:r>
              <a:rPr lang="en-GB" sz="2400" dirty="0" smtClean="0"/>
              <a:t>: skip to, if/then.</a:t>
            </a:r>
          </a:p>
          <a:p>
            <a:pPr>
              <a:lnSpc>
                <a:spcPct val="150000"/>
              </a:lnSpc>
            </a:pPr>
            <a:endParaRPr lang="en-GB" sz="2400" dirty="0" smtClean="0"/>
          </a:p>
          <a:p>
            <a:pPr marL="285750" indent="-285750">
              <a:lnSpc>
                <a:spcPct val="150000"/>
              </a:lnSpc>
              <a:buFont typeface="Wingdings" panose="05000000000000000000" pitchFamily="2" charset="2"/>
              <a:buChar char="§"/>
            </a:pPr>
            <a:endParaRPr lang="ga-IE" sz="2400" dirty="0"/>
          </a:p>
        </p:txBody>
      </p:sp>
      <p:pic>
        <p:nvPicPr>
          <p:cNvPr id="28" name="Picture 27"/>
          <p:cNvPicPr>
            <a:picLocks noChangeAspect="1"/>
          </p:cNvPicPr>
          <p:nvPr/>
        </p:nvPicPr>
        <p:blipFill>
          <a:blip r:embed="rId2"/>
          <a:stretch>
            <a:fillRect/>
          </a:stretch>
        </p:blipFill>
        <p:spPr>
          <a:xfrm>
            <a:off x="5229726" y="1343623"/>
            <a:ext cx="6753727" cy="1904206"/>
          </a:xfrm>
          <a:prstGeom prst="rect">
            <a:avLst/>
          </a:prstGeom>
        </p:spPr>
      </p:pic>
      <p:grpSp>
        <p:nvGrpSpPr>
          <p:cNvPr id="2" name="Group 1"/>
          <p:cNvGrpSpPr/>
          <p:nvPr/>
        </p:nvGrpSpPr>
        <p:grpSpPr>
          <a:xfrm>
            <a:off x="5590899" y="3541603"/>
            <a:ext cx="6207842" cy="3059723"/>
            <a:chOff x="4735608" y="3798277"/>
            <a:chExt cx="6207842" cy="3059723"/>
          </a:xfrm>
        </p:grpSpPr>
        <p:sp>
          <p:nvSpPr>
            <p:cNvPr id="29" name="Rectangle 28"/>
            <p:cNvSpPr/>
            <p:nvPr/>
          </p:nvSpPr>
          <p:spPr>
            <a:xfrm>
              <a:off x="4735608" y="3798277"/>
              <a:ext cx="3344553" cy="30597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dirty="0" smtClean="0">
                  <a:solidFill>
                    <a:srgbClr val="41BBDF"/>
                  </a:solidFill>
                  <a:latin typeface="+mj-lt"/>
                </a:rPr>
                <a:t>Los </a:t>
              </a:r>
              <a:r>
                <a:rPr lang="en-GB" sz="2000" dirty="0" err="1" smtClean="0">
                  <a:solidFill>
                    <a:srgbClr val="41BBDF"/>
                  </a:solidFill>
                  <a:latin typeface="+mj-lt"/>
                </a:rPr>
                <a:t>campos</a:t>
              </a:r>
              <a:r>
                <a:rPr lang="en-GB" sz="2000" dirty="0" smtClean="0">
                  <a:solidFill>
                    <a:srgbClr val="41BBDF"/>
                  </a:solidFill>
                  <a:latin typeface="+mj-lt"/>
                </a:rPr>
                <a:t> del </a:t>
              </a:r>
              <a:r>
                <a:rPr lang="en-GB" sz="2000" dirty="0" err="1" smtClean="0">
                  <a:solidFill>
                    <a:srgbClr val="41BBDF"/>
                  </a:solidFill>
                  <a:latin typeface="+mj-lt"/>
                </a:rPr>
                <a:t>formulario</a:t>
              </a:r>
              <a:r>
                <a:rPr lang="en-GB" sz="2000" dirty="0" smtClean="0">
                  <a:solidFill>
                    <a:srgbClr val="41BBDF"/>
                  </a:solidFill>
                  <a:latin typeface="+mj-lt"/>
                </a:rPr>
                <a:t> </a:t>
              </a:r>
              <a:r>
                <a:rPr lang="en-GB" sz="2000" dirty="0" err="1" smtClean="0">
                  <a:solidFill>
                    <a:srgbClr val="41BBDF"/>
                  </a:solidFill>
                  <a:latin typeface="+mj-lt"/>
                </a:rPr>
                <a:t>pueden</a:t>
              </a:r>
              <a:r>
                <a:rPr lang="en-GB" sz="2000" dirty="0" smtClean="0">
                  <a:solidFill>
                    <a:srgbClr val="41BBDF"/>
                  </a:solidFill>
                  <a:latin typeface="+mj-lt"/>
                </a:rPr>
                <a:t> </a:t>
              </a:r>
              <a:r>
                <a:rPr lang="en-GB" sz="2000" dirty="0" err="1" smtClean="0">
                  <a:solidFill>
                    <a:srgbClr val="41BBDF"/>
                  </a:solidFill>
                  <a:latin typeface="+mj-lt"/>
                </a:rPr>
                <a:t>ser</a:t>
              </a:r>
              <a:r>
                <a:rPr lang="en-GB" sz="2000" dirty="0" smtClean="0">
                  <a:solidFill>
                    <a:srgbClr val="41BBDF"/>
                  </a:solidFill>
                  <a:latin typeface="+mj-lt"/>
                </a:rPr>
                <a:t>:</a:t>
              </a:r>
            </a:p>
            <a:p>
              <a:pPr marL="342900" indent="-342900">
                <a:buFont typeface="Wingdings" panose="05000000000000000000" pitchFamily="2" charset="2"/>
                <a:buChar char="ü"/>
              </a:pPr>
              <a:r>
                <a:rPr lang="en-GB" sz="2000" dirty="0" err="1" smtClean="0">
                  <a:solidFill>
                    <a:srgbClr val="41BBDF"/>
                  </a:solidFill>
                  <a:latin typeface="+mj-lt"/>
                </a:rPr>
                <a:t>Fotos</a:t>
              </a:r>
              <a:endParaRPr lang="en-GB" sz="2000" dirty="0" smtClean="0">
                <a:solidFill>
                  <a:srgbClr val="41BBDF"/>
                </a:solidFill>
                <a:latin typeface="+mj-lt"/>
              </a:endParaRPr>
            </a:p>
            <a:p>
              <a:pPr marL="342900" indent="-342900">
                <a:buFont typeface="Wingdings" panose="05000000000000000000" pitchFamily="2" charset="2"/>
                <a:buChar char="ü"/>
              </a:pPr>
              <a:r>
                <a:rPr lang="en-GB" sz="2000" dirty="0" err="1" smtClean="0">
                  <a:solidFill>
                    <a:srgbClr val="41BBDF"/>
                  </a:solidFill>
                  <a:latin typeface="+mj-lt"/>
                </a:rPr>
                <a:t>Firmas</a:t>
              </a:r>
              <a:endParaRPr lang="en-GB" sz="2000" dirty="0" smtClean="0">
                <a:solidFill>
                  <a:srgbClr val="41BBDF"/>
                </a:solidFill>
                <a:latin typeface="+mj-lt"/>
              </a:endParaRPr>
            </a:p>
            <a:p>
              <a:pPr marL="342900" indent="-342900">
                <a:buFont typeface="Wingdings" panose="05000000000000000000" pitchFamily="2" charset="2"/>
                <a:buChar char="ü"/>
              </a:pPr>
              <a:r>
                <a:rPr lang="en-GB" sz="2000" dirty="0" err="1" smtClean="0">
                  <a:solidFill>
                    <a:srgbClr val="41BBDF"/>
                  </a:solidFill>
                  <a:latin typeface="+mj-lt"/>
                </a:rPr>
                <a:t>Listas</a:t>
              </a:r>
              <a:r>
                <a:rPr lang="en-GB" sz="2000" dirty="0" smtClean="0">
                  <a:solidFill>
                    <a:srgbClr val="41BBDF"/>
                  </a:solidFill>
                  <a:latin typeface="+mj-lt"/>
                </a:rPr>
                <a:t> de </a:t>
              </a:r>
              <a:r>
                <a:rPr lang="en-GB" sz="2000" dirty="0" err="1" smtClean="0">
                  <a:solidFill>
                    <a:srgbClr val="41BBDF"/>
                  </a:solidFill>
                  <a:latin typeface="+mj-lt"/>
                </a:rPr>
                <a:t>Elementos</a:t>
              </a:r>
              <a:endParaRPr lang="en-GB" sz="2000" dirty="0" smtClean="0">
                <a:solidFill>
                  <a:srgbClr val="41BBDF"/>
                </a:solidFill>
                <a:latin typeface="+mj-lt"/>
              </a:endParaRPr>
            </a:p>
            <a:p>
              <a:pPr marL="342900" indent="-342900">
                <a:buFont typeface="Wingdings" panose="05000000000000000000" pitchFamily="2" charset="2"/>
                <a:buChar char="ü"/>
              </a:pPr>
              <a:r>
                <a:rPr lang="en-GB" sz="2000" dirty="0" err="1" smtClean="0">
                  <a:solidFill>
                    <a:srgbClr val="41BBDF"/>
                  </a:solidFill>
                  <a:latin typeface="+mj-lt"/>
                </a:rPr>
                <a:t>Notas</a:t>
              </a:r>
              <a:endParaRPr lang="en-GB" sz="2000" dirty="0" smtClean="0">
                <a:solidFill>
                  <a:srgbClr val="41BBDF"/>
                </a:solidFill>
                <a:latin typeface="+mj-lt"/>
              </a:endParaRPr>
            </a:p>
            <a:p>
              <a:pPr marL="342900" indent="-342900">
                <a:buFont typeface="Wingdings" panose="05000000000000000000" pitchFamily="2" charset="2"/>
                <a:buChar char="ü"/>
              </a:pPr>
              <a:r>
                <a:rPr lang="en-GB" sz="2000" dirty="0" err="1" smtClean="0">
                  <a:solidFill>
                    <a:srgbClr val="41BBDF"/>
                  </a:solidFill>
                  <a:latin typeface="+mj-lt"/>
                </a:rPr>
                <a:t>Cçódigos</a:t>
              </a:r>
              <a:r>
                <a:rPr lang="en-GB" sz="2000" dirty="0" smtClean="0">
                  <a:solidFill>
                    <a:srgbClr val="41BBDF"/>
                  </a:solidFill>
                  <a:latin typeface="+mj-lt"/>
                </a:rPr>
                <a:t> de </a:t>
              </a:r>
              <a:r>
                <a:rPr lang="en-GB" sz="2000" dirty="0" err="1" smtClean="0">
                  <a:solidFill>
                    <a:srgbClr val="41BBDF"/>
                  </a:solidFill>
                  <a:latin typeface="+mj-lt"/>
                </a:rPr>
                <a:t>barras</a:t>
              </a:r>
              <a:r>
                <a:rPr lang="en-GB" sz="2000" dirty="0" smtClean="0">
                  <a:solidFill>
                    <a:srgbClr val="41BBDF"/>
                  </a:solidFill>
                  <a:latin typeface="+mj-lt"/>
                </a:rPr>
                <a:t> </a:t>
              </a:r>
              <a:r>
                <a:rPr lang="en-GB" sz="2000" dirty="0" err="1" smtClean="0">
                  <a:solidFill>
                    <a:srgbClr val="41BBDF"/>
                  </a:solidFill>
                  <a:latin typeface="+mj-lt"/>
                </a:rPr>
                <a:t>escaneados</a:t>
              </a:r>
              <a:endParaRPr lang="en-GB" sz="2000" dirty="0" smtClean="0">
                <a:solidFill>
                  <a:srgbClr val="41BBDF"/>
                </a:solidFill>
                <a:latin typeface="+mj-lt"/>
              </a:endParaRPr>
            </a:p>
            <a:p>
              <a:pPr marL="342900" indent="-342900">
                <a:buFont typeface="Wingdings" panose="05000000000000000000" pitchFamily="2" charset="2"/>
                <a:buChar char="ü"/>
              </a:pPr>
              <a:r>
                <a:rPr lang="en-GB" sz="2000" dirty="0" smtClean="0">
                  <a:solidFill>
                    <a:srgbClr val="41BBDF"/>
                  </a:solidFill>
                  <a:latin typeface="+mj-lt"/>
                </a:rPr>
                <a:t>Tags RFIDS</a:t>
              </a:r>
            </a:p>
            <a:p>
              <a:pPr marL="342900" indent="-342900">
                <a:buFont typeface="Wingdings" panose="05000000000000000000" pitchFamily="2" charset="2"/>
                <a:buChar char="ü"/>
              </a:pPr>
              <a:r>
                <a:rPr lang="en-GB" sz="2000" dirty="0" err="1" smtClean="0">
                  <a:solidFill>
                    <a:srgbClr val="41BBDF"/>
                  </a:solidFill>
                  <a:latin typeface="+mj-lt"/>
                </a:rPr>
                <a:t>Imágenes</a:t>
              </a:r>
              <a:r>
                <a:rPr lang="en-GB" sz="2000" dirty="0" smtClean="0">
                  <a:solidFill>
                    <a:srgbClr val="41BBDF"/>
                  </a:solidFill>
                  <a:latin typeface="+mj-lt"/>
                </a:rPr>
                <a:t> con </a:t>
              </a:r>
              <a:r>
                <a:rPr lang="en-GB" sz="2000" dirty="0" err="1" smtClean="0">
                  <a:solidFill>
                    <a:srgbClr val="41BBDF"/>
                  </a:solidFill>
                  <a:latin typeface="+mj-lt"/>
                </a:rPr>
                <a:t>anotaciones</a:t>
              </a:r>
              <a:endParaRPr lang="en-GB" sz="2000" dirty="0" smtClean="0">
                <a:solidFill>
                  <a:srgbClr val="41BBDF"/>
                </a:solidFill>
                <a:latin typeface="+mj-lt"/>
              </a:endParaRPr>
            </a:p>
            <a:p>
              <a:endParaRPr lang="en-GB" sz="2400" dirty="0" smtClean="0">
                <a:solidFill>
                  <a:srgbClr val="41BBDF"/>
                </a:solidFill>
                <a:latin typeface="+mj-lt"/>
              </a:endParaRPr>
            </a:p>
            <a:p>
              <a:endParaRPr lang="ga-IE" sz="2400" dirty="0">
                <a:solidFill>
                  <a:srgbClr val="41BBDF"/>
                </a:solidFill>
                <a:latin typeface="+mj-lt"/>
              </a:endParaRPr>
            </a:p>
          </p:txBody>
        </p:sp>
        <p:sp>
          <p:nvSpPr>
            <p:cNvPr id="30" name="Rectangle 29"/>
            <p:cNvSpPr/>
            <p:nvPr/>
          </p:nvSpPr>
          <p:spPr>
            <a:xfrm>
              <a:off x="7751298" y="3798277"/>
              <a:ext cx="3192152" cy="30597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sz="2400" dirty="0" smtClean="0">
                <a:solidFill>
                  <a:srgbClr val="41BBDF"/>
                </a:solidFill>
                <a:latin typeface="+mj-lt"/>
              </a:endParaRPr>
            </a:p>
            <a:p>
              <a:pPr marL="342900" indent="-342900">
                <a:buFont typeface="Wingdings" panose="05000000000000000000" pitchFamily="2" charset="2"/>
                <a:buChar char="ü"/>
              </a:pPr>
              <a:r>
                <a:rPr lang="en-GB" sz="2000" dirty="0" err="1" smtClean="0">
                  <a:solidFill>
                    <a:srgbClr val="41BBDF"/>
                  </a:solidFill>
                  <a:latin typeface="+mj-lt"/>
                </a:rPr>
                <a:t>Documentos</a:t>
              </a:r>
              <a:r>
                <a:rPr lang="en-GB" sz="2000" dirty="0" smtClean="0">
                  <a:solidFill>
                    <a:srgbClr val="41BBDF"/>
                  </a:solidFill>
                  <a:latin typeface="+mj-lt"/>
                </a:rPr>
                <a:t> </a:t>
              </a:r>
              <a:r>
                <a:rPr lang="en-GB" sz="2000" dirty="0" err="1" smtClean="0">
                  <a:solidFill>
                    <a:srgbClr val="41BBDF"/>
                  </a:solidFill>
                  <a:latin typeface="+mj-lt"/>
                </a:rPr>
                <a:t>escaneados</a:t>
              </a:r>
              <a:endParaRPr lang="en-GB" sz="2000" dirty="0" smtClean="0">
                <a:solidFill>
                  <a:srgbClr val="41BBDF"/>
                </a:solidFill>
                <a:latin typeface="+mj-lt"/>
              </a:endParaRPr>
            </a:p>
            <a:p>
              <a:pPr marL="342900" indent="-342900">
                <a:buFont typeface="Wingdings" panose="05000000000000000000" pitchFamily="2" charset="2"/>
                <a:buChar char="ü"/>
              </a:pPr>
              <a:r>
                <a:rPr lang="en-GB" sz="2000" dirty="0" err="1" smtClean="0">
                  <a:solidFill>
                    <a:srgbClr val="41BBDF"/>
                  </a:solidFill>
                  <a:latin typeface="+mj-lt"/>
                </a:rPr>
                <a:t>Coordenadas</a:t>
              </a:r>
              <a:r>
                <a:rPr lang="en-GB" sz="2000" dirty="0" smtClean="0">
                  <a:solidFill>
                    <a:srgbClr val="41BBDF"/>
                  </a:solidFill>
                  <a:latin typeface="+mj-lt"/>
                </a:rPr>
                <a:t> GPS</a:t>
              </a:r>
            </a:p>
            <a:p>
              <a:pPr marL="342900" indent="-342900">
                <a:buFont typeface="Wingdings" panose="05000000000000000000" pitchFamily="2" charset="2"/>
                <a:buChar char="ü"/>
              </a:pPr>
              <a:r>
                <a:rPr lang="en-GB" sz="2000" dirty="0" err="1" smtClean="0">
                  <a:solidFill>
                    <a:srgbClr val="41BBDF"/>
                  </a:solidFill>
                  <a:latin typeface="+mj-lt"/>
                </a:rPr>
                <a:t>Planos</a:t>
              </a:r>
              <a:endParaRPr lang="en-GB" sz="2000" dirty="0" smtClean="0">
                <a:solidFill>
                  <a:srgbClr val="41BBDF"/>
                </a:solidFill>
                <a:latin typeface="+mj-lt"/>
              </a:endParaRPr>
            </a:p>
            <a:p>
              <a:pPr marL="342900" indent="-342900">
                <a:buFont typeface="Wingdings" panose="05000000000000000000" pitchFamily="2" charset="2"/>
                <a:buChar char="ü"/>
              </a:pPr>
              <a:r>
                <a:rPr lang="en-GB" sz="2000" dirty="0" smtClean="0">
                  <a:solidFill>
                    <a:srgbClr val="41BBDF"/>
                  </a:solidFill>
                  <a:latin typeface="+mj-lt"/>
                </a:rPr>
                <a:t>Videos</a:t>
              </a:r>
            </a:p>
            <a:p>
              <a:pPr marL="342900" indent="-342900">
                <a:buFont typeface="Wingdings" panose="05000000000000000000" pitchFamily="2" charset="2"/>
                <a:buChar char="ü"/>
              </a:pPr>
              <a:r>
                <a:rPr lang="en-GB" sz="2000" dirty="0" err="1" smtClean="0">
                  <a:solidFill>
                    <a:srgbClr val="41BBDF"/>
                  </a:solidFill>
                  <a:latin typeface="+mj-lt"/>
                </a:rPr>
                <a:t>Listas</a:t>
              </a:r>
              <a:r>
                <a:rPr lang="en-GB" sz="2000" dirty="0" smtClean="0">
                  <a:solidFill>
                    <a:srgbClr val="41BBDF"/>
                  </a:solidFill>
                  <a:latin typeface="+mj-lt"/>
                </a:rPr>
                <a:t> de </a:t>
              </a:r>
              <a:r>
                <a:rPr lang="en-GB" sz="2000" dirty="0" err="1" smtClean="0">
                  <a:solidFill>
                    <a:srgbClr val="41BBDF"/>
                  </a:solidFill>
                  <a:latin typeface="+mj-lt"/>
                </a:rPr>
                <a:t>Repuestos</a:t>
              </a:r>
              <a:endParaRPr lang="en-GB" sz="2000" dirty="0" smtClean="0">
                <a:solidFill>
                  <a:srgbClr val="41BBDF"/>
                </a:solidFill>
                <a:latin typeface="+mj-lt"/>
              </a:endParaRPr>
            </a:p>
            <a:p>
              <a:pPr marL="342900" indent="-342900">
                <a:buFont typeface="Wingdings" panose="05000000000000000000" pitchFamily="2" charset="2"/>
                <a:buChar char="ü"/>
              </a:pPr>
              <a:r>
                <a:rPr lang="en-GB" sz="2000" dirty="0" err="1" smtClean="0">
                  <a:solidFill>
                    <a:srgbClr val="41BBDF"/>
                  </a:solidFill>
                  <a:latin typeface="+mj-lt"/>
                </a:rPr>
                <a:t>Cobros</a:t>
              </a:r>
              <a:r>
                <a:rPr lang="en-GB" sz="2000" dirty="0" smtClean="0">
                  <a:solidFill>
                    <a:srgbClr val="41BBDF"/>
                  </a:solidFill>
                  <a:latin typeface="+mj-lt"/>
                </a:rPr>
                <a:t> con TPV </a:t>
              </a:r>
              <a:r>
                <a:rPr lang="en-GB" sz="2000" dirty="0" err="1" smtClean="0">
                  <a:solidFill>
                    <a:srgbClr val="41BBDF"/>
                  </a:solidFill>
                  <a:latin typeface="+mj-lt"/>
                </a:rPr>
                <a:t>portátil</a:t>
              </a:r>
              <a:endParaRPr lang="en-GB" sz="2000" dirty="0" smtClean="0">
                <a:solidFill>
                  <a:srgbClr val="41BBDF"/>
                </a:solidFill>
                <a:latin typeface="+mj-lt"/>
              </a:endParaRPr>
            </a:p>
            <a:p>
              <a:pPr marL="342900" indent="-342900">
                <a:buFont typeface="Wingdings" panose="05000000000000000000" pitchFamily="2" charset="2"/>
                <a:buChar char="ü"/>
              </a:pPr>
              <a:r>
                <a:rPr lang="en-GB" sz="2000" dirty="0" err="1" smtClean="0">
                  <a:solidFill>
                    <a:srgbClr val="41BBDF"/>
                  </a:solidFill>
                  <a:latin typeface="+mj-lt"/>
                </a:rPr>
                <a:t>Notas</a:t>
              </a:r>
              <a:r>
                <a:rPr lang="en-GB" sz="2000" dirty="0" smtClean="0">
                  <a:solidFill>
                    <a:srgbClr val="41BBDF"/>
                  </a:solidFill>
                  <a:latin typeface="+mj-lt"/>
                </a:rPr>
                <a:t> de </a:t>
              </a:r>
              <a:r>
                <a:rPr lang="en-GB" sz="2000" dirty="0" err="1" smtClean="0">
                  <a:solidFill>
                    <a:srgbClr val="41BBDF"/>
                  </a:solidFill>
                  <a:latin typeface="+mj-lt"/>
                </a:rPr>
                <a:t>voz</a:t>
              </a:r>
              <a:endParaRPr lang="en-GB" sz="2000" dirty="0" smtClean="0">
                <a:solidFill>
                  <a:srgbClr val="41BBDF"/>
                </a:solidFill>
                <a:latin typeface="+mj-lt"/>
              </a:endParaRPr>
            </a:p>
            <a:p>
              <a:endParaRPr lang="en-GB" sz="2400" dirty="0" smtClean="0">
                <a:solidFill>
                  <a:srgbClr val="41BBDF"/>
                </a:solidFill>
                <a:latin typeface="+mj-lt"/>
              </a:endParaRPr>
            </a:p>
            <a:p>
              <a:endParaRPr lang="en-GB" sz="2400" dirty="0" smtClean="0">
                <a:solidFill>
                  <a:srgbClr val="41BBDF"/>
                </a:solidFill>
                <a:latin typeface="+mj-lt"/>
              </a:endParaRPr>
            </a:p>
            <a:p>
              <a:endParaRPr lang="ga-IE" sz="2400" dirty="0">
                <a:solidFill>
                  <a:srgbClr val="41BBDF"/>
                </a:solidFill>
                <a:latin typeface="+mj-lt"/>
              </a:endParaRPr>
            </a:p>
          </p:txBody>
        </p:sp>
      </p:grpSp>
    </p:spTree>
    <p:extLst>
      <p:ext uri="{BB962C8B-B14F-4D97-AF65-F5344CB8AC3E}">
        <p14:creationId xmlns:p14="http://schemas.microsoft.com/office/powerpoint/2010/main" val="289410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1" y="176191"/>
            <a:ext cx="11587374" cy="715436"/>
          </a:xfrm>
        </p:spPr>
        <p:txBody>
          <a:bodyPr/>
          <a:lstStyle/>
          <a:p>
            <a:r>
              <a:rPr lang="en-GB" dirty="0" err="1" smtClean="0"/>
              <a:t>Planificación</a:t>
            </a:r>
            <a:r>
              <a:rPr lang="en-GB" dirty="0" smtClean="0"/>
              <a:t> y </a:t>
            </a:r>
            <a:r>
              <a:rPr lang="en-GB" dirty="0" err="1" smtClean="0"/>
              <a:t>Asignación</a:t>
            </a:r>
            <a:r>
              <a:rPr lang="en-GB" dirty="0" smtClean="0"/>
              <a:t> de </a:t>
            </a:r>
            <a:r>
              <a:rPr lang="en-GB" dirty="0" err="1" smtClean="0"/>
              <a:t>Trabajos</a:t>
            </a:r>
            <a:endParaRPr lang="ga-IE" dirty="0"/>
          </a:p>
        </p:txBody>
      </p:sp>
      <p:grpSp>
        <p:nvGrpSpPr>
          <p:cNvPr id="7" name="Group 6"/>
          <p:cNvGrpSpPr/>
          <p:nvPr/>
        </p:nvGrpSpPr>
        <p:grpSpPr>
          <a:xfrm>
            <a:off x="5678905" y="1925053"/>
            <a:ext cx="6321449" cy="4039648"/>
            <a:chOff x="591911" y="1582057"/>
            <a:chExt cx="10177689" cy="4542972"/>
          </a:xfrm>
        </p:grpSpPr>
        <p:pic>
          <p:nvPicPr>
            <p:cNvPr id="5" name="Picture 4"/>
            <p:cNvPicPr>
              <a:picLocks noChangeAspect="1"/>
            </p:cNvPicPr>
            <p:nvPr/>
          </p:nvPicPr>
          <p:blipFill rotWithShape="1">
            <a:blip r:embed="rId2"/>
            <a:srcRect t="11095" b="9512"/>
            <a:stretch/>
          </p:blipFill>
          <p:spPr>
            <a:xfrm>
              <a:off x="591911" y="1582057"/>
              <a:ext cx="10177689" cy="4542972"/>
            </a:xfrm>
            <a:prstGeom prst="rect">
              <a:avLst/>
            </a:prstGeom>
          </p:spPr>
        </p:pic>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2888343" y="2640012"/>
              <a:ext cx="7707086" cy="2962502"/>
            </a:xfrm>
            <a:prstGeom prst="rect">
              <a:avLst/>
            </a:prstGeom>
            <a:noFill/>
            <a:ln>
              <a:noFill/>
            </a:ln>
          </p:spPr>
        </p:pic>
      </p:grpSp>
      <p:sp>
        <p:nvSpPr>
          <p:cNvPr id="8" name="Rectangle 7"/>
          <p:cNvSpPr/>
          <p:nvPr/>
        </p:nvSpPr>
        <p:spPr>
          <a:xfrm>
            <a:off x="-1" y="891627"/>
            <a:ext cx="5377999" cy="59663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nSpc>
                <a:spcPct val="150000"/>
              </a:lnSpc>
              <a:buFont typeface="Wingdings" panose="05000000000000000000" pitchFamily="2" charset="2"/>
              <a:buChar char="§"/>
            </a:pPr>
            <a:r>
              <a:rPr lang="en-GB" sz="2400" dirty="0" err="1" smtClean="0"/>
              <a:t>Herramienta</a:t>
            </a:r>
            <a:r>
              <a:rPr lang="en-GB" sz="2400" dirty="0" smtClean="0"/>
              <a:t> simple de </a:t>
            </a:r>
            <a:r>
              <a:rPr lang="en-GB" sz="2400" dirty="0" err="1" smtClean="0"/>
              <a:t>arrastrar</a:t>
            </a:r>
            <a:r>
              <a:rPr lang="en-GB" sz="2400" dirty="0" smtClean="0"/>
              <a:t> y </a:t>
            </a:r>
            <a:r>
              <a:rPr lang="en-GB" sz="2400" dirty="0" err="1" smtClean="0"/>
              <a:t>soltar</a:t>
            </a:r>
            <a:r>
              <a:rPr lang="en-GB" sz="2400" dirty="0" smtClean="0"/>
              <a:t> (Drag </a:t>
            </a:r>
            <a:r>
              <a:rPr lang="en-GB" sz="2400" dirty="0" smtClean="0"/>
              <a:t>&amp; Drop) </a:t>
            </a:r>
            <a:r>
              <a:rPr lang="en-GB" sz="2400" dirty="0" smtClean="0"/>
              <a:t>para </a:t>
            </a:r>
            <a:r>
              <a:rPr lang="en-GB" sz="2400" dirty="0" err="1" smtClean="0"/>
              <a:t>asignar</a:t>
            </a:r>
            <a:r>
              <a:rPr lang="en-GB" sz="2400" dirty="0" smtClean="0"/>
              <a:t> </a:t>
            </a:r>
            <a:r>
              <a:rPr lang="en-GB" sz="2400" dirty="0" err="1" smtClean="0"/>
              <a:t>los</a:t>
            </a:r>
            <a:r>
              <a:rPr lang="en-GB" sz="2400" dirty="0" smtClean="0"/>
              <a:t> </a:t>
            </a:r>
            <a:r>
              <a:rPr lang="en-GB" sz="2400" dirty="0" err="1" smtClean="0"/>
              <a:t>trabajos</a:t>
            </a:r>
            <a:r>
              <a:rPr lang="en-GB" sz="2400" dirty="0" smtClean="0"/>
              <a:t> de campo</a:t>
            </a:r>
            <a:endParaRPr lang="en-GB" sz="2400" dirty="0" smtClean="0"/>
          </a:p>
          <a:p>
            <a:pPr marL="285750" indent="-285750">
              <a:lnSpc>
                <a:spcPct val="150000"/>
              </a:lnSpc>
              <a:buFont typeface="Wingdings" panose="05000000000000000000" pitchFamily="2" charset="2"/>
              <a:buChar char="§"/>
            </a:pPr>
            <a:r>
              <a:rPr lang="en-GB" sz="2400" dirty="0" err="1" smtClean="0"/>
              <a:t>Varias</a:t>
            </a:r>
            <a:r>
              <a:rPr lang="en-GB" sz="2400" dirty="0" smtClean="0"/>
              <a:t> vistas </a:t>
            </a:r>
            <a:r>
              <a:rPr lang="en-GB" sz="2400" dirty="0" err="1" smtClean="0"/>
              <a:t>disponibles</a:t>
            </a:r>
            <a:r>
              <a:rPr lang="en-GB" sz="2400" dirty="0" smtClean="0"/>
              <a:t>: </a:t>
            </a:r>
            <a:r>
              <a:rPr lang="en-GB" sz="2400" dirty="0" err="1" smtClean="0"/>
              <a:t>planificador</a:t>
            </a:r>
            <a:r>
              <a:rPr lang="en-GB" sz="2400" dirty="0" smtClean="0"/>
              <a:t>, </a:t>
            </a:r>
            <a:r>
              <a:rPr lang="en-GB" sz="2400" dirty="0" err="1" smtClean="0"/>
              <a:t>lista</a:t>
            </a:r>
            <a:r>
              <a:rPr lang="en-GB" sz="2400" dirty="0" smtClean="0"/>
              <a:t> </a:t>
            </a:r>
            <a:r>
              <a:rPr lang="en-GB" sz="2400" dirty="0" err="1" smtClean="0"/>
              <a:t>ordenada</a:t>
            </a:r>
            <a:r>
              <a:rPr lang="en-GB" sz="2400" dirty="0" smtClean="0"/>
              <a:t>, </a:t>
            </a:r>
            <a:r>
              <a:rPr lang="en-GB" sz="2400" dirty="0" err="1" smtClean="0"/>
              <a:t>mapa</a:t>
            </a:r>
            <a:r>
              <a:rPr lang="en-GB" sz="2400" dirty="0" smtClean="0"/>
              <a:t> </a:t>
            </a:r>
            <a:r>
              <a:rPr lang="en-GB" sz="2400" dirty="0" err="1" smtClean="0"/>
              <a:t>geográfico</a:t>
            </a:r>
            <a:r>
              <a:rPr lang="en-GB" sz="2400" dirty="0" smtClean="0"/>
              <a:t>, etc.</a:t>
            </a:r>
            <a:endParaRPr lang="en-GB" sz="2400" dirty="0" smtClean="0"/>
          </a:p>
          <a:p>
            <a:pPr marL="285750" indent="-285750">
              <a:lnSpc>
                <a:spcPct val="150000"/>
              </a:lnSpc>
              <a:buFont typeface="Wingdings" panose="05000000000000000000" pitchFamily="2" charset="2"/>
              <a:buChar char="§"/>
            </a:pPr>
            <a:r>
              <a:rPr lang="en-GB" sz="2400" dirty="0" err="1" smtClean="0"/>
              <a:t>Estados</a:t>
            </a:r>
            <a:r>
              <a:rPr lang="en-GB" sz="2400" dirty="0" smtClean="0"/>
              <a:t> de </a:t>
            </a:r>
            <a:r>
              <a:rPr lang="en-GB" sz="2400" dirty="0" err="1" smtClean="0"/>
              <a:t>los</a:t>
            </a:r>
            <a:r>
              <a:rPr lang="en-GB" sz="2400" dirty="0" smtClean="0"/>
              <a:t> </a:t>
            </a:r>
            <a:r>
              <a:rPr lang="en-GB" sz="2400" dirty="0" err="1" smtClean="0"/>
              <a:t>trabajos</a:t>
            </a:r>
            <a:r>
              <a:rPr lang="en-GB" sz="2400" dirty="0" smtClean="0"/>
              <a:t> </a:t>
            </a:r>
            <a:r>
              <a:rPr lang="en-GB" sz="2400" dirty="0" err="1" smtClean="0"/>
              <a:t>mostrados</a:t>
            </a:r>
            <a:r>
              <a:rPr lang="en-GB" sz="2400" dirty="0" smtClean="0"/>
              <a:t> con </a:t>
            </a:r>
            <a:r>
              <a:rPr lang="en-GB" sz="2400" dirty="0" err="1" smtClean="0"/>
              <a:t>colores</a:t>
            </a:r>
            <a:r>
              <a:rPr lang="en-GB" sz="2400" dirty="0" smtClean="0"/>
              <a:t>: </a:t>
            </a:r>
            <a:r>
              <a:rPr lang="en-GB" sz="2400" dirty="0" err="1" smtClean="0"/>
              <a:t>aceptados</a:t>
            </a:r>
            <a:r>
              <a:rPr lang="en-GB" sz="2400" dirty="0" smtClean="0"/>
              <a:t>, </a:t>
            </a:r>
            <a:r>
              <a:rPr lang="en-GB" sz="2400" dirty="0" err="1" smtClean="0"/>
              <a:t>en</a:t>
            </a:r>
            <a:r>
              <a:rPr lang="en-GB" sz="2400" dirty="0" smtClean="0"/>
              <a:t> </a:t>
            </a:r>
            <a:r>
              <a:rPr lang="en-GB" sz="2400" dirty="0" err="1" smtClean="0"/>
              <a:t>ejecución</a:t>
            </a:r>
            <a:r>
              <a:rPr lang="en-GB" sz="2400" dirty="0" smtClean="0"/>
              <a:t>, </a:t>
            </a:r>
            <a:r>
              <a:rPr lang="en-GB" sz="2400" dirty="0" err="1" smtClean="0"/>
              <a:t>completados</a:t>
            </a:r>
            <a:r>
              <a:rPr lang="en-GB" sz="2400" dirty="0" smtClean="0"/>
              <a:t>, etc.</a:t>
            </a:r>
            <a:endParaRPr lang="en-GB" sz="2400" dirty="0" smtClean="0"/>
          </a:p>
          <a:p>
            <a:pPr marL="285750" indent="-285750">
              <a:lnSpc>
                <a:spcPct val="150000"/>
              </a:lnSpc>
              <a:buFont typeface="Wingdings" panose="05000000000000000000" pitchFamily="2" charset="2"/>
              <a:buChar char="§"/>
            </a:pPr>
            <a:r>
              <a:rPr lang="en-GB" sz="2400" dirty="0" smtClean="0"/>
              <a:t>El </a:t>
            </a:r>
            <a:r>
              <a:rPr lang="en-GB" sz="2400" dirty="0" err="1" smtClean="0"/>
              <a:t>trabajador</a:t>
            </a:r>
            <a:r>
              <a:rPr lang="en-GB" sz="2400" dirty="0" smtClean="0"/>
              <a:t> </a:t>
            </a:r>
            <a:r>
              <a:rPr lang="en-GB" sz="2400" dirty="0" err="1" smtClean="0"/>
              <a:t>recibe</a:t>
            </a:r>
            <a:r>
              <a:rPr lang="en-GB" sz="2400" dirty="0" smtClean="0"/>
              <a:t> </a:t>
            </a:r>
            <a:r>
              <a:rPr lang="en-GB" sz="2400" dirty="0" err="1" smtClean="0"/>
              <a:t>todos</a:t>
            </a:r>
            <a:r>
              <a:rPr lang="en-GB" sz="2400" dirty="0" smtClean="0"/>
              <a:t> </a:t>
            </a:r>
            <a:r>
              <a:rPr lang="en-GB" sz="2400" dirty="0" err="1" smtClean="0"/>
              <a:t>los</a:t>
            </a:r>
            <a:r>
              <a:rPr lang="en-GB" sz="2400" dirty="0" smtClean="0"/>
              <a:t> </a:t>
            </a:r>
            <a:r>
              <a:rPr lang="en-GB" sz="2400" dirty="0" err="1" smtClean="0"/>
              <a:t>detalles</a:t>
            </a:r>
            <a:r>
              <a:rPr lang="en-GB" sz="2400" dirty="0" smtClean="0"/>
              <a:t> del </a:t>
            </a:r>
            <a:r>
              <a:rPr lang="en-GB" sz="2400" dirty="0" err="1" smtClean="0"/>
              <a:t>trabajo</a:t>
            </a:r>
            <a:r>
              <a:rPr lang="en-GB" sz="2400" dirty="0" smtClean="0"/>
              <a:t> a </a:t>
            </a:r>
            <a:r>
              <a:rPr lang="en-GB" sz="2400" dirty="0" err="1" smtClean="0"/>
              <a:t>realizar</a:t>
            </a:r>
            <a:r>
              <a:rPr lang="en-GB" sz="2400" dirty="0" smtClean="0"/>
              <a:t> y las </a:t>
            </a:r>
            <a:r>
              <a:rPr lang="en-GB" sz="2400" dirty="0" err="1" smtClean="0"/>
              <a:t>instrucciones</a:t>
            </a:r>
            <a:r>
              <a:rPr lang="en-GB" sz="2400" dirty="0" smtClean="0"/>
              <a:t> </a:t>
            </a:r>
            <a:r>
              <a:rPr lang="en-GB" sz="2400" dirty="0" err="1" smtClean="0"/>
              <a:t>paso</a:t>
            </a:r>
            <a:r>
              <a:rPr lang="en-GB" sz="2400" dirty="0" smtClean="0"/>
              <a:t> a </a:t>
            </a:r>
            <a:r>
              <a:rPr lang="en-GB" sz="2400" dirty="0" err="1" smtClean="0"/>
              <a:t>paso</a:t>
            </a:r>
            <a:r>
              <a:rPr lang="en-GB" sz="2400" dirty="0" smtClean="0"/>
              <a:t>.</a:t>
            </a:r>
            <a:endParaRPr lang="en-GB" sz="2400" dirty="0" smtClean="0"/>
          </a:p>
          <a:p>
            <a:pPr marL="285750" indent="-285750">
              <a:lnSpc>
                <a:spcPct val="150000"/>
              </a:lnSpc>
              <a:buFont typeface="Wingdings" panose="05000000000000000000" pitchFamily="2" charset="2"/>
              <a:buChar char="§"/>
            </a:pPr>
            <a:endParaRPr lang="en-GB" sz="2400" dirty="0" smtClean="0"/>
          </a:p>
          <a:p>
            <a:pPr marL="285750" indent="-285750">
              <a:lnSpc>
                <a:spcPct val="150000"/>
              </a:lnSpc>
              <a:buFont typeface="Wingdings" panose="05000000000000000000" pitchFamily="2" charset="2"/>
              <a:buChar char="§"/>
            </a:pPr>
            <a:endParaRPr lang="ga-IE" sz="2400" dirty="0"/>
          </a:p>
        </p:txBody>
      </p:sp>
      <p:pic>
        <p:nvPicPr>
          <p:cNvPr id="9" name="Picture 8"/>
          <p:cNvPicPr>
            <a:picLocks noChangeAspect="1"/>
          </p:cNvPicPr>
          <p:nvPr/>
        </p:nvPicPr>
        <p:blipFill>
          <a:blip r:embed="rId4"/>
          <a:stretch>
            <a:fillRect/>
          </a:stretch>
        </p:blipFill>
        <p:spPr>
          <a:xfrm>
            <a:off x="5678905" y="2539674"/>
            <a:ext cx="1521971" cy="652242"/>
          </a:xfrm>
          <a:prstGeom prst="rect">
            <a:avLst/>
          </a:prstGeom>
        </p:spPr>
      </p:pic>
    </p:spTree>
    <p:extLst>
      <p:ext uri="{BB962C8B-B14F-4D97-AF65-F5344CB8AC3E}">
        <p14:creationId xmlns:p14="http://schemas.microsoft.com/office/powerpoint/2010/main" val="601367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4.375E-6 -4.07407E-6 L 0.47161 0.18936 " pathEditMode="relative" rAng="0" ptsTypes="AA">
                                      <p:cBhvr>
                                        <p:cTn id="6" dur="2000" fill="hold"/>
                                        <p:tgtEl>
                                          <p:spTgt spid="9"/>
                                        </p:tgtEl>
                                        <p:attrNameLst>
                                          <p:attrName>ppt_x</p:attrName>
                                          <p:attrName>ppt_y</p:attrName>
                                        </p:attrNameLst>
                                      </p:cBhvr>
                                      <p:rCtr x="23581" y="946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err="1" smtClean="0"/>
              <a:t>Seguimiento</a:t>
            </a:r>
            <a:r>
              <a:rPr lang="en-GB" dirty="0" smtClean="0"/>
              <a:t> de </a:t>
            </a:r>
            <a:r>
              <a:rPr lang="en-GB" dirty="0" err="1" smtClean="0"/>
              <a:t>geolocalización</a:t>
            </a:r>
            <a:endParaRPr lang="ga-IE" dirty="0"/>
          </a:p>
        </p:txBody>
      </p:sp>
      <p:pic>
        <p:nvPicPr>
          <p:cNvPr id="4" name="Picture 3"/>
          <p:cNvPicPr/>
          <p:nvPr/>
        </p:nvPicPr>
        <p:blipFill>
          <a:blip r:embed="rId2" cstate="print"/>
          <a:srcRect/>
          <a:stretch>
            <a:fillRect/>
          </a:stretch>
        </p:blipFill>
        <p:spPr bwMode="auto">
          <a:xfrm>
            <a:off x="4572000" y="1333484"/>
            <a:ext cx="7428806" cy="4673422"/>
          </a:xfrm>
          <a:prstGeom prst="rect">
            <a:avLst/>
          </a:prstGeom>
          <a:noFill/>
          <a:ln w="9525">
            <a:noFill/>
            <a:miter lim="800000"/>
            <a:headEnd/>
            <a:tailEnd/>
          </a:ln>
        </p:spPr>
      </p:pic>
      <p:sp>
        <p:nvSpPr>
          <p:cNvPr id="5" name="Rectangle 4"/>
          <p:cNvSpPr/>
          <p:nvPr/>
        </p:nvSpPr>
        <p:spPr>
          <a:xfrm>
            <a:off x="0" y="891627"/>
            <a:ext cx="4459458" cy="59663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nSpc>
                <a:spcPct val="150000"/>
              </a:lnSpc>
              <a:buFont typeface="Wingdings" panose="05000000000000000000" pitchFamily="2" charset="2"/>
              <a:buChar char="§"/>
            </a:pPr>
            <a:r>
              <a:rPr lang="en-GB" sz="2400" dirty="0" smtClean="0"/>
              <a:t>Vista </a:t>
            </a:r>
            <a:r>
              <a:rPr lang="en-GB" sz="2400" dirty="0" err="1" smtClean="0"/>
              <a:t>en</a:t>
            </a:r>
            <a:r>
              <a:rPr lang="en-GB" sz="2400" dirty="0" smtClean="0"/>
              <a:t> </a:t>
            </a:r>
            <a:r>
              <a:rPr lang="en-GB" sz="2400" dirty="0" err="1" smtClean="0"/>
              <a:t>tiempo</a:t>
            </a:r>
            <a:r>
              <a:rPr lang="en-GB" sz="2400" dirty="0" smtClean="0"/>
              <a:t> real de la </a:t>
            </a:r>
            <a:r>
              <a:rPr lang="en-GB" sz="2400" dirty="0" err="1" smtClean="0"/>
              <a:t>posición</a:t>
            </a:r>
            <a:r>
              <a:rPr lang="en-GB" sz="2400" dirty="0" smtClean="0"/>
              <a:t> de </a:t>
            </a:r>
            <a:r>
              <a:rPr lang="en-GB" sz="2400" dirty="0" err="1" smtClean="0"/>
              <a:t>los</a:t>
            </a:r>
            <a:r>
              <a:rPr lang="en-GB" sz="2400" dirty="0" smtClean="0"/>
              <a:t> </a:t>
            </a:r>
            <a:r>
              <a:rPr lang="en-GB" sz="2400" dirty="0" err="1" smtClean="0"/>
              <a:t>trabajadores</a:t>
            </a:r>
            <a:endParaRPr lang="en-GB" sz="2400" dirty="0" smtClean="0"/>
          </a:p>
          <a:p>
            <a:pPr marL="285750" indent="-285750">
              <a:lnSpc>
                <a:spcPct val="150000"/>
              </a:lnSpc>
              <a:buFont typeface="Wingdings" panose="05000000000000000000" pitchFamily="2" charset="2"/>
              <a:buChar char="§"/>
            </a:pPr>
            <a:r>
              <a:rPr lang="en-GB" sz="2400" dirty="0" smtClean="0"/>
              <a:t>Vista </a:t>
            </a:r>
            <a:r>
              <a:rPr lang="en-GB" sz="2400" dirty="0" err="1" smtClean="0"/>
              <a:t>en</a:t>
            </a:r>
            <a:r>
              <a:rPr lang="en-GB" sz="2400" dirty="0" smtClean="0"/>
              <a:t> </a:t>
            </a:r>
            <a:r>
              <a:rPr lang="en-GB" sz="2400" dirty="0" err="1" smtClean="0"/>
              <a:t>tiempo</a:t>
            </a:r>
            <a:r>
              <a:rPr lang="en-GB" sz="2400" dirty="0" smtClean="0"/>
              <a:t> real de </a:t>
            </a:r>
            <a:r>
              <a:rPr lang="en-GB" sz="2400" dirty="0" err="1" smtClean="0"/>
              <a:t>los</a:t>
            </a:r>
            <a:r>
              <a:rPr lang="en-GB" sz="2400" dirty="0" smtClean="0"/>
              <a:t> </a:t>
            </a:r>
            <a:r>
              <a:rPr lang="en-GB" sz="2400" dirty="0" err="1" smtClean="0"/>
              <a:t>trabajos</a:t>
            </a:r>
            <a:r>
              <a:rPr lang="en-GB" sz="2400" dirty="0" smtClean="0"/>
              <a:t> que se </a:t>
            </a:r>
            <a:r>
              <a:rPr lang="en-GB" sz="2400" dirty="0" err="1" smtClean="0"/>
              <a:t>están</a:t>
            </a:r>
            <a:r>
              <a:rPr lang="en-GB" sz="2400" dirty="0" smtClean="0"/>
              <a:t> </a:t>
            </a:r>
            <a:r>
              <a:rPr lang="en-GB" sz="2400" dirty="0" err="1" smtClean="0"/>
              <a:t>realizadno</a:t>
            </a:r>
            <a:r>
              <a:rPr lang="en-GB" sz="2400" dirty="0" smtClean="0"/>
              <a:t> y el </a:t>
            </a:r>
            <a:r>
              <a:rPr lang="en-GB" sz="2400" dirty="0" err="1" smtClean="0"/>
              <a:t>estado</a:t>
            </a:r>
            <a:r>
              <a:rPr lang="en-GB" sz="2400" dirty="0" smtClean="0"/>
              <a:t> de </a:t>
            </a:r>
            <a:r>
              <a:rPr lang="en-GB" sz="2400" dirty="0" err="1" smtClean="0"/>
              <a:t>cada</a:t>
            </a:r>
            <a:r>
              <a:rPr lang="en-GB" sz="2400" dirty="0" smtClean="0"/>
              <a:t> </a:t>
            </a:r>
            <a:r>
              <a:rPr lang="en-GB" sz="2400" dirty="0" err="1" smtClean="0"/>
              <a:t>uno</a:t>
            </a:r>
            <a:endParaRPr lang="en-GB" sz="2400" dirty="0" smtClean="0"/>
          </a:p>
          <a:p>
            <a:pPr marL="285750" indent="-285750">
              <a:lnSpc>
                <a:spcPct val="150000"/>
              </a:lnSpc>
              <a:buFont typeface="Wingdings" panose="05000000000000000000" pitchFamily="2" charset="2"/>
              <a:buChar char="§"/>
            </a:pPr>
            <a:r>
              <a:rPr lang="en-GB" sz="2400" dirty="0" err="1" smtClean="0"/>
              <a:t>Asignación</a:t>
            </a:r>
            <a:r>
              <a:rPr lang="en-GB" sz="2400" dirty="0" smtClean="0"/>
              <a:t> de </a:t>
            </a:r>
            <a:r>
              <a:rPr lang="en-GB" sz="2400" dirty="0" err="1" smtClean="0"/>
              <a:t>nuevos</a:t>
            </a:r>
            <a:r>
              <a:rPr lang="en-GB" sz="2400" dirty="0" smtClean="0"/>
              <a:t> </a:t>
            </a:r>
            <a:r>
              <a:rPr lang="en-GB" sz="2400" dirty="0" err="1" smtClean="0"/>
              <a:t>trabajos</a:t>
            </a:r>
            <a:r>
              <a:rPr lang="en-GB" sz="2400" dirty="0" smtClean="0"/>
              <a:t> al </a:t>
            </a:r>
            <a:r>
              <a:rPr lang="en-GB" sz="2400" dirty="0" err="1" smtClean="0"/>
              <a:t>técnico</a:t>
            </a:r>
            <a:r>
              <a:rPr lang="en-GB" sz="2400" dirty="0" smtClean="0"/>
              <a:t> </a:t>
            </a:r>
            <a:r>
              <a:rPr lang="en-GB" sz="2400" dirty="0" err="1" smtClean="0"/>
              <a:t>más</a:t>
            </a:r>
            <a:r>
              <a:rPr lang="en-GB" sz="2400" dirty="0" smtClean="0"/>
              <a:t> </a:t>
            </a:r>
            <a:r>
              <a:rPr lang="en-GB" sz="2400" dirty="0" err="1" smtClean="0"/>
              <a:t>cercano</a:t>
            </a:r>
            <a:r>
              <a:rPr lang="en-GB" sz="2400" dirty="0" smtClean="0"/>
              <a:t> al </a:t>
            </a:r>
            <a:r>
              <a:rPr lang="en-GB" sz="2400" dirty="0" err="1" smtClean="0"/>
              <a:t>sitio</a:t>
            </a:r>
            <a:r>
              <a:rPr lang="en-GB" sz="2400" dirty="0" smtClean="0"/>
              <a:t> </a:t>
            </a:r>
            <a:r>
              <a:rPr lang="en-GB" sz="2400" dirty="0" err="1" smtClean="0"/>
              <a:t>donde</a:t>
            </a:r>
            <a:r>
              <a:rPr lang="en-GB" sz="2400" dirty="0" smtClean="0"/>
              <a:t> hay que </a:t>
            </a:r>
            <a:r>
              <a:rPr lang="en-GB" sz="2400" dirty="0" err="1" smtClean="0"/>
              <a:t>ir</a:t>
            </a:r>
            <a:endParaRPr lang="en-GB" sz="2400" dirty="0" smtClean="0"/>
          </a:p>
          <a:p>
            <a:pPr marL="285750" indent="-285750">
              <a:lnSpc>
                <a:spcPct val="150000"/>
              </a:lnSpc>
              <a:buFont typeface="Wingdings" panose="05000000000000000000" pitchFamily="2" charset="2"/>
              <a:buChar char="§"/>
            </a:pPr>
            <a:r>
              <a:rPr lang="en-GB" sz="2400" dirty="0" err="1" smtClean="0"/>
              <a:t>Comprobación</a:t>
            </a:r>
            <a:r>
              <a:rPr lang="en-GB" sz="2400" dirty="0" smtClean="0"/>
              <a:t> de que el </a:t>
            </a:r>
            <a:r>
              <a:rPr lang="en-GB" sz="2400" dirty="0" err="1" smtClean="0"/>
              <a:t>técnico</a:t>
            </a:r>
            <a:r>
              <a:rPr lang="en-GB" sz="2400" dirty="0" smtClean="0"/>
              <a:t> </a:t>
            </a:r>
            <a:r>
              <a:rPr lang="en-GB" sz="2400" dirty="0" err="1" smtClean="0"/>
              <a:t>está</a:t>
            </a:r>
            <a:r>
              <a:rPr lang="en-GB" sz="2400" dirty="0" smtClean="0"/>
              <a:t> </a:t>
            </a:r>
            <a:r>
              <a:rPr lang="en-GB" sz="2400" dirty="0" err="1" smtClean="0"/>
              <a:t>usando</a:t>
            </a:r>
            <a:r>
              <a:rPr lang="en-GB" sz="2400" dirty="0" smtClean="0"/>
              <a:t> la app del </a:t>
            </a:r>
            <a:r>
              <a:rPr lang="en-GB" sz="2400" dirty="0" err="1" smtClean="0"/>
              <a:t>móvil</a:t>
            </a:r>
            <a:endParaRPr lang="en-GB" sz="2400" dirty="0" smtClean="0"/>
          </a:p>
          <a:p>
            <a:pPr marL="285750" indent="-285750">
              <a:lnSpc>
                <a:spcPct val="150000"/>
              </a:lnSpc>
              <a:buFont typeface="Wingdings" panose="05000000000000000000" pitchFamily="2" charset="2"/>
              <a:buChar char="§"/>
            </a:pPr>
            <a:endParaRPr lang="en-GB" sz="2400" dirty="0" smtClean="0"/>
          </a:p>
          <a:p>
            <a:pPr marL="285750" indent="-285750">
              <a:lnSpc>
                <a:spcPct val="150000"/>
              </a:lnSpc>
              <a:buFont typeface="Wingdings" panose="05000000000000000000" pitchFamily="2" charset="2"/>
              <a:buChar char="§"/>
            </a:pPr>
            <a:endParaRPr lang="ga-IE" sz="2400" dirty="0"/>
          </a:p>
        </p:txBody>
      </p:sp>
    </p:spTree>
    <p:extLst>
      <p:ext uri="{BB962C8B-B14F-4D97-AF65-F5344CB8AC3E}">
        <p14:creationId xmlns:p14="http://schemas.microsoft.com/office/powerpoint/2010/main" val="19901703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err="1" smtClean="0"/>
              <a:t>Prueba</a:t>
            </a:r>
            <a:r>
              <a:rPr lang="en-GB" dirty="0" smtClean="0"/>
              <a:t> de </a:t>
            </a:r>
            <a:r>
              <a:rPr lang="en-GB" dirty="0" err="1" smtClean="0"/>
              <a:t>entrega</a:t>
            </a:r>
            <a:r>
              <a:rPr lang="en-GB" dirty="0" smtClean="0"/>
              <a:t> </a:t>
            </a:r>
            <a:endParaRPr lang="ga-IE" dirty="0"/>
          </a:p>
        </p:txBody>
      </p:sp>
      <p:pic>
        <p:nvPicPr>
          <p:cNvPr id="4" name="Picture 2"/>
          <p:cNvPicPr>
            <a:picLocks noChangeAspect="1" noChangeArrowheads="1"/>
          </p:cNvPicPr>
          <p:nvPr/>
        </p:nvPicPr>
        <p:blipFill>
          <a:blip r:embed="rId2" cstate="print"/>
          <a:srcRect/>
          <a:stretch>
            <a:fillRect/>
          </a:stretch>
        </p:blipFill>
        <p:spPr bwMode="auto">
          <a:xfrm>
            <a:off x="4664889" y="1308295"/>
            <a:ext cx="7344399" cy="4149970"/>
          </a:xfrm>
          <a:prstGeom prst="rect">
            <a:avLst/>
          </a:prstGeom>
          <a:noFill/>
          <a:ln w="9525">
            <a:noFill/>
            <a:miter lim="800000"/>
            <a:headEnd/>
            <a:tailEnd/>
          </a:ln>
        </p:spPr>
      </p:pic>
      <p:sp>
        <p:nvSpPr>
          <p:cNvPr id="5" name="Rectangle 4"/>
          <p:cNvSpPr/>
          <p:nvPr/>
        </p:nvSpPr>
        <p:spPr>
          <a:xfrm>
            <a:off x="0" y="891627"/>
            <a:ext cx="4459458" cy="59663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GB" sz="2400" dirty="0" err="1" smtClean="0"/>
              <a:t>Tenemos</a:t>
            </a:r>
            <a:r>
              <a:rPr lang="en-GB" sz="2400" dirty="0" smtClean="0"/>
              <a:t> </a:t>
            </a:r>
            <a:r>
              <a:rPr lang="en-GB" sz="2400" dirty="0" err="1" smtClean="0"/>
              <a:t>varias</a:t>
            </a:r>
            <a:r>
              <a:rPr lang="en-GB" sz="2400" dirty="0" smtClean="0"/>
              <a:t> </a:t>
            </a:r>
            <a:r>
              <a:rPr lang="en-GB" sz="2400" dirty="0" err="1" smtClean="0"/>
              <a:t>formas</a:t>
            </a:r>
            <a:r>
              <a:rPr lang="en-GB" sz="2400" dirty="0" smtClean="0"/>
              <a:t> de </a:t>
            </a:r>
            <a:r>
              <a:rPr lang="en-GB" sz="2400" dirty="0" err="1" smtClean="0"/>
              <a:t>demostrar</a:t>
            </a:r>
            <a:r>
              <a:rPr lang="en-GB" sz="2400" dirty="0" smtClean="0"/>
              <a:t> que se ha </a:t>
            </a:r>
            <a:r>
              <a:rPr lang="en-GB" sz="2400" dirty="0" err="1" smtClean="0"/>
              <a:t>hecho</a:t>
            </a:r>
            <a:r>
              <a:rPr lang="en-GB" sz="2400" dirty="0" smtClean="0"/>
              <a:t> el </a:t>
            </a:r>
            <a:r>
              <a:rPr lang="en-GB" sz="2400" dirty="0" err="1" smtClean="0"/>
              <a:t>trabajo</a:t>
            </a:r>
            <a:r>
              <a:rPr lang="en-GB" sz="2400" dirty="0" smtClean="0"/>
              <a:t> de campo:</a:t>
            </a:r>
          </a:p>
          <a:p>
            <a:pPr marL="285750" indent="-285750">
              <a:lnSpc>
                <a:spcPct val="150000"/>
              </a:lnSpc>
              <a:buFont typeface="Wingdings" panose="05000000000000000000" pitchFamily="2" charset="2"/>
              <a:buChar char="§"/>
            </a:pPr>
            <a:r>
              <a:rPr lang="en-GB" sz="2400" dirty="0" err="1" smtClean="0"/>
              <a:t>Fotografías</a:t>
            </a:r>
            <a:endParaRPr lang="en-GB" sz="2400" dirty="0" smtClean="0"/>
          </a:p>
          <a:p>
            <a:pPr marL="285750" indent="-285750">
              <a:lnSpc>
                <a:spcPct val="150000"/>
              </a:lnSpc>
              <a:buFont typeface="Wingdings" panose="05000000000000000000" pitchFamily="2" charset="2"/>
              <a:buChar char="§"/>
            </a:pPr>
            <a:r>
              <a:rPr lang="en-GB" sz="2400" dirty="0" smtClean="0"/>
              <a:t>Firma del </a:t>
            </a:r>
            <a:r>
              <a:rPr lang="en-GB" sz="2400" dirty="0" err="1" smtClean="0"/>
              <a:t>Cliente</a:t>
            </a:r>
            <a:endParaRPr lang="en-GB" sz="2400" dirty="0" smtClean="0"/>
          </a:p>
          <a:p>
            <a:pPr marL="285750" indent="-285750">
              <a:lnSpc>
                <a:spcPct val="150000"/>
              </a:lnSpc>
              <a:buFont typeface="Wingdings" panose="05000000000000000000" pitchFamily="2" charset="2"/>
              <a:buChar char="§"/>
            </a:pPr>
            <a:r>
              <a:rPr lang="en-GB" sz="2400" dirty="0" smtClean="0"/>
              <a:t>Registrar </a:t>
            </a:r>
            <a:r>
              <a:rPr lang="en-GB" sz="2400" dirty="0" err="1" smtClean="0"/>
              <a:t>coordenadas</a:t>
            </a:r>
            <a:r>
              <a:rPr lang="en-GB" sz="2400" dirty="0" smtClean="0"/>
              <a:t> GPS </a:t>
            </a:r>
          </a:p>
          <a:p>
            <a:pPr marL="285750" indent="-285750">
              <a:lnSpc>
                <a:spcPct val="150000"/>
              </a:lnSpc>
              <a:buFont typeface="Wingdings" panose="05000000000000000000" pitchFamily="2" charset="2"/>
              <a:buChar char="§"/>
            </a:pPr>
            <a:r>
              <a:rPr lang="en-GB" sz="2400" dirty="0" smtClean="0"/>
              <a:t>Con Big Data </a:t>
            </a:r>
            <a:r>
              <a:rPr lang="en-GB" sz="2400" dirty="0" err="1" smtClean="0"/>
              <a:t>podemos</a:t>
            </a:r>
            <a:r>
              <a:rPr lang="en-GB" sz="2400" dirty="0" smtClean="0"/>
              <a:t> </a:t>
            </a:r>
            <a:r>
              <a:rPr lang="en-GB" sz="2400" dirty="0" err="1" smtClean="0"/>
              <a:t>hacer</a:t>
            </a:r>
            <a:r>
              <a:rPr lang="en-GB" sz="2400" dirty="0" smtClean="0"/>
              <a:t> un “replay” de la </a:t>
            </a:r>
            <a:r>
              <a:rPr lang="en-GB" sz="2400" dirty="0" err="1" smtClean="0"/>
              <a:t>ruta</a:t>
            </a:r>
            <a:r>
              <a:rPr lang="en-GB" sz="2400" dirty="0"/>
              <a:t> </a:t>
            </a:r>
            <a:r>
              <a:rPr lang="en-GB" sz="2400" dirty="0" err="1" smtClean="0"/>
              <a:t>seguida</a:t>
            </a:r>
            <a:r>
              <a:rPr lang="en-GB" sz="2400" dirty="0" smtClean="0"/>
              <a:t> </a:t>
            </a:r>
            <a:r>
              <a:rPr lang="en-GB" sz="2400" dirty="0" err="1" smtClean="0"/>
              <a:t>mostrando</a:t>
            </a:r>
            <a:r>
              <a:rPr lang="en-GB" sz="2400" dirty="0" smtClean="0"/>
              <a:t> la </a:t>
            </a:r>
            <a:r>
              <a:rPr lang="en-GB" sz="2400" dirty="0" err="1" smtClean="0"/>
              <a:t>trazabilidad</a:t>
            </a:r>
            <a:r>
              <a:rPr lang="en-GB" sz="2400" dirty="0" smtClean="0"/>
              <a:t> de las </a:t>
            </a:r>
            <a:r>
              <a:rPr lang="en-GB" sz="2400" dirty="0" err="1" smtClean="0"/>
              <a:t>actividades</a:t>
            </a:r>
            <a:r>
              <a:rPr lang="en-GB" sz="2400" dirty="0" smtClean="0"/>
              <a:t> </a:t>
            </a:r>
            <a:r>
              <a:rPr lang="en-GB" sz="2400" dirty="0" err="1" smtClean="0"/>
              <a:t>realizadas</a:t>
            </a:r>
            <a:r>
              <a:rPr lang="en-GB" sz="2400" dirty="0" smtClean="0"/>
              <a:t> </a:t>
            </a:r>
            <a:r>
              <a:rPr lang="en-GB" sz="2400" dirty="0" err="1" smtClean="0"/>
              <a:t>por</a:t>
            </a:r>
            <a:r>
              <a:rPr lang="en-GB" sz="2400" dirty="0" smtClean="0"/>
              <a:t> el </a:t>
            </a:r>
            <a:r>
              <a:rPr lang="en-GB" sz="2400" dirty="0" err="1" smtClean="0"/>
              <a:t>trabajador</a:t>
            </a:r>
            <a:r>
              <a:rPr lang="en-GB" sz="2400" dirty="0" smtClean="0"/>
              <a:t> </a:t>
            </a:r>
            <a:r>
              <a:rPr lang="en-GB" sz="2400" dirty="0" err="1" smtClean="0"/>
              <a:t>desplazado</a:t>
            </a:r>
            <a:r>
              <a:rPr lang="en-GB" sz="2400" dirty="0" smtClean="0"/>
              <a:t>.</a:t>
            </a:r>
          </a:p>
          <a:p>
            <a:pPr marL="285750" indent="-285750">
              <a:lnSpc>
                <a:spcPct val="150000"/>
              </a:lnSpc>
              <a:buFont typeface="Wingdings" panose="05000000000000000000" pitchFamily="2" charset="2"/>
              <a:buChar char="§"/>
            </a:pPr>
            <a:endParaRPr lang="en-GB" sz="2400" dirty="0" smtClean="0"/>
          </a:p>
          <a:p>
            <a:pPr marL="285750" indent="-285750">
              <a:lnSpc>
                <a:spcPct val="150000"/>
              </a:lnSpc>
              <a:buFont typeface="Wingdings" panose="05000000000000000000" pitchFamily="2" charset="2"/>
              <a:buChar char="§"/>
            </a:pPr>
            <a:endParaRPr lang="ga-IE" sz="2400" dirty="0"/>
          </a:p>
        </p:txBody>
      </p:sp>
    </p:spTree>
    <p:extLst>
      <p:ext uri="{BB962C8B-B14F-4D97-AF65-F5344CB8AC3E}">
        <p14:creationId xmlns:p14="http://schemas.microsoft.com/office/powerpoint/2010/main" val="9381115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76191"/>
            <a:ext cx="11343860" cy="715436"/>
          </a:xfrm>
        </p:spPr>
        <p:txBody>
          <a:bodyPr>
            <a:normAutofit/>
          </a:bodyPr>
          <a:lstStyle/>
          <a:p>
            <a:r>
              <a:rPr lang="en-GB" sz="2800" dirty="0" err="1" smtClean="0"/>
              <a:t>Creamos</a:t>
            </a:r>
            <a:r>
              <a:rPr lang="en-GB" sz="2800" dirty="0" smtClean="0"/>
              <a:t> un </a:t>
            </a:r>
            <a:r>
              <a:rPr lang="en-GB" sz="2800" dirty="0" err="1" smtClean="0"/>
              <a:t>Servicio</a:t>
            </a:r>
            <a:r>
              <a:rPr lang="en-GB" sz="2800" dirty="0" smtClean="0"/>
              <a:t> </a:t>
            </a:r>
            <a:r>
              <a:rPr lang="en-GB" sz="2800" dirty="0" err="1" smtClean="0"/>
              <a:t>técnico</a:t>
            </a:r>
            <a:r>
              <a:rPr lang="en-GB" sz="2800" dirty="0" smtClean="0"/>
              <a:t> </a:t>
            </a:r>
            <a:r>
              <a:rPr lang="en-GB" sz="2800" dirty="0" err="1" smtClean="0"/>
              <a:t>Proactivo</a:t>
            </a:r>
            <a:r>
              <a:rPr lang="en-GB" sz="2800" dirty="0" smtClean="0"/>
              <a:t> </a:t>
            </a:r>
            <a:r>
              <a:rPr lang="en-GB" sz="2800" dirty="0" err="1" smtClean="0"/>
              <a:t>usando</a:t>
            </a:r>
            <a:r>
              <a:rPr lang="en-GB" sz="2800" dirty="0" smtClean="0"/>
              <a:t> “Internet of Things”</a:t>
            </a:r>
            <a:endParaRPr lang="ga-IE" sz="2800" dirty="0"/>
          </a:p>
        </p:txBody>
      </p:sp>
      <p:sp>
        <p:nvSpPr>
          <p:cNvPr id="5" name="Rectangle 4"/>
          <p:cNvSpPr/>
          <p:nvPr/>
        </p:nvSpPr>
        <p:spPr>
          <a:xfrm>
            <a:off x="-1" y="891627"/>
            <a:ext cx="5801211" cy="59663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nSpc>
                <a:spcPct val="150000"/>
              </a:lnSpc>
              <a:buFont typeface="Wingdings" panose="05000000000000000000" pitchFamily="2" charset="2"/>
              <a:buChar char="§"/>
            </a:pPr>
            <a:r>
              <a:rPr lang="en-GB" sz="2000" dirty="0" smtClean="0"/>
              <a:t>Los </a:t>
            </a:r>
            <a:r>
              <a:rPr lang="en-GB" sz="2000" dirty="0" err="1" smtClean="0"/>
              <a:t>sensores</a:t>
            </a:r>
            <a:r>
              <a:rPr lang="en-GB" sz="2000" dirty="0" smtClean="0"/>
              <a:t> </a:t>
            </a:r>
            <a:r>
              <a:rPr lang="en-GB" sz="2000" dirty="0" err="1" smtClean="0"/>
              <a:t>IoT</a:t>
            </a:r>
            <a:r>
              <a:rPr lang="en-GB" sz="2000" dirty="0" smtClean="0"/>
              <a:t> </a:t>
            </a:r>
            <a:r>
              <a:rPr lang="en-GB" sz="2000" dirty="0" err="1" smtClean="0"/>
              <a:t>instalados</a:t>
            </a:r>
            <a:r>
              <a:rPr lang="en-GB" sz="2000" dirty="0" smtClean="0"/>
              <a:t> </a:t>
            </a:r>
            <a:r>
              <a:rPr lang="en-GB" sz="2000" dirty="0" err="1" smtClean="0"/>
              <a:t>en</a:t>
            </a:r>
            <a:r>
              <a:rPr lang="en-GB" sz="2000" dirty="0" smtClean="0"/>
              <a:t> las </a:t>
            </a:r>
            <a:r>
              <a:rPr lang="en-GB" sz="2000" dirty="0" err="1" smtClean="0"/>
              <a:t>instalaciones</a:t>
            </a:r>
            <a:r>
              <a:rPr lang="en-GB" sz="2000" dirty="0" smtClean="0"/>
              <a:t> o </a:t>
            </a:r>
            <a:r>
              <a:rPr lang="en-GB" sz="2000" dirty="0" err="1" smtClean="0"/>
              <a:t>aparatos</a:t>
            </a:r>
            <a:r>
              <a:rPr lang="en-GB" sz="2000" dirty="0" smtClean="0"/>
              <a:t> del </a:t>
            </a:r>
            <a:r>
              <a:rPr lang="en-GB" sz="2000" dirty="0" err="1" smtClean="0"/>
              <a:t>cliente</a:t>
            </a:r>
            <a:r>
              <a:rPr lang="en-GB" sz="2000" dirty="0" smtClean="0"/>
              <a:t> </a:t>
            </a:r>
            <a:r>
              <a:rPr lang="en-GB" sz="2000" dirty="0" err="1" smtClean="0"/>
              <a:t>envían</a:t>
            </a:r>
            <a:r>
              <a:rPr lang="en-GB" sz="2000" dirty="0" smtClean="0"/>
              <a:t> </a:t>
            </a:r>
            <a:r>
              <a:rPr lang="en-GB" sz="2000" dirty="0" err="1" smtClean="0"/>
              <a:t>alarmas</a:t>
            </a:r>
            <a:r>
              <a:rPr lang="en-GB" sz="2000" dirty="0" smtClean="0"/>
              <a:t> al </a:t>
            </a:r>
            <a:r>
              <a:rPr lang="en-GB" sz="2000" dirty="0" err="1" smtClean="0"/>
              <a:t>sistema</a:t>
            </a:r>
            <a:r>
              <a:rPr lang="en-GB" sz="2000" dirty="0" smtClean="0"/>
              <a:t> </a:t>
            </a:r>
            <a:r>
              <a:rPr lang="en-GB" sz="2000" dirty="0" err="1" smtClean="0"/>
              <a:t>GeoPal</a:t>
            </a:r>
            <a:r>
              <a:rPr lang="en-GB" sz="2000" dirty="0" smtClean="0"/>
              <a:t> a </a:t>
            </a:r>
            <a:r>
              <a:rPr lang="en-GB" sz="2000" dirty="0" err="1" smtClean="0"/>
              <a:t>través</a:t>
            </a:r>
            <a:r>
              <a:rPr lang="en-GB" sz="2000" dirty="0" smtClean="0"/>
              <a:t> de </a:t>
            </a:r>
            <a:r>
              <a:rPr lang="en-GB" sz="2000" dirty="0" err="1" smtClean="0"/>
              <a:t>una</a:t>
            </a:r>
            <a:r>
              <a:rPr lang="en-GB" sz="2000" dirty="0" smtClean="0"/>
              <a:t> red de </a:t>
            </a:r>
            <a:r>
              <a:rPr lang="en-GB" sz="2000" dirty="0" err="1" smtClean="0"/>
              <a:t>datos</a:t>
            </a:r>
            <a:r>
              <a:rPr lang="en-GB" sz="2000" dirty="0" smtClean="0"/>
              <a:t>.</a:t>
            </a:r>
          </a:p>
          <a:p>
            <a:pPr marL="285750" indent="-285750">
              <a:lnSpc>
                <a:spcPct val="150000"/>
              </a:lnSpc>
              <a:buFont typeface="Wingdings" panose="05000000000000000000" pitchFamily="2" charset="2"/>
              <a:buChar char="§"/>
            </a:pPr>
            <a:r>
              <a:rPr lang="en-GB" sz="2000" dirty="0" smtClean="0"/>
              <a:t>Los </a:t>
            </a:r>
            <a:r>
              <a:rPr lang="en-GB" sz="2000" dirty="0" err="1" smtClean="0"/>
              <a:t>clientes</a:t>
            </a:r>
            <a:r>
              <a:rPr lang="en-GB" sz="2000" dirty="0" smtClean="0"/>
              <a:t> </a:t>
            </a:r>
            <a:r>
              <a:rPr lang="en-GB" sz="2000" dirty="0" err="1" smtClean="0"/>
              <a:t>definen</a:t>
            </a:r>
            <a:r>
              <a:rPr lang="en-GB" sz="2000" dirty="0" smtClean="0"/>
              <a:t> </a:t>
            </a:r>
            <a:r>
              <a:rPr lang="en-GB" sz="2000" dirty="0" err="1" smtClean="0"/>
              <a:t>reglas</a:t>
            </a:r>
            <a:r>
              <a:rPr lang="en-GB" sz="2000" dirty="0" smtClean="0"/>
              <a:t> </a:t>
            </a:r>
            <a:r>
              <a:rPr lang="en-GB" sz="2000" dirty="0" err="1" smtClean="0"/>
              <a:t>en</a:t>
            </a:r>
            <a:r>
              <a:rPr lang="en-GB" sz="2000" dirty="0" smtClean="0"/>
              <a:t> la </a:t>
            </a:r>
            <a:r>
              <a:rPr lang="en-GB" sz="2000" dirty="0" err="1" smtClean="0"/>
              <a:t>plataforma</a:t>
            </a:r>
            <a:r>
              <a:rPr lang="en-GB" sz="2000" dirty="0" smtClean="0"/>
              <a:t> de </a:t>
            </a:r>
            <a:r>
              <a:rPr lang="en-GB" sz="2000" dirty="0" err="1" smtClean="0"/>
              <a:t>GeoPal</a:t>
            </a:r>
            <a:r>
              <a:rPr lang="en-GB" sz="2000" dirty="0" smtClean="0"/>
              <a:t> para </a:t>
            </a:r>
            <a:r>
              <a:rPr lang="en-GB" sz="2000" dirty="0" err="1" smtClean="0"/>
              <a:t>especificar</a:t>
            </a:r>
            <a:r>
              <a:rPr lang="en-GB" sz="2000" dirty="0" smtClean="0"/>
              <a:t> </a:t>
            </a:r>
            <a:r>
              <a:rPr lang="en-GB" sz="2000" dirty="0" err="1" smtClean="0"/>
              <a:t>qué</a:t>
            </a:r>
            <a:r>
              <a:rPr lang="en-GB" sz="2000" dirty="0" smtClean="0"/>
              <a:t> </a:t>
            </a:r>
            <a:r>
              <a:rPr lang="en-GB" sz="2000" dirty="0" err="1" smtClean="0"/>
              <a:t>acción</a:t>
            </a:r>
            <a:r>
              <a:rPr lang="en-GB" sz="2000" dirty="0" smtClean="0"/>
              <a:t> se </a:t>
            </a:r>
            <a:r>
              <a:rPr lang="en-GB" sz="2000" dirty="0" err="1" smtClean="0"/>
              <a:t>toma</a:t>
            </a:r>
            <a:r>
              <a:rPr lang="en-GB" sz="2000" dirty="0" smtClean="0"/>
              <a:t> para responder a </a:t>
            </a:r>
            <a:r>
              <a:rPr lang="en-GB" sz="2000" dirty="0" err="1" smtClean="0"/>
              <a:t>cada</a:t>
            </a:r>
            <a:r>
              <a:rPr lang="en-GB" sz="2000" dirty="0" smtClean="0"/>
              <a:t> </a:t>
            </a:r>
            <a:r>
              <a:rPr lang="en-GB" sz="2000" dirty="0" err="1" smtClean="0"/>
              <a:t>tipo</a:t>
            </a:r>
            <a:r>
              <a:rPr lang="en-GB" sz="2000" dirty="0" smtClean="0"/>
              <a:t> de </a:t>
            </a:r>
            <a:r>
              <a:rPr lang="en-GB" sz="2000" dirty="0" err="1" smtClean="0"/>
              <a:t>incidencia</a:t>
            </a:r>
            <a:r>
              <a:rPr lang="en-GB" sz="2000" dirty="0" smtClean="0"/>
              <a:t>.</a:t>
            </a:r>
          </a:p>
          <a:p>
            <a:pPr marL="285750" indent="-285750">
              <a:lnSpc>
                <a:spcPct val="150000"/>
              </a:lnSpc>
              <a:buFont typeface="Wingdings" panose="05000000000000000000" pitchFamily="2" charset="2"/>
              <a:buChar char="§"/>
            </a:pPr>
            <a:r>
              <a:rPr lang="en-GB" sz="2000" dirty="0" err="1" smtClean="0"/>
              <a:t>GeoPal</a:t>
            </a:r>
            <a:r>
              <a:rPr lang="en-GB" sz="2000" dirty="0" smtClean="0"/>
              <a:t> </a:t>
            </a:r>
            <a:r>
              <a:rPr lang="en-GB" sz="2000" dirty="0" err="1" smtClean="0"/>
              <a:t>asigna</a:t>
            </a:r>
            <a:r>
              <a:rPr lang="en-GB" sz="2000" dirty="0" smtClean="0"/>
              <a:t> </a:t>
            </a:r>
            <a:r>
              <a:rPr lang="en-GB" sz="2000" dirty="0" err="1" smtClean="0"/>
              <a:t>automáticamente</a:t>
            </a:r>
            <a:r>
              <a:rPr lang="en-GB" sz="2000" dirty="0" smtClean="0"/>
              <a:t> </a:t>
            </a:r>
            <a:r>
              <a:rPr lang="en-GB" sz="2000" dirty="0" err="1" smtClean="0"/>
              <a:t>los</a:t>
            </a:r>
            <a:r>
              <a:rPr lang="en-GB" sz="2000" dirty="0" smtClean="0"/>
              <a:t> </a:t>
            </a:r>
            <a:r>
              <a:rPr lang="en-GB" sz="2000" dirty="0" err="1" smtClean="0"/>
              <a:t>trabajos</a:t>
            </a:r>
            <a:r>
              <a:rPr lang="en-GB" sz="2000" dirty="0" smtClean="0"/>
              <a:t> al </a:t>
            </a:r>
            <a:r>
              <a:rPr lang="en-GB" sz="2000" dirty="0" err="1" smtClean="0"/>
              <a:t>técnico</a:t>
            </a:r>
            <a:r>
              <a:rPr lang="en-GB" sz="2000" dirty="0" smtClean="0"/>
              <a:t> que </a:t>
            </a:r>
            <a:r>
              <a:rPr lang="en-GB" sz="2000" dirty="0" err="1" smtClean="0"/>
              <a:t>esté</a:t>
            </a:r>
            <a:r>
              <a:rPr lang="en-GB" sz="2000" dirty="0" smtClean="0"/>
              <a:t> </a:t>
            </a:r>
            <a:r>
              <a:rPr lang="en-GB" sz="2000" dirty="0" err="1" smtClean="0"/>
              <a:t>geográficamente</a:t>
            </a:r>
            <a:r>
              <a:rPr lang="en-GB" sz="2000" dirty="0" smtClean="0"/>
              <a:t> </a:t>
            </a:r>
            <a:r>
              <a:rPr lang="en-GB" sz="2000" dirty="0" err="1" smtClean="0"/>
              <a:t>más</a:t>
            </a:r>
            <a:r>
              <a:rPr lang="en-GB" sz="2000" dirty="0" smtClean="0"/>
              <a:t> </a:t>
            </a:r>
            <a:r>
              <a:rPr lang="en-GB" sz="2000" dirty="0" err="1" smtClean="0"/>
              <a:t>próximos</a:t>
            </a:r>
            <a:r>
              <a:rPr lang="en-GB" sz="2000" dirty="0" smtClean="0"/>
              <a:t> y que </a:t>
            </a:r>
            <a:r>
              <a:rPr lang="en-GB" sz="2000" dirty="0" err="1" smtClean="0"/>
              <a:t>tenga</a:t>
            </a:r>
            <a:r>
              <a:rPr lang="en-GB" sz="2000" dirty="0" smtClean="0"/>
              <a:t> las </a:t>
            </a:r>
            <a:r>
              <a:rPr lang="en-GB" sz="2000" dirty="0" err="1" smtClean="0"/>
              <a:t>capacidades</a:t>
            </a:r>
            <a:r>
              <a:rPr lang="en-GB" sz="2000" dirty="0" smtClean="0"/>
              <a:t> </a:t>
            </a:r>
            <a:r>
              <a:rPr lang="en-GB" sz="2000" dirty="0" err="1" smtClean="0"/>
              <a:t>necesarias</a:t>
            </a:r>
            <a:r>
              <a:rPr lang="en-GB" sz="2000" dirty="0" smtClean="0"/>
              <a:t> para </a:t>
            </a:r>
            <a:r>
              <a:rPr lang="en-GB" sz="2000" dirty="0" err="1" smtClean="0"/>
              <a:t>intervenir</a:t>
            </a:r>
            <a:r>
              <a:rPr lang="en-GB" sz="2000" dirty="0" smtClean="0"/>
              <a:t>.</a:t>
            </a:r>
          </a:p>
          <a:p>
            <a:pPr marL="285750" indent="-285750">
              <a:lnSpc>
                <a:spcPct val="150000"/>
              </a:lnSpc>
              <a:buFont typeface="Wingdings" panose="05000000000000000000" pitchFamily="2" charset="2"/>
              <a:buChar char="§"/>
            </a:pPr>
            <a:r>
              <a:rPr lang="en-GB" sz="2000" dirty="0" smtClean="0"/>
              <a:t>Los  </a:t>
            </a:r>
            <a:r>
              <a:rPr lang="en-GB" sz="2000" dirty="0" err="1" smtClean="0"/>
              <a:t>datos</a:t>
            </a:r>
            <a:r>
              <a:rPr lang="en-GB" sz="2000" dirty="0" smtClean="0"/>
              <a:t> de </a:t>
            </a:r>
            <a:r>
              <a:rPr lang="en-GB" sz="2000" dirty="0" err="1" smtClean="0"/>
              <a:t>realización</a:t>
            </a:r>
            <a:r>
              <a:rPr lang="en-GB" sz="2000" dirty="0" smtClean="0"/>
              <a:t> del </a:t>
            </a:r>
            <a:r>
              <a:rPr lang="en-GB" sz="2000" dirty="0" err="1" smtClean="0"/>
              <a:t>trabajo</a:t>
            </a:r>
            <a:r>
              <a:rPr lang="en-GB" sz="2000" dirty="0" smtClean="0"/>
              <a:t> son </a:t>
            </a:r>
            <a:r>
              <a:rPr lang="en-GB" sz="2000" dirty="0" err="1" smtClean="0"/>
              <a:t>adquiridos</a:t>
            </a:r>
            <a:r>
              <a:rPr lang="en-GB" sz="2000" dirty="0" smtClean="0"/>
              <a:t> </a:t>
            </a:r>
            <a:r>
              <a:rPr lang="en-GB" sz="2000" dirty="0" err="1" smtClean="0"/>
              <a:t>por</a:t>
            </a:r>
            <a:r>
              <a:rPr lang="en-GB" sz="2000" dirty="0" smtClean="0"/>
              <a:t> la app de </a:t>
            </a:r>
            <a:r>
              <a:rPr lang="en-GB" sz="2000" dirty="0" err="1" smtClean="0"/>
              <a:t>GeoPal</a:t>
            </a:r>
            <a:r>
              <a:rPr lang="en-GB" sz="2000" dirty="0" smtClean="0"/>
              <a:t> que </a:t>
            </a:r>
            <a:r>
              <a:rPr lang="en-GB" sz="2000" dirty="0" err="1" smtClean="0"/>
              <a:t>lleva</a:t>
            </a:r>
            <a:r>
              <a:rPr lang="en-GB" sz="2000" dirty="0" smtClean="0"/>
              <a:t> el </a:t>
            </a:r>
            <a:r>
              <a:rPr lang="en-GB" sz="2000" dirty="0" err="1" smtClean="0"/>
              <a:t>técnico</a:t>
            </a:r>
            <a:r>
              <a:rPr lang="en-GB" sz="2000" dirty="0" smtClean="0"/>
              <a:t>.</a:t>
            </a:r>
          </a:p>
          <a:p>
            <a:pPr marL="285750" indent="-285750">
              <a:lnSpc>
                <a:spcPct val="150000"/>
              </a:lnSpc>
              <a:buFont typeface="Wingdings" panose="05000000000000000000" pitchFamily="2" charset="2"/>
              <a:buChar char="§"/>
            </a:pPr>
            <a:endParaRPr lang="en-GB" sz="2400" dirty="0" smtClean="0"/>
          </a:p>
          <a:p>
            <a:pPr marL="285750" indent="-285750">
              <a:lnSpc>
                <a:spcPct val="150000"/>
              </a:lnSpc>
              <a:buFont typeface="Wingdings" panose="05000000000000000000" pitchFamily="2" charset="2"/>
              <a:buChar char="§"/>
            </a:pPr>
            <a:endParaRPr lang="ga-IE" sz="2400" dirty="0"/>
          </a:p>
        </p:txBody>
      </p:sp>
      <p:pic>
        <p:nvPicPr>
          <p:cNvPr id="4" name="Picture 3"/>
          <p:cNvPicPr>
            <a:picLocks noChangeAspect="1"/>
          </p:cNvPicPr>
          <p:nvPr/>
        </p:nvPicPr>
        <p:blipFill>
          <a:blip r:embed="rId2"/>
          <a:stretch>
            <a:fillRect/>
          </a:stretch>
        </p:blipFill>
        <p:spPr>
          <a:xfrm>
            <a:off x="5801211" y="2037347"/>
            <a:ext cx="6274247" cy="3529264"/>
          </a:xfrm>
          <a:prstGeom prst="rect">
            <a:avLst/>
          </a:prstGeom>
        </p:spPr>
      </p:pic>
    </p:spTree>
    <p:extLst>
      <p:ext uri="{BB962C8B-B14F-4D97-AF65-F5344CB8AC3E}">
        <p14:creationId xmlns:p14="http://schemas.microsoft.com/office/powerpoint/2010/main" val="37928013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La </a:t>
            </a:r>
            <a:r>
              <a:rPr lang="en-GB" dirty="0" err="1" smtClean="0"/>
              <a:t>plataforma</a:t>
            </a:r>
            <a:r>
              <a:rPr lang="en-GB" dirty="0" smtClean="0"/>
              <a:t> </a:t>
            </a:r>
            <a:r>
              <a:rPr lang="en-GB" dirty="0" err="1" smtClean="0"/>
              <a:t>IoT</a:t>
            </a:r>
            <a:r>
              <a:rPr lang="en-GB" dirty="0" smtClean="0"/>
              <a:t> (Internet of Things) de </a:t>
            </a:r>
            <a:r>
              <a:rPr lang="en-GB" dirty="0" err="1" smtClean="0"/>
              <a:t>GeoPal</a:t>
            </a:r>
            <a:endParaRPr lang="ga-IE" dirty="0"/>
          </a:p>
        </p:txBody>
      </p:sp>
      <p:pic>
        <p:nvPicPr>
          <p:cNvPr id="38" name="Picture 3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91545" y="1340768"/>
            <a:ext cx="2978341" cy="1800200"/>
          </a:xfrm>
          <a:prstGeom prst="rect">
            <a:avLst/>
          </a:prstGeom>
          <a:ln>
            <a:noFill/>
          </a:ln>
          <a:effectLst>
            <a:outerShdw blurRad="292100" dist="139700" dir="2700000" algn="tl" rotWithShape="0">
              <a:srgbClr val="333333">
                <a:alpha val="65000"/>
              </a:srgbClr>
            </a:outerShdw>
          </a:effectLst>
        </p:spPr>
      </p:pic>
      <p:grpSp>
        <p:nvGrpSpPr>
          <p:cNvPr id="39" name="Group 38"/>
          <p:cNvGrpSpPr/>
          <p:nvPr/>
        </p:nvGrpSpPr>
        <p:grpSpPr>
          <a:xfrm>
            <a:off x="2351585" y="4509120"/>
            <a:ext cx="2440989" cy="1746978"/>
            <a:chOff x="971600" y="1484785"/>
            <a:chExt cx="6984776" cy="4776932"/>
          </a:xfrm>
        </p:grpSpPr>
        <p:grpSp>
          <p:nvGrpSpPr>
            <p:cNvPr id="40" name="Group 22"/>
            <p:cNvGrpSpPr/>
            <p:nvPr/>
          </p:nvGrpSpPr>
          <p:grpSpPr>
            <a:xfrm rot="21197412">
              <a:off x="971600" y="1628801"/>
              <a:ext cx="2376264" cy="4416892"/>
              <a:chOff x="4572000" y="1484784"/>
              <a:chExt cx="2520280" cy="4776932"/>
            </a:xfrm>
          </p:grpSpPr>
          <p:grpSp>
            <p:nvGrpSpPr>
              <p:cNvPr id="53" name="Group 52"/>
              <p:cNvGrpSpPr/>
              <p:nvPr/>
            </p:nvGrpSpPr>
            <p:grpSpPr>
              <a:xfrm>
                <a:off x="4572000" y="1484784"/>
                <a:ext cx="2520280" cy="4776932"/>
                <a:chOff x="1619672" y="1454726"/>
                <a:chExt cx="2520280" cy="4776932"/>
              </a:xfrm>
            </p:grpSpPr>
            <p:pic>
              <p:nvPicPr>
                <p:cNvPr id="55"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19672" y="1454726"/>
                  <a:ext cx="2520280" cy="4776932"/>
                </a:xfrm>
                <a:prstGeom prst="rect">
                  <a:avLst/>
                </a:prstGeom>
                <a:ln>
                  <a:noFill/>
                </a:ln>
                <a:effectLst>
                  <a:outerShdw blurRad="292100" dist="139700" dir="2700000" algn="tl" rotWithShape="0">
                    <a:srgbClr val="333333">
                      <a:alpha val="65000"/>
                    </a:srgbClr>
                  </a:outerShdw>
                </a:effectLst>
              </p:spPr>
            </p:pic>
            <p:pic>
              <p:nvPicPr>
                <p:cNvPr id="56" name="Picture 55" descr="2012-10-30 09.53.15.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94132" y="2060848"/>
                  <a:ext cx="2201804" cy="3600400"/>
                </a:xfrm>
                <a:prstGeom prst="rect">
                  <a:avLst/>
                </a:prstGeom>
                <a:ln>
                  <a:noFill/>
                </a:ln>
                <a:effectLst>
                  <a:outerShdw blurRad="292100" dist="139700" dir="2700000" algn="tl" rotWithShape="0">
                    <a:srgbClr val="333333">
                      <a:alpha val="65000"/>
                    </a:srgbClr>
                  </a:outerShdw>
                </a:effectLst>
              </p:spPr>
            </p:pic>
            <p:sp>
              <p:nvSpPr>
                <p:cNvPr id="57" name="Rectangle 56"/>
                <p:cNvSpPr/>
                <p:nvPr/>
              </p:nvSpPr>
              <p:spPr>
                <a:xfrm>
                  <a:off x="1763688" y="2060848"/>
                  <a:ext cx="2232248" cy="36004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pic>
            <p:nvPicPr>
              <p:cNvPr id="54" name="Picture 53" descr="2012-10-30 10.08.15.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16016" y="2060848"/>
                <a:ext cx="2232248" cy="3600400"/>
              </a:xfrm>
              <a:prstGeom prst="rect">
                <a:avLst/>
              </a:prstGeom>
              <a:ln>
                <a:noFill/>
              </a:ln>
              <a:effectLst>
                <a:outerShdw blurRad="292100" dist="139700" dir="2700000" algn="tl" rotWithShape="0">
                  <a:srgbClr val="333333">
                    <a:alpha val="65000"/>
                  </a:srgbClr>
                </a:outerShdw>
              </a:effectLst>
            </p:spPr>
          </p:pic>
        </p:grpSp>
        <p:grpSp>
          <p:nvGrpSpPr>
            <p:cNvPr id="41" name="Group 30"/>
            <p:cNvGrpSpPr/>
            <p:nvPr/>
          </p:nvGrpSpPr>
          <p:grpSpPr>
            <a:xfrm rot="406941">
              <a:off x="5580112" y="1628801"/>
              <a:ext cx="2376264" cy="4416892"/>
              <a:chOff x="5940152" y="1628800"/>
              <a:chExt cx="2376264" cy="4416892"/>
            </a:xfrm>
          </p:grpSpPr>
          <p:grpSp>
            <p:nvGrpSpPr>
              <p:cNvPr id="46" name="Group 23"/>
              <p:cNvGrpSpPr/>
              <p:nvPr/>
            </p:nvGrpSpPr>
            <p:grpSpPr>
              <a:xfrm>
                <a:off x="5940152" y="1628800"/>
                <a:ext cx="2376264" cy="4416892"/>
                <a:chOff x="4572000" y="1484784"/>
                <a:chExt cx="2520280" cy="4776932"/>
              </a:xfrm>
            </p:grpSpPr>
            <p:grpSp>
              <p:nvGrpSpPr>
                <p:cNvPr id="48" name="Group 18"/>
                <p:cNvGrpSpPr/>
                <p:nvPr/>
              </p:nvGrpSpPr>
              <p:grpSpPr>
                <a:xfrm>
                  <a:off x="4572000" y="1484784"/>
                  <a:ext cx="2520280" cy="4776932"/>
                  <a:chOff x="1619672" y="1454726"/>
                  <a:chExt cx="2520280" cy="4776932"/>
                </a:xfrm>
              </p:grpSpPr>
              <p:pic>
                <p:nvPicPr>
                  <p:cNvPr id="50"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19672" y="1454726"/>
                    <a:ext cx="2520280" cy="4776932"/>
                  </a:xfrm>
                  <a:prstGeom prst="rect">
                    <a:avLst/>
                  </a:prstGeom>
                  <a:ln>
                    <a:noFill/>
                  </a:ln>
                  <a:effectLst>
                    <a:outerShdw blurRad="292100" dist="139700" dir="2700000" algn="tl" rotWithShape="0">
                      <a:srgbClr val="333333">
                        <a:alpha val="65000"/>
                      </a:srgbClr>
                    </a:outerShdw>
                  </a:effectLst>
                </p:spPr>
              </p:pic>
              <p:pic>
                <p:nvPicPr>
                  <p:cNvPr id="51" name="Picture 50" descr="2012-10-30 09.53.15.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94132" y="2060848"/>
                    <a:ext cx="2201804" cy="3600400"/>
                  </a:xfrm>
                  <a:prstGeom prst="rect">
                    <a:avLst/>
                  </a:prstGeom>
                  <a:ln>
                    <a:noFill/>
                  </a:ln>
                  <a:effectLst>
                    <a:outerShdw blurRad="292100" dist="139700" dir="2700000" algn="tl" rotWithShape="0">
                      <a:srgbClr val="333333">
                        <a:alpha val="65000"/>
                      </a:srgbClr>
                    </a:outerShdw>
                  </a:effectLst>
                </p:spPr>
              </p:pic>
              <p:sp>
                <p:nvSpPr>
                  <p:cNvPr id="52" name="Rectangle 51"/>
                  <p:cNvSpPr/>
                  <p:nvPr/>
                </p:nvSpPr>
                <p:spPr>
                  <a:xfrm>
                    <a:off x="1763688" y="2060848"/>
                    <a:ext cx="2232248" cy="36004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pic>
              <p:nvPicPr>
                <p:cNvPr id="49" name="Picture 48" descr="2012-10-30 10.08.15.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16016" y="2060848"/>
                  <a:ext cx="2232248" cy="3600400"/>
                </a:xfrm>
                <a:prstGeom prst="rect">
                  <a:avLst/>
                </a:prstGeom>
                <a:ln>
                  <a:noFill/>
                </a:ln>
                <a:effectLst>
                  <a:outerShdw blurRad="292100" dist="139700" dir="2700000" algn="tl" rotWithShape="0">
                    <a:srgbClr val="333333">
                      <a:alpha val="65000"/>
                    </a:srgbClr>
                  </a:outerShdw>
                </a:effectLst>
              </p:spPr>
            </p:pic>
          </p:grpSp>
          <p:pic>
            <p:nvPicPr>
              <p:cNvPr id="47" name="Picture 46" descr="2012-10-30 10.16.12.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84168" y="2204864"/>
                <a:ext cx="2088232" cy="3240361"/>
              </a:xfrm>
              <a:prstGeom prst="rect">
                <a:avLst/>
              </a:prstGeom>
              <a:ln>
                <a:noFill/>
              </a:ln>
              <a:effectLst>
                <a:outerShdw blurRad="292100" dist="139700" dir="2700000" algn="tl" rotWithShape="0">
                  <a:srgbClr val="333333">
                    <a:alpha val="65000"/>
                  </a:srgbClr>
                </a:outerShdw>
              </a:effectLst>
            </p:spPr>
          </p:pic>
        </p:grpSp>
        <p:grpSp>
          <p:nvGrpSpPr>
            <p:cNvPr id="42" name="Group 41"/>
            <p:cNvGrpSpPr/>
            <p:nvPr/>
          </p:nvGrpSpPr>
          <p:grpSpPr>
            <a:xfrm>
              <a:off x="3203848" y="1484785"/>
              <a:ext cx="2520280" cy="4776932"/>
              <a:chOff x="3203848" y="1484785"/>
              <a:chExt cx="2520280" cy="4776932"/>
            </a:xfrm>
          </p:grpSpPr>
          <p:pic>
            <p:nvPicPr>
              <p:cNvPr id="43" name="Picture 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203848" y="1484785"/>
                <a:ext cx="2520280" cy="4776932"/>
              </a:xfrm>
              <a:prstGeom prst="rect">
                <a:avLst/>
              </a:prstGeom>
              <a:ln>
                <a:noFill/>
              </a:ln>
              <a:effectLst>
                <a:outerShdw blurRad="292100" dist="139700" dir="2700000" algn="tl" rotWithShape="0">
                  <a:srgbClr val="333333">
                    <a:alpha val="65000"/>
                  </a:srgbClr>
                </a:outerShdw>
              </a:effectLst>
            </p:spPr>
          </p:pic>
          <p:pic>
            <p:nvPicPr>
              <p:cNvPr id="44" name="Picture 43" descr="2012-10-30 09.53.15.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378308" y="2090907"/>
                <a:ext cx="2201804" cy="3600400"/>
              </a:xfrm>
              <a:prstGeom prst="rect">
                <a:avLst/>
              </a:prstGeom>
              <a:ln>
                <a:noFill/>
              </a:ln>
              <a:effectLst>
                <a:outerShdw blurRad="292100" dist="139700" dir="2700000" algn="tl" rotWithShape="0">
                  <a:srgbClr val="333333">
                    <a:alpha val="65000"/>
                  </a:srgbClr>
                </a:outerShdw>
              </a:effectLst>
            </p:spPr>
          </p:pic>
          <p:sp>
            <p:nvSpPr>
              <p:cNvPr id="45" name="Rectangle 44"/>
              <p:cNvSpPr/>
              <p:nvPr/>
            </p:nvSpPr>
            <p:spPr>
              <a:xfrm>
                <a:off x="3347864" y="2090907"/>
                <a:ext cx="2232248" cy="36004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grpSp>
      <p:pic>
        <p:nvPicPr>
          <p:cNvPr id="58" name="Picture 2"/>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413864" y="4509120"/>
            <a:ext cx="2930608" cy="1584176"/>
          </a:xfrm>
          <a:prstGeom prst="rect">
            <a:avLst/>
          </a:prstGeom>
          <a:ln>
            <a:noFill/>
          </a:ln>
          <a:effectLst>
            <a:outerShdw blurRad="292100" dist="139700" dir="2700000" algn="tl" rotWithShape="0">
              <a:srgbClr val="333333">
                <a:alpha val="65000"/>
              </a:srgbClr>
            </a:outerShdw>
          </a:effectLst>
        </p:spPr>
      </p:pic>
      <p:pic>
        <p:nvPicPr>
          <p:cNvPr id="59" name="Picture 58"/>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392144" y="1340768"/>
            <a:ext cx="2952328" cy="1944216"/>
          </a:xfrm>
          <a:prstGeom prst="rect">
            <a:avLst/>
          </a:prstGeom>
          <a:ln>
            <a:noFill/>
          </a:ln>
          <a:effectLst>
            <a:outerShdw blurRad="292100" dist="139700" dir="2700000" algn="tl" rotWithShape="0">
              <a:srgbClr val="333333">
                <a:alpha val="65000"/>
              </a:srgbClr>
            </a:outerShdw>
          </a:effectLst>
        </p:spPr>
      </p:pic>
      <p:graphicFrame>
        <p:nvGraphicFramePr>
          <p:cNvPr id="60" name="Diagram 59"/>
          <p:cNvGraphicFramePr/>
          <p:nvPr>
            <p:extLst>
              <p:ext uri="{D42A27DB-BD31-4B8C-83A1-F6EECF244321}">
                <p14:modId xmlns:p14="http://schemas.microsoft.com/office/powerpoint/2010/main" val="2355623050"/>
              </p:ext>
            </p:extLst>
          </p:nvPr>
        </p:nvGraphicFramePr>
        <p:xfrm>
          <a:off x="2477049" y="1374351"/>
          <a:ext cx="7344816" cy="490449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364937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err="1" smtClean="0"/>
              <a:t>Gestión</a:t>
            </a:r>
            <a:r>
              <a:rPr lang="en-GB" dirty="0" smtClean="0"/>
              <a:t> de </a:t>
            </a:r>
            <a:r>
              <a:rPr lang="en-GB" dirty="0" err="1" smtClean="0"/>
              <a:t>Activos</a:t>
            </a:r>
            <a:r>
              <a:rPr lang="en-GB" dirty="0" smtClean="0"/>
              <a:t> con </a:t>
            </a:r>
            <a:r>
              <a:rPr lang="en-GB" dirty="0" err="1" smtClean="0"/>
              <a:t>GeoPal</a:t>
            </a:r>
            <a:endParaRPr lang="ga-IE" dirty="0"/>
          </a:p>
        </p:txBody>
      </p:sp>
      <p:sp>
        <p:nvSpPr>
          <p:cNvPr id="5" name="Rectangle 4"/>
          <p:cNvSpPr/>
          <p:nvPr/>
        </p:nvSpPr>
        <p:spPr>
          <a:xfrm>
            <a:off x="0" y="891627"/>
            <a:ext cx="5581296" cy="59663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nSpc>
                <a:spcPct val="150000"/>
              </a:lnSpc>
              <a:buFont typeface="Wingdings" panose="05000000000000000000" pitchFamily="2" charset="2"/>
              <a:buChar char="§"/>
            </a:pPr>
            <a:r>
              <a:rPr lang="en-GB" sz="2400" dirty="0" err="1" smtClean="0"/>
              <a:t>Subir</a:t>
            </a:r>
            <a:r>
              <a:rPr lang="en-GB" sz="2400" dirty="0" smtClean="0"/>
              <a:t> </a:t>
            </a:r>
            <a:r>
              <a:rPr lang="en-GB" sz="2400" dirty="0" err="1" smtClean="0"/>
              <a:t>los</a:t>
            </a:r>
            <a:r>
              <a:rPr lang="en-GB" sz="2400" dirty="0" smtClean="0"/>
              <a:t> </a:t>
            </a:r>
            <a:r>
              <a:rPr lang="en-GB" sz="2400" dirty="0" err="1" smtClean="0"/>
              <a:t>detalles</a:t>
            </a:r>
            <a:r>
              <a:rPr lang="en-GB" sz="2400" dirty="0" smtClean="0"/>
              <a:t> de </a:t>
            </a:r>
            <a:r>
              <a:rPr lang="en-GB" sz="2400" dirty="0" err="1" smtClean="0"/>
              <a:t>cada</a:t>
            </a:r>
            <a:r>
              <a:rPr lang="en-GB" sz="2400" dirty="0" smtClean="0"/>
              <a:t> </a:t>
            </a:r>
            <a:r>
              <a:rPr lang="en-GB" sz="2400" dirty="0" err="1" smtClean="0"/>
              <a:t>instalación</a:t>
            </a:r>
            <a:r>
              <a:rPr lang="en-GB" sz="2400" dirty="0" smtClean="0"/>
              <a:t> a la </a:t>
            </a:r>
            <a:r>
              <a:rPr lang="en-GB" sz="2400" dirty="0" err="1" smtClean="0"/>
              <a:t>plataforma</a:t>
            </a:r>
            <a:r>
              <a:rPr lang="en-GB" sz="2400" dirty="0" smtClean="0"/>
              <a:t> </a:t>
            </a:r>
            <a:r>
              <a:rPr lang="en-GB" sz="2400" dirty="0" err="1" smtClean="0"/>
              <a:t>en</a:t>
            </a:r>
            <a:r>
              <a:rPr lang="en-GB" sz="2400" dirty="0" smtClean="0"/>
              <a:t> la </a:t>
            </a:r>
            <a:r>
              <a:rPr lang="en-GB" sz="2400" dirty="0" err="1" smtClean="0"/>
              <a:t>nube</a:t>
            </a:r>
            <a:r>
              <a:rPr lang="en-GB" sz="2400" dirty="0" smtClean="0"/>
              <a:t> de </a:t>
            </a:r>
            <a:r>
              <a:rPr lang="en-GB" sz="2400" dirty="0" err="1" smtClean="0"/>
              <a:t>GeoPal</a:t>
            </a:r>
            <a:endParaRPr lang="en-GB" sz="2400" dirty="0" smtClean="0"/>
          </a:p>
          <a:p>
            <a:pPr marL="285750" indent="-285750">
              <a:lnSpc>
                <a:spcPct val="150000"/>
              </a:lnSpc>
              <a:buFont typeface="Wingdings" panose="05000000000000000000" pitchFamily="2" charset="2"/>
              <a:buChar char="§"/>
            </a:pPr>
            <a:r>
              <a:rPr lang="en-GB" sz="2400" dirty="0" err="1" smtClean="0"/>
              <a:t>Ver</a:t>
            </a:r>
            <a:r>
              <a:rPr lang="en-GB" sz="2400" dirty="0" smtClean="0"/>
              <a:t> la </a:t>
            </a:r>
            <a:r>
              <a:rPr lang="en-GB" sz="2400" dirty="0" err="1" smtClean="0"/>
              <a:t>localización</a:t>
            </a:r>
            <a:r>
              <a:rPr lang="en-GB" sz="2400" dirty="0" smtClean="0"/>
              <a:t> de </a:t>
            </a:r>
            <a:r>
              <a:rPr lang="en-GB" sz="2400" dirty="0" err="1" smtClean="0"/>
              <a:t>cada</a:t>
            </a:r>
            <a:r>
              <a:rPr lang="en-GB" sz="2400" dirty="0" smtClean="0"/>
              <a:t> </a:t>
            </a:r>
            <a:r>
              <a:rPr lang="en-GB" sz="2400" dirty="0" err="1" smtClean="0"/>
              <a:t>activo</a:t>
            </a:r>
            <a:r>
              <a:rPr lang="en-GB" sz="2400" dirty="0" smtClean="0"/>
              <a:t> </a:t>
            </a:r>
            <a:r>
              <a:rPr lang="en-GB" sz="2400" dirty="0" err="1" smtClean="0"/>
              <a:t>en</a:t>
            </a:r>
            <a:r>
              <a:rPr lang="en-GB" sz="2400" dirty="0" smtClean="0"/>
              <a:t> el </a:t>
            </a:r>
            <a:r>
              <a:rPr lang="en-GB" sz="2400" dirty="0" err="1" smtClean="0"/>
              <a:t>mapa</a:t>
            </a:r>
            <a:endParaRPr lang="en-GB" sz="2400" dirty="0" smtClean="0"/>
          </a:p>
          <a:p>
            <a:pPr marL="285750" indent="-285750">
              <a:lnSpc>
                <a:spcPct val="150000"/>
              </a:lnSpc>
              <a:buFont typeface="Wingdings" panose="05000000000000000000" pitchFamily="2" charset="2"/>
              <a:buChar char="§"/>
            </a:pPr>
            <a:r>
              <a:rPr lang="en-GB" sz="2400" dirty="0" err="1" smtClean="0"/>
              <a:t>Configurar</a:t>
            </a:r>
            <a:r>
              <a:rPr lang="en-GB" sz="2400" dirty="0" smtClean="0"/>
              <a:t>  el </a:t>
            </a:r>
            <a:r>
              <a:rPr lang="en-GB" sz="2400" dirty="0" err="1" smtClean="0"/>
              <a:t>servicio</a:t>
            </a:r>
            <a:r>
              <a:rPr lang="en-GB" sz="2400" dirty="0" smtClean="0"/>
              <a:t> o </a:t>
            </a:r>
            <a:r>
              <a:rPr lang="en-GB" sz="2400" dirty="0" err="1" smtClean="0"/>
              <a:t>mantenimiento</a:t>
            </a:r>
            <a:r>
              <a:rPr lang="en-GB" sz="2400" dirty="0" smtClean="0"/>
              <a:t> a </a:t>
            </a:r>
            <a:r>
              <a:rPr lang="en-GB" sz="2400" dirty="0" err="1" smtClean="0"/>
              <a:t>realizar</a:t>
            </a:r>
            <a:r>
              <a:rPr lang="en-GB" sz="2400" dirty="0" smtClean="0"/>
              <a:t> y </a:t>
            </a:r>
            <a:r>
              <a:rPr lang="en-GB" sz="2400" dirty="0" err="1" smtClean="0"/>
              <a:t>programar</a:t>
            </a:r>
            <a:r>
              <a:rPr lang="en-GB" sz="2400" dirty="0" smtClean="0"/>
              <a:t> las </a:t>
            </a:r>
            <a:r>
              <a:rPr lang="en-GB" sz="2400" dirty="0" err="1" smtClean="0"/>
              <a:t>tareas</a:t>
            </a:r>
            <a:endParaRPr lang="en-GB" sz="2400" dirty="0" smtClean="0"/>
          </a:p>
          <a:p>
            <a:pPr marL="285750" indent="-285750">
              <a:lnSpc>
                <a:spcPct val="150000"/>
              </a:lnSpc>
              <a:buFont typeface="Wingdings" panose="05000000000000000000" pitchFamily="2" charset="2"/>
              <a:buChar char="§"/>
            </a:pPr>
            <a:r>
              <a:rPr lang="en-GB" sz="2400" dirty="0" err="1" smtClean="0"/>
              <a:t>Recibir</a:t>
            </a:r>
            <a:r>
              <a:rPr lang="en-GB" sz="2400" dirty="0" smtClean="0"/>
              <a:t> </a:t>
            </a:r>
            <a:r>
              <a:rPr lang="en-GB" sz="2400" dirty="0" err="1" smtClean="0"/>
              <a:t>alarmas</a:t>
            </a:r>
            <a:r>
              <a:rPr lang="en-GB" sz="2400" dirty="0" smtClean="0"/>
              <a:t> de </a:t>
            </a:r>
            <a:r>
              <a:rPr lang="en-GB" sz="2400" dirty="0" err="1" smtClean="0"/>
              <a:t>los</a:t>
            </a:r>
            <a:r>
              <a:rPr lang="en-GB" sz="2400" dirty="0" smtClean="0"/>
              <a:t> </a:t>
            </a:r>
            <a:r>
              <a:rPr lang="en-GB" sz="2400" dirty="0" err="1" smtClean="0"/>
              <a:t>activos</a:t>
            </a:r>
            <a:r>
              <a:rPr lang="en-GB" sz="2400" dirty="0" smtClean="0"/>
              <a:t> y </a:t>
            </a:r>
            <a:r>
              <a:rPr lang="en-GB" sz="2400" dirty="0" err="1" smtClean="0"/>
              <a:t>lanzar</a:t>
            </a:r>
            <a:r>
              <a:rPr lang="en-GB" sz="2400" dirty="0" smtClean="0"/>
              <a:t> la </a:t>
            </a:r>
            <a:r>
              <a:rPr lang="en-GB" sz="2400" dirty="0" err="1" smtClean="0"/>
              <a:t>lista</a:t>
            </a:r>
            <a:r>
              <a:rPr lang="en-GB" sz="2400" dirty="0" smtClean="0"/>
              <a:t> de </a:t>
            </a:r>
            <a:r>
              <a:rPr lang="en-GB" sz="2400" dirty="0" err="1" smtClean="0"/>
              <a:t>trabajos</a:t>
            </a:r>
            <a:r>
              <a:rPr lang="en-GB" sz="2400" dirty="0" smtClean="0"/>
              <a:t> de </a:t>
            </a:r>
            <a:r>
              <a:rPr lang="en-GB" sz="2400" dirty="0" err="1" smtClean="0"/>
              <a:t>reparación</a:t>
            </a:r>
            <a:r>
              <a:rPr lang="en-GB" sz="2400" dirty="0" smtClean="0"/>
              <a:t> </a:t>
            </a:r>
            <a:r>
              <a:rPr lang="en-GB" sz="2400" dirty="0" err="1" smtClean="0"/>
              <a:t>programada</a:t>
            </a:r>
            <a:r>
              <a:rPr lang="en-GB" sz="2400" dirty="0" smtClean="0"/>
              <a:t> </a:t>
            </a:r>
            <a:r>
              <a:rPr lang="en-GB" sz="2400" dirty="0" err="1" smtClean="0"/>
              <a:t>en</a:t>
            </a:r>
            <a:r>
              <a:rPr lang="en-GB" sz="2400" dirty="0" smtClean="0"/>
              <a:t> </a:t>
            </a:r>
            <a:r>
              <a:rPr lang="en-GB" sz="2400" dirty="0" err="1" smtClean="0"/>
              <a:t>función</a:t>
            </a:r>
            <a:r>
              <a:rPr lang="en-GB" sz="2400" dirty="0" smtClean="0"/>
              <a:t> de las </a:t>
            </a:r>
            <a:r>
              <a:rPr lang="en-GB" sz="2400" dirty="0" err="1" smtClean="0"/>
              <a:t>reglas</a:t>
            </a:r>
            <a:r>
              <a:rPr lang="en-GB" sz="2400" dirty="0" smtClean="0"/>
              <a:t> </a:t>
            </a:r>
            <a:r>
              <a:rPr lang="en-GB" sz="2400" dirty="0" err="1" smtClean="0"/>
              <a:t>creadas</a:t>
            </a:r>
            <a:r>
              <a:rPr lang="en-GB" sz="2400" dirty="0" smtClean="0"/>
              <a:t> </a:t>
            </a:r>
            <a:r>
              <a:rPr lang="en-GB" sz="2400" dirty="0" err="1" smtClean="0"/>
              <a:t>en</a:t>
            </a:r>
            <a:r>
              <a:rPr lang="en-GB" sz="2400" dirty="0" smtClean="0"/>
              <a:t> la </a:t>
            </a:r>
            <a:r>
              <a:rPr lang="en-GB" sz="2400" dirty="0" err="1" smtClean="0"/>
              <a:t>plataforma</a:t>
            </a:r>
            <a:endParaRPr lang="en-GB" sz="2400" dirty="0" smtClean="0"/>
          </a:p>
          <a:p>
            <a:pPr marL="285750" indent="-285750">
              <a:lnSpc>
                <a:spcPct val="150000"/>
              </a:lnSpc>
              <a:buFont typeface="Wingdings" panose="05000000000000000000" pitchFamily="2" charset="2"/>
              <a:buChar char="§"/>
            </a:pPr>
            <a:endParaRPr lang="en-GB" sz="2400" dirty="0" smtClean="0"/>
          </a:p>
          <a:p>
            <a:pPr marL="285750" indent="-285750">
              <a:lnSpc>
                <a:spcPct val="150000"/>
              </a:lnSpc>
              <a:buFont typeface="Wingdings" panose="05000000000000000000" pitchFamily="2" charset="2"/>
              <a:buChar char="§"/>
            </a:pPr>
            <a:endParaRPr lang="ga-IE" sz="2400" dirty="0"/>
          </a:p>
        </p:txBody>
      </p:sp>
      <p:pic>
        <p:nvPicPr>
          <p:cNvPr id="2" name="Picture 1"/>
          <p:cNvPicPr>
            <a:picLocks noChangeAspect="1"/>
          </p:cNvPicPr>
          <p:nvPr/>
        </p:nvPicPr>
        <p:blipFill>
          <a:blip r:embed="rId2"/>
          <a:stretch>
            <a:fillRect/>
          </a:stretch>
        </p:blipFill>
        <p:spPr>
          <a:xfrm>
            <a:off x="5581296" y="1925052"/>
            <a:ext cx="5953264" cy="4120147"/>
          </a:xfrm>
          <a:prstGeom prst="rect">
            <a:avLst/>
          </a:prstGeom>
        </p:spPr>
      </p:pic>
    </p:spTree>
    <p:extLst>
      <p:ext uri="{BB962C8B-B14F-4D97-AF65-F5344CB8AC3E}">
        <p14:creationId xmlns:p14="http://schemas.microsoft.com/office/powerpoint/2010/main" val="17368782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Gestor de </a:t>
            </a:r>
            <a:r>
              <a:rPr lang="en-GB" dirty="0" err="1" smtClean="0"/>
              <a:t>Informes</a:t>
            </a:r>
            <a:r>
              <a:rPr lang="en-GB" dirty="0" smtClean="0"/>
              <a:t> a </a:t>
            </a:r>
            <a:r>
              <a:rPr lang="en-GB" dirty="0" err="1" smtClean="0"/>
              <a:t>Medida</a:t>
            </a:r>
            <a:endParaRPr lang="ga-IE" dirty="0"/>
          </a:p>
        </p:txBody>
      </p:sp>
      <p:pic>
        <p:nvPicPr>
          <p:cNvPr id="2" name="Picture 1"/>
          <p:cNvPicPr>
            <a:picLocks noChangeAspect="1"/>
          </p:cNvPicPr>
          <p:nvPr/>
        </p:nvPicPr>
        <p:blipFill>
          <a:blip r:embed="rId2"/>
          <a:stretch>
            <a:fillRect/>
          </a:stretch>
        </p:blipFill>
        <p:spPr>
          <a:xfrm>
            <a:off x="5634852" y="2277979"/>
            <a:ext cx="6406963" cy="4165024"/>
          </a:xfrm>
          <a:prstGeom prst="rect">
            <a:avLst/>
          </a:prstGeom>
        </p:spPr>
      </p:pic>
      <p:sp>
        <p:nvSpPr>
          <p:cNvPr id="4" name="Rectangle 3"/>
          <p:cNvSpPr/>
          <p:nvPr/>
        </p:nvSpPr>
        <p:spPr>
          <a:xfrm>
            <a:off x="0" y="891627"/>
            <a:ext cx="5823284" cy="59663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nSpc>
                <a:spcPct val="150000"/>
              </a:lnSpc>
              <a:buFont typeface="Wingdings" panose="05000000000000000000" pitchFamily="2" charset="2"/>
              <a:buChar char="§"/>
            </a:pPr>
            <a:r>
              <a:rPr lang="en-GB" sz="2400" dirty="0" smtClean="0"/>
              <a:t>La </a:t>
            </a:r>
            <a:r>
              <a:rPr lang="en-GB" sz="2400" dirty="0" err="1" smtClean="0"/>
              <a:t>plataforma</a:t>
            </a:r>
            <a:r>
              <a:rPr lang="en-GB" sz="2400" dirty="0" smtClean="0"/>
              <a:t> </a:t>
            </a:r>
            <a:r>
              <a:rPr lang="en-GB" sz="2400" dirty="0" err="1" smtClean="0"/>
              <a:t>tiene</a:t>
            </a:r>
            <a:r>
              <a:rPr lang="en-GB" sz="2400" dirty="0" smtClean="0"/>
              <a:t> </a:t>
            </a:r>
            <a:r>
              <a:rPr lang="en-GB" sz="2400" dirty="0" err="1" smtClean="0"/>
              <a:t>muchos</a:t>
            </a:r>
            <a:r>
              <a:rPr lang="en-GB" sz="2400" dirty="0" smtClean="0"/>
              <a:t> </a:t>
            </a:r>
            <a:r>
              <a:rPr lang="en-GB" sz="2400" dirty="0" err="1" smtClean="0"/>
              <a:t>informes</a:t>
            </a:r>
            <a:r>
              <a:rPr lang="en-GB" sz="2400" dirty="0" smtClean="0"/>
              <a:t> </a:t>
            </a:r>
            <a:r>
              <a:rPr lang="en-GB" sz="2400" dirty="0" err="1" smtClean="0"/>
              <a:t>estándar</a:t>
            </a:r>
            <a:r>
              <a:rPr lang="en-GB" sz="2400" dirty="0" smtClean="0"/>
              <a:t> </a:t>
            </a:r>
            <a:r>
              <a:rPr lang="en-GB" sz="2400" dirty="0" err="1" smtClean="0"/>
              <a:t>creados</a:t>
            </a:r>
            <a:endParaRPr lang="en-GB" sz="2400" dirty="0" smtClean="0"/>
          </a:p>
          <a:p>
            <a:pPr marL="285750" indent="-285750">
              <a:lnSpc>
                <a:spcPct val="150000"/>
              </a:lnSpc>
              <a:buFont typeface="Wingdings" panose="05000000000000000000" pitchFamily="2" charset="2"/>
              <a:buChar char="§"/>
            </a:pPr>
            <a:r>
              <a:rPr lang="en-GB" sz="2400" dirty="0" err="1" smtClean="0"/>
              <a:t>Es</a:t>
            </a:r>
            <a:r>
              <a:rPr lang="en-GB" sz="2400" dirty="0" smtClean="0"/>
              <a:t> </a:t>
            </a:r>
            <a:r>
              <a:rPr lang="en-GB" sz="2400" dirty="0" err="1" smtClean="0"/>
              <a:t>posible</a:t>
            </a:r>
            <a:r>
              <a:rPr lang="en-GB" sz="2400" dirty="0" smtClean="0"/>
              <a:t> </a:t>
            </a:r>
            <a:r>
              <a:rPr lang="en-GB" sz="2400" dirty="0" err="1" smtClean="0"/>
              <a:t>crear</a:t>
            </a:r>
            <a:r>
              <a:rPr lang="en-GB" sz="2400" dirty="0" smtClean="0"/>
              <a:t> </a:t>
            </a:r>
            <a:r>
              <a:rPr lang="en-GB" sz="2400" dirty="0" err="1" smtClean="0"/>
              <a:t>informes</a:t>
            </a:r>
            <a:r>
              <a:rPr lang="en-GB" sz="2400" dirty="0" smtClean="0"/>
              <a:t> a </a:t>
            </a:r>
            <a:r>
              <a:rPr lang="en-GB" sz="2400" dirty="0" err="1" smtClean="0"/>
              <a:t>medida</a:t>
            </a:r>
            <a:endParaRPr lang="en-GB" sz="2400" dirty="0" smtClean="0"/>
          </a:p>
          <a:p>
            <a:pPr marL="285750" indent="-285750">
              <a:lnSpc>
                <a:spcPct val="150000"/>
              </a:lnSpc>
              <a:buFont typeface="Wingdings" panose="05000000000000000000" pitchFamily="2" charset="2"/>
              <a:buChar char="§"/>
            </a:pPr>
            <a:r>
              <a:rPr lang="en-GB" sz="2400" dirty="0" smtClean="0"/>
              <a:t>Se </a:t>
            </a:r>
            <a:r>
              <a:rPr lang="en-GB" sz="2400" dirty="0" err="1" smtClean="0"/>
              <a:t>puede</a:t>
            </a:r>
            <a:r>
              <a:rPr lang="en-GB" sz="2400" dirty="0" smtClean="0"/>
              <a:t> </a:t>
            </a:r>
            <a:r>
              <a:rPr lang="en-GB" sz="2400" dirty="0" err="1" smtClean="0"/>
              <a:t>programar</a:t>
            </a:r>
            <a:r>
              <a:rPr lang="en-GB" sz="2400" dirty="0" smtClean="0"/>
              <a:t> el </a:t>
            </a:r>
            <a:r>
              <a:rPr lang="en-GB" sz="2400" dirty="0" err="1" smtClean="0"/>
              <a:t>envío</a:t>
            </a:r>
            <a:r>
              <a:rPr lang="en-GB" sz="2400" dirty="0" smtClean="0"/>
              <a:t> de </a:t>
            </a:r>
            <a:r>
              <a:rPr lang="en-GB" sz="2400" dirty="0" err="1" smtClean="0"/>
              <a:t>los</a:t>
            </a:r>
            <a:r>
              <a:rPr lang="en-GB" sz="2400" dirty="0" smtClean="0"/>
              <a:t> </a:t>
            </a:r>
            <a:r>
              <a:rPr lang="en-GB" sz="2400" dirty="0" err="1" smtClean="0"/>
              <a:t>informes</a:t>
            </a:r>
            <a:r>
              <a:rPr lang="en-GB" sz="2400" dirty="0" smtClean="0"/>
              <a:t> </a:t>
            </a:r>
            <a:r>
              <a:rPr lang="en-GB" sz="2400" dirty="0" err="1" smtClean="0"/>
              <a:t>por</a:t>
            </a:r>
            <a:r>
              <a:rPr lang="en-GB" sz="2400" dirty="0" smtClean="0"/>
              <a:t> email </a:t>
            </a:r>
            <a:r>
              <a:rPr lang="en-GB" sz="2400" dirty="0" err="1" smtClean="0"/>
              <a:t>diariamente</a:t>
            </a:r>
            <a:r>
              <a:rPr lang="en-GB" sz="2400" dirty="0" smtClean="0"/>
              <a:t>, </a:t>
            </a:r>
            <a:r>
              <a:rPr lang="en-GB" sz="2400" dirty="0" err="1" smtClean="0"/>
              <a:t>semanalmente</a:t>
            </a:r>
            <a:r>
              <a:rPr lang="en-GB" sz="2400" dirty="0" smtClean="0"/>
              <a:t>, </a:t>
            </a:r>
            <a:r>
              <a:rPr lang="en-GB" sz="2400" dirty="0" err="1" smtClean="0"/>
              <a:t>mensualmente</a:t>
            </a:r>
            <a:r>
              <a:rPr lang="en-GB" sz="2400" dirty="0" smtClean="0"/>
              <a:t> o </a:t>
            </a:r>
            <a:r>
              <a:rPr lang="en-GB" sz="2400" dirty="0" err="1" smtClean="0"/>
              <a:t>cuando</a:t>
            </a:r>
            <a:r>
              <a:rPr lang="en-GB" sz="2400" dirty="0" smtClean="0"/>
              <a:t> se </a:t>
            </a:r>
            <a:r>
              <a:rPr lang="en-GB" sz="2400" dirty="0" err="1" smtClean="0"/>
              <a:t>necesite</a:t>
            </a:r>
            <a:endParaRPr lang="en-GB" sz="2400" dirty="0" smtClean="0"/>
          </a:p>
          <a:p>
            <a:pPr marL="285750" indent="-285750">
              <a:lnSpc>
                <a:spcPct val="150000"/>
              </a:lnSpc>
              <a:buFont typeface="Wingdings" panose="05000000000000000000" pitchFamily="2" charset="2"/>
              <a:buChar char="§"/>
            </a:pPr>
            <a:r>
              <a:rPr lang="en-GB" sz="2400" dirty="0" err="1" smtClean="0"/>
              <a:t>Exportación</a:t>
            </a:r>
            <a:r>
              <a:rPr lang="en-GB" sz="2400" dirty="0" smtClean="0"/>
              <a:t> a Excel y PDF </a:t>
            </a:r>
          </a:p>
          <a:p>
            <a:pPr marL="285750" indent="-285750">
              <a:lnSpc>
                <a:spcPct val="150000"/>
              </a:lnSpc>
              <a:buFont typeface="Wingdings" panose="05000000000000000000" pitchFamily="2" charset="2"/>
              <a:buChar char="§"/>
            </a:pPr>
            <a:r>
              <a:rPr lang="en-GB" sz="2400" dirty="0" smtClean="0"/>
              <a:t>Se </a:t>
            </a:r>
            <a:r>
              <a:rPr lang="en-GB" sz="2400" dirty="0" err="1" smtClean="0"/>
              <a:t>puede</a:t>
            </a:r>
            <a:r>
              <a:rPr lang="en-GB" sz="2400" dirty="0" smtClean="0"/>
              <a:t> </a:t>
            </a:r>
            <a:r>
              <a:rPr lang="en-GB" sz="2400" dirty="0" err="1" smtClean="0"/>
              <a:t>programar</a:t>
            </a:r>
            <a:r>
              <a:rPr lang="en-GB" sz="2400" dirty="0" smtClean="0"/>
              <a:t> el </a:t>
            </a:r>
            <a:r>
              <a:rPr lang="en-GB" sz="2400" dirty="0" err="1" smtClean="0"/>
              <a:t>envío</a:t>
            </a:r>
            <a:r>
              <a:rPr lang="en-GB" sz="2400" dirty="0" smtClean="0"/>
              <a:t> de </a:t>
            </a:r>
            <a:r>
              <a:rPr lang="en-GB" sz="2400" dirty="0" err="1" smtClean="0"/>
              <a:t>Informes</a:t>
            </a:r>
            <a:r>
              <a:rPr lang="en-GB" sz="2400" dirty="0" smtClean="0"/>
              <a:t> de </a:t>
            </a:r>
            <a:r>
              <a:rPr lang="en-GB" sz="2400" dirty="0" err="1" smtClean="0"/>
              <a:t>evolución</a:t>
            </a:r>
            <a:r>
              <a:rPr lang="en-GB" sz="2400" dirty="0" smtClean="0"/>
              <a:t> de </a:t>
            </a:r>
            <a:r>
              <a:rPr lang="en-GB" sz="2400" dirty="0" err="1" smtClean="0"/>
              <a:t>los</a:t>
            </a:r>
            <a:r>
              <a:rPr lang="en-GB" sz="2400" dirty="0" smtClean="0"/>
              <a:t> </a:t>
            </a:r>
            <a:r>
              <a:rPr lang="en-GB" sz="2400" dirty="0" err="1" smtClean="0"/>
              <a:t>trabajos</a:t>
            </a:r>
            <a:r>
              <a:rPr lang="en-GB" sz="2400" dirty="0" smtClean="0"/>
              <a:t> a </a:t>
            </a:r>
            <a:r>
              <a:rPr lang="en-GB" sz="2400" dirty="0" err="1" smtClean="0"/>
              <a:t>los</a:t>
            </a:r>
            <a:r>
              <a:rPr lang="en-GB" sz="2400" dirty="0" smtClean="0"/>
              <a:t> </a:t>
            </a:r>
            <a:r>
              <a:rPr lang="en-GB" sz="2400" dirty="0" err="1" smtClean="0"/>
              <a:t>clientes</a:t>
            </a:r>
            <a:endParaRPr lang="ga-IE" sz="2400" dirty="0"/>
          </a:p>
        </p:txBody>
      </p:sp>
    </p:spTree>
    <p:extLst>
      <p:ext uri="{BB962C8B-B14F-4D97-AF65-F5344CB8AC3E}">
        <p14:creationId xmlns:p14="http://schemas.microsoft.com/office/powerpoint/2010/main" val="26358806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7682" y="1106974"/>
            <a:ext cx="8624317" cy="5566092"/>
          </a:xfrm>
        </p:spPr>
        <p:txBody>
          <a:bodyPr>
            <a:normAutofit fontScale="92500"/>
          </a:bodyPr>
          <a:lstStyle/>
          <a:p>
            <a:pPr marL="0" indent="0" algn="ctr">
              <a:lnSpc>
                <a:spcPct val="100000"/>
              </a:lnSpc>
              <a:buNone/>
            </a:pPr>
            <a:r>
              <a:rPr lang="en-IE" sz="2800" dirty="0" err="1">
                <a:solidFill>
                  <a:srgbClr val="41BBDF"/>
                </a:solidFill>
                <a:latin typeface="Calibri Light" panose="020F0302020204030204" pitchFamily="34" charset="0"/>
              </a:rPr>
              <a:t>GeoPal</a:t>
            </a:r>
            <a:r>
              <a:rPr lang="en-IE" sz="2800" dirty="0">
                <a:solidFill>
                  <a:srgbClr val="41BBDF"/>
                </a:solidFill>
                <a:latin typeface="Calibri Light" panose="020F0302020204030204" pitchFamily="34" charset="0"/>
              </a:rPr>
              <a:t> </a:t>
            </a:r>
            <a:r>
              <a:rPr lang="en-IE" sz="2800" dirty="0" err="1" smtClean="0">
                <a:solidFill>
                  <a:srgbClr val="41BBDF"/>
                </a:solidFill>
                <a:latin typeface="Calibri Light" panose="020F0302020204030204" pitchFamily="34" charset="0"/>
              </a:rPr>
              <a:t>es</a:t>
            </a:r>
            <a:r>
              <a:rPr lang="en-IE" sz="2800" dirty="0" smtClean="0">
                <a:solidFill>
                  <a:srgbClr val="41BBDF"/>
                </a:solidFill>
                <a:latin typeface="Calibri Light" panose="020F0302020204030204" pitchFamily="34" charset="0"/>
              </a:rPr>
              <a:t> </a:t>
            </a:r>
            <a:r>
              <a:rPr lang="en-IE" sz="2800" dirty="0" err="1" smtClean="0">
                <a:solidFill>
                  <a:srgbClr val="41BBDF"/>
                </a:solidFill>
                <a:latin typeface="Calibri Light" panose="020F0302020204030204" pitchFamily="34" charset="0"/>
              </a:rPr>
              <a:t>una</a:t>
            </a:r>
            <a:r>
              <a:rPr lang="en-IE" sz="2800" dirty="0" smtClean="0">
                <a:solidFill>
                  <a:srgbClr val="41BBDF"/>
                </a:solidFill>
                <a:latin typeface="Calibri Light" panose="020F0302020204030204" pitchFamily="34" charset="0"/>
              </a:rPr>
              <a:t> </a:t>
            </a:r>
            <a:r>
              <a:rPr lang="en-IE" sz="2800" dirty="0" err="1" smtClean="0">
                <a:solidFill>
                  <a:srgbClr val="41BBDF"/>
                </a:solidFill>
                <a:latin typeface="Calibri Light" panose="020F0302020204030204" pitchFamily="34" charset="0"/>
              </a:rPr>
              <a:t>solución</a:t>
            </a:r>
            <a:r>
              <a:rPr lang="en-IE" sz="2800" dirty="0" smtClean="0">
                <a:solidFill>
                  <a:srgbClr val="41BBDF"/>
                </a:solidFill>
                <a:latin typeface="Calibri Light" panose="020F0302020204030204" pitchFamily="34" charset="0"/>
              </a:rPr>
              <a:t> de </a:t>
            </a:r>
            <a:r>
              <a:rPr lang="en-IE" sz="2800" dirty="0" err="1" smtClean="0">
                <a:solidFill>
                  <a:srgbClr val="41BBDF"/>
                </a:solidFill>
                <a:latin typeface="Calibri Light" panose="020F0302020204030204" pitchFamily="34" charset="0"/>
              </a:rPr>
              <a:t>gestión</a:t>
            </a:r>
            <a:r>
              <a:rPr lang="en-IE" sz="2800" dirty="0">
                <a:solidFill>
                  <a:srgbClr val="41BBDF"/>
                </a:solidFill>
                <a:latin typeface="Calibri Light" panose="020F0302020204030204" pitchFamily="34" charset="0"/>
              </a:rPr>
              <a:t> para  </a:t>
            </a:r>
            <a:r>
              <a:rPr lang="en-IE" sz="2800" dirty="0" err="1">
                <a:solidFill>
                  <a:srgbClr val="41BBDF"/>
                </a:solidFill>
                <a:latin typeface="Calibri Light" panose="020F0302020204030204" pitchFamily="34" charset="0"/>
              </a:rPr>
              <a:t>automatizar</a:t>
            </a:r>
            <a:r>
              <a:rPr lang="en-IE" sz="2800" dirty="0">
                <a:solidFill>
                  <a:srgbClr val="41BBDF"/>
                </a:solidFill>
                <a:latin typeface="Calibri Light" panose="020F0302020204030204" pitchFamily="34" charset="0"/>
              </a:rPr>
              <a:t> el </a:t>
            </a:r>
            <a:r>
              <a:rPr lang="en-IE" sz="2800" dirty="0" err="1">
                <a:solidFill>
                  <a:srgbClr val="41BBDF"/>
                </a:solidFill>
                <a:latin typeface="Calibri Light" panose="020F0302020204030204" pitchFamily="34" charset="0"/>
              </a:rPr>
              <a:t>trabajo</a:t>
            </a:r>
            <a:r>
              <a:rPr lang="en-IE" sz="2800" dirty="0">
                <a:solidFill>
                  <a:srgbClr val="41BBDF"/>
                </a:solidFill>
                <a:latin typeface="Calibri Light" panose="020F0302020204030204" pitchFamily="34" charset="0"/>
              </a:rPr>
              <a:t> de </a:t>
            </a:r>
            <a:r>
              <a:rPr lang="en-IE" sz="2800" dirty="0" smtClean="0">
                <a:solidFill>
                  <a:srgbClr val="41BBDF"/>
                </a:solidFill>
                <a:latin typeface="Calibri Light" panose="020F0302020204030204" pitchFamily="34" charset="0"/>
              </a:rPr>
              <a:t>campo. El </a:t>
            </a:r>
            <a:r>
              <a:rPr lang="en-IE" sz="2800" dirty="0" err="1" smtClean="0">
                <a:solidFill>
                  <a:srgbClr val="41BBDF"/>
                </a:solidFill>
                <a:latin typeface="Calibri Light" panose="020F0302020204030204" pitchFamily="34" charset="0"/>
              </a:rPr>
              <a:t>trabajo</a:t>
            </a:r>
            <a:r>
              <a:rPr lang="en-IE" sz="2800" dirty="0" smtClean="0">
                <a:solidFill>
                  <a:srgbClr val="41BBDF"/>
                </a:solidFill>
                <a:latin typeface="Calibri Light" panose="020F0302020204030204" pitchFamily="34" charset="0"/>
              </a:rPr>
              <a:t> se </a:t>
            </a:r>
            <a:r>
              <a:rPr lang="en-IE" sz="2800" dirty="0" err="1" smtClean="0">
                <a:solidFill>
                  <a:srgbClr val="41BBDF"/>
                </a:solidFill>
                <a:latin typeface="Calibri Light" panose="020F0302020204030204" pitchFamily="34" charset="0"/>
              </a:rPr>
              <a:t>planifica</a:t>
            </a:r>
            <a:r>
              <a:rPr lang="en-IE" sz="2800" dirty="0" smtClean="0">
                <a:solidFill>
                  <a:srgbClr val="41BBDF"/>
                </a:solidFill>
                <a:latin typeface="Calibri Light" panose="020F0302020204030204" pitchFamily="34" charset="0"/>
              </a:rPr>
              <a:t> </a:t>
            </a:r>
            <a:r>
              <a:rPr lang="en-IE" sz="2800" dirty="0" err="1" smtClean="0">
                <a:solidFill>
                  <a:srgbClr val="41BBDF"/>
                </a:solidFill>
                <a:latin typeface="Calibri Light" panose="020F0302020204030204" pitchFamily="34" charset="0"/>
              </a:rPr>
              <a:t>desde</a:t>
            </a:r>
            <a:r>
              <a:rPr lang="en-IE" sz="2800" dirty="0" smtClean="0">
                <a:solidFill>
                  <a:srgbClr val="41BBDF"/>
                </a:solidFill>
                <a:latin typeface="Calibri Light" panose="020F0302020204030204" pitchFamily="34" charset="0"/>
              </a:rPr>
              <a:t> </a:t>
            </a:r>
            <a:r>
              <a:rPr lang="en-IE" sz="2800" dirty="0" err="1" smtClean="0">
                <a:solidFill>
                  <a:srgbClr val="41BBDF"/>
                </a:solidFill>
                <a:latin typeface="Calibri Light" panose="020F0302020204030204" pitchFamily="34" charset="0"/>
              </a:rPr>
              <a:t>una</a:t>
            </a:r>
            <a:r>
              <a:rPr lang="en-IE" sz="2800" dirty="0" smtClean="0">
                <a:solidFill>
                  <a:srgbClr val="41BBDF"/>
                </a:solidFill>
                <a:latin typeface="Calibri Light" panose="020F0302020204030204" pitchFamily="34" charset="0"/>
              </a:rPr>
              <a:t> web </a:t>
            </a:r>
            <a:r>
              <a:rPr lang="en-IE" sz="2800" dirty="0" err="1" smtClean="0">
                <a:solidFill>
                  <a:srgbClr val="41BBDF"/>
                </a:solidFill>
                <a:latin typeface="Calibri Light" panose="020F0302020204030204" pitchFamily="34" charset="0"/>
              </a:rPr>
              <a:t>en</a:t>
            </a:r>
            <a:r>
              <a:rPr lang="en-IE" sz="2800" dirty="0" smtClean="0">
                <a:solidFill>
                  <a:srgbClr val="41BBDF"/>
                </a:solidFill>
                <a:latin typeface="Calibri Light" panose="020F0302020204030204" pitchFamily="34" charset="0"/>
              </a:rPr>
              <a:t> la </a:t>
            </a:r>
            <a:r>
              <a:rPr lang="en-IE" sz="2800" dirty="0" err="1" smtClean="0">
                <a:solidFill>
                  <a:srgbClr val="41BBDF"/>
                </a:solidFill>
                <a:latin typeface="Calibri Light" panose="020F0302020204030204" pitchFamily="34" charset="0"/>
              </a:rPr>
              <a:t>nube</a:t>
            </a:r>
            <a:r>
              <a:rPr lang="en-IE" sz="2800" dirty="0" smtClean="0">
                <a:solidFill>
                  <a:srgbClr val="41BBDF"/>
                </a:solidFill>
                <a:latin typeface="Calibri Light" panose="020F0302020204030204" pitchFamily="34" charset="0"/>
              </a:rPr>
              <a:t> y se </a:t>
            </a:r>
            <a:r>
              <a:rPr lang="en-IE" sz="2800" dirty="0" err="1" smtClean="0">
                <a:solidFill>
                  <a:srgbClr val="41BBDF"/>
                </a:solidFill>
                <a:latin typeface="Calibri Light" panose="020F0302020204030204" pitchFamily="34" charset="0"/>
              </a:rPr>
              <a:t>envía</a:t>
            </a:r>
            <a:r>
              <a:rPr lang="en-IE" sz="2800" dirty="0" smtClean="0">
                <a:solidFill>
                  <a:srgbClr val="41BBDF"/>
                </a:solidFill>
                <a:latin typeface="Calibri Light" panose="020F0302020204030204" pitchFamily="34" charset="0"/>
              </a:rPr>
              <a:t> a la app </a:t>
            </a:r>
            <a:r>
              <a:rPr lang="en-IE" sz="2800" dirty="0" err="1" smtClean="0">
                <a:solidFill>
                  <a:srgbClr val="41BBDF"/>
                </a:solidFill>
                <a:latin typeface="Calibri Light" panose="020F0302020204030204" pitchFamily="34" charset="0"/>
              </a:rPr>
              <a:t>instalada</a:t>
            </a:r>
            <a:r>
              <a:rPr lang="en-IE" sz="2800" dirty="0" smtClean="0">
                <a:solidFill>
                  <a:srgbClr val="41BBDF"/>
                </a:solidFill>
                <a:latin typeface="Calibri Light" panose="020F0302020204030204" pitchFamily="34" charset="0"/>
              </a:rPr>
              <a:t> </a:t>
            </a:r>
            <a:r>
              <a:rPr lang="en-IE" sz="2800" dirty="0" err="1" smtClean="0">
                <a:solidFill>
                  <a:srgbClr val="41BBDF"/>
                </a:solidFill>
                <a:latin typeface="Calibri Light" panose="020F0302020204030204" pitchFamily="34" charset="0"/>
              </a:rPr>
              <a:t>en</a:t>
            </a:r>
            <a:r>
              <a:rPr lang="en-IE" sz="2800" dirty="0" smtClean="0">
                <a:solidFill>
                  <a:srgbClr val="41BBDF"/>
                </a:solidFill>
                <a:latin typeface="Calibri Light" panose="020F0302020204030204" pitchFamily="34" charset="0"/>
              </a:rPr>
              <a:t> el </a:t>
            </a:r>
            <a:r>
              <a:rPr lang="en-IE" sz="2800" dirty="0" err="1" smtClean="0">
                <a:solidFill>
                  <a:srgbClr val="41BBDF"/>
                </a:solidFill>
                <a:latin typeface="Calibri Light" panose="020F0302020204030204" pitchFamily="34" charset="0"/>
              </a:rPr>
              <a:t>móvil</a:t>
            </a:r>
            <a:r>
              <a:rPr lang="en-IE" sz="2800" dirty="0" smtClean="0">
                <a:solidFill>
                  <a:srgbClr val="41BBDF"/>
                </a:solidFill>
                <a:latin typeface="Calibri Light" panose="020F0302020204030204" pitchFamily="34" charset="0"/>
              </a:rPr>
              <a:t>  que </a:t>
            </a:r>
            <a:r>
              <a:rPr lang="en-IE" sz="2800" dirty="0" err="1" smtClean="0">
                <a:solidFill>
                  <a:srgbClr val="41BBDF"/>
                </a:solidFill>
                <a:latin typeface="Calibri Light" panose="020F0302020204030204" pitchFamily="34" charset="0"/>
              </a:rPr>
              <a:t>lleva</a:t>
            </a:r>
            <a:r>
              <a:rPr lang="en-IE" sz="2800" dirty="0" smtClean="0">
                <a:solidFill>
                  <a:srgbClr val="41BBDF"/>
                </a:solidFill>
                <a:latin typeface="Calibri Light" panose="020F0302020204030204" pitchFamily="34" charset="0"/>
              </a:rPr>
              <a:t> el </a:t>
            </a:r>
            <a:r>
              <a:rPr lang="en-IE" sz="2800" dirty="0" err="1" smtClean="0">
                <a:solidFill>
                  <a:srgbClr val="41BBDF"/>
                </a:solidFill>
                <a:latin typeface="Calibri Light" panose="020F0302020204030204" pitchFamily="34" charset="0"/>
              </a:rPr>
              <a:t>trabajador</a:t>
            </a:r>
            <a:r>
              <a:rPr lang="en-IE" sz="2800" dirty="0" smtClean="0">
                <a:solidFill>
                  <a:srgbClr val="41BBDF"/>
                </a:solidFill>
                <a:latin typeface="Calibri Light" panose="020F0302020204030204" pitchFamily="34" charset="0"/>
              </a:rPr>
              <a:t> a </a:t>
            </a:r>
            <a:r>
              <a:rPr lang="en-IE" sz="2800" dirty="0" err="1" smtClean="0">
                <a:solidFill>
                  <a:srgbClr val="41BBDF"/>
                </a:solidFill>
                <a:latin typeface="Calibri Light" panose="020F0302020204030204" pitchFamily="34" charset="0"/>
              </a:rPr>
              <a:t>los</a:t>
            </a:r>
            <a:r>
              <a:rPr lang="en-IE" sz="2800" dirty="0" smtClean="0">
                <a:solidFill>
                  <a:srgbClr val="41BBDF"/>
                </a:solidFill>
                <a:latin typeface="Calibri Light" panose="020F0302020204030204" pitchFamily="34" charset="0"/>
              </a:rPr>
              <a:t> </a:t>
            </a:r>
            <a:r>
              <a:rPr lang="en-IE" sz="2800" dirty="0" err="1" smtClean="0">
                <a:solidFill>
                  <a:srgbClr val="41BBDF"/>
                </a:solidFill>
                <a:latin typeface="Calibri Light" panose="020F0302020204030204" pitchFamily="34" charset="0"/>
              </a:rPr>
              <a:t>lugares</a:t>
            </a:r>
            <a:r>
              <a:rPr lang="en-IE" sz="2800" dirty="0" smtClean="0">
                <a:solidFill>
                  <a:srgbClr val="41BBDF"/>
                </a:solidFill>
                <a:latin typeface="Calibri Light" panose="020F0302020204030204" pitchFamily="34" charset="0"/>
              </a:rPr>
              <a:t> </a:t>
            </a:r>
            <a:r>
              <a:rPr lang="en-IE" sz="2800" dirty="0" err="1" smtClean="0">
                <a:solidFill>
                  <a:srgbClr val="41BBDF"/>
                </a:solidFill>
                <a:latin typeface="Calibri Light" panose="020F0302020204030204" pitchFamily="34" charset="0"/>
              </a:rPr>
              <a:t>debe</a:t>
            </a:r>
            <a:r>
              <a:rPr lang="en-IE" sz="2800" dirty="0" smtClean="0">
                <a:solidFill>
                  <a:srgbClr val="41BBDF"/>
                </a:solidFill>
                <a:latin typeface="Calibri Light" panose="020F0302020204030204" pitchFamily="34" charset="0"/>
              </a:rPr>
              <a:t> </a:t>
            </a:r>
            <a:r>
              <a:rPr lang="en-IE" sz="2800" dirty="0" err="1" smtClean="0">
                <a:solidFill>
                  <a:srgbClr val="41BBDF"/>
                </a:solidFill>
                <a:latin typeface="Calibri Light" panose="020F0302020204030204" pitchFamily="34" charset="0"/>
              </a:rPr>
              <a:t>prestar</a:t>
            </a:r>
            <a:r>
              <a:rPr lang="en-IE" sz="2800" dirty="0" smtClean="0">
                <a:solidFill>
                  <a:srgbClr val="41BBDF"/>
                </a:solidFill>
                <a:latin typeface="Calibri Light" panose="020F0302020204030204" pitchFamily="34" charset="0"/>
              </a:rPr>
              <a:t> el </a:t>
            </a:r>
            <a:r>
              <a:rPr lang="en-IE" sz="2800" dirty="0" err="1" smtClean="0">
                <a:solidFill>
                  <a:srgbClr val="41BBDF"/>
                </a:solidFill>
                <a:latin typeface="Calibri Light" panose="020F0302020204030204" pitchFamily="34" charset="0"/>
              </a:rPr>
              <a:t>servicio</a:t>
            </a:r>
            <a:r>
              <a:rPr lang="en-IE" sz="2800" dirty="0">
                <a:solidFill>
                  <a:srgbClr val="41BBDF"/>
                </a:solidFill>
                <a:latin typeface="Calibri Light" panose="020F0302020204030204" pitchFamily="34" charset="0"/>
              </a:rPr>
              <a:t> </a:t>
            </a:r>
            <a:r>
              <a:rPr lang="en-IE" sz="2800" dirty="0" smtClean="0">
                <a:solidFill>
                  <a:srgbClr val="41BBDF"/>
                </a:solidFill>
                <a:latin typeface="Calibri Light" panose="020F0302020204030204" pitchFamily="34" charset="0"/>
              </a:rPr>
              <a:t>o registrar </a:t>
            </a:r>
            <a:r>
              <a:rPr lang="en-IE" sz="2800" dirty="0" err="1" smtClean="0">
                <a:solidFill>
                  <a:srgbClr val="41BBDF"/>
                </a:solidFill>
                <a:latin typeface="Calibri Light" panose="020F0302020204030204" pitchFamily="34" charset="0"/>
              </a:rPr>
              <a:t>datos</a:t>
            </a:r>
            <a:r>
              <a:rPr lang="en-IE" sz="2800" dirty="0" smtClean="0">
                <a:solidFill>
                  <a:srgbClr val="41BBDF"/>
                </a:solidFill>
                <a:latin typeface="Calibri Light" panose="020F0302020204030204" pitchFamily="34" charset="0"/>
              </a:rPr>
              <a:t>.</a:t>
            </a:r>
          </a:p>
          <a:p>
            <a:pPr marL="0" indent="0" algn="ctr">
              <a:buNone/>
            </a:pPr>
            <a:r>
              <a:rPr lang="en-IE" dirty="0" err="1" smtClean="0">
                <a:latin typeface="Calibri Light" panose="020F0302020204030204" pitchFamily="34" charset="0"/>
              </a:rPr>
              <a:t>GeoPal</a:t>
            </a:r>
            <a:r>
              <a:rPr lang="en-IE" dirty="0" smtClean="0">
                <a:latin typeface="Calibri Light" panose="020F0302020204030204" pitchFamily="34" charset="0"/>
              </a:rPr>
              <a:t> </a:t>
            </a:r>
            <a:r>
              <a:rPr lang="en-IE" dirty="0" err="1" smtClean="0">
                <a:latin typeface="Calibri Light" panose="020F0302020204030204" pitchFamily="34" charset="0"/>
              </a:rPr>
              <a:t>proporciona</a:t>
            </a:r>
            <a:r>
              <a:rPr lang="en-IE" dirty="0" smtClean="0">
                <a:latin typeface="Calibri Light" panose="020F0302020204030204" pitchFamily="34" charset="0"/>
              </a:rPr>
              <a:t> </a:t>
            </a:r>
            <a:r>
              <a:rPr lang="en-IE" dirty="0" err="1" smtClean="0">
                <a:latin typeface="Calibri Light" panose="020F0302020204030204" pitchFamily="34" charset="0"/>
              </a:rPr>
              <a:t>visibilidad</a:t>
            </a:r>
            <a:r>
              <a:rPr lang="en-IE" dirty="0" smtClean="0">
                <a:latin typeface="Calibri Light" panose="020F0302020204030204" pitchFamily="34" charset="0"/>
              </a:rPr>
              <a:t> </a:t>
            </a:r>
            <a:r>
              <a:rPr lang="en-IE" dirty="0" err="1" smtClean="0">
                <a:latin typeface="Calibri Light" panose="020F0302020204030204" pitchFamily="34" charset="0"/>
              </a:rPr>
              <a:t>en</a:t>
            </a:r>
            <a:r>
              <a:rPr lang="en-IE" dirty="0" smtClean="0">
                <a:latin typeface="Calibri Light" panose="020F0302020204030204" pitchFamily="34" charset="0"/>
              </a:rPr>
              <a:t> </a:t>
            </a:r>
            <a:r>
              <a:rPr lang="en-IE" dirty="0" err="1" smtClean="0">
                <a:latin typeface="Calibri Light" panose="020F0302020204030204" pitchFamily="34" charset="0"/>
              </a:rPr>
              <a:t>tiempo</a:t>
            </a:r>
            <a:r>
              <a:rPr lang="en-IE" dirty="0" smtClean="0">
                <a:latin typeface="Calibri Light" panose="020F0302020204030204" pitchFamily="34" charset="0"/>
              </a:rPr>
              <a:t> real de la </a:t>
            </a:r>
            <a:r>
              <a:rPr lang="en-IE" dirty="0" err="1" smtClean="0">
                <a:latin typeface="Calibri Light" panose="020F0302020204030204" pitchFamily="34" charset="0"/>
              </a:rPr>
              <a:t>actividad</a:t>
            </a:r>
            <a:r>
              <a:rPr lang="en-IE" dirty="0" smtClean="0">
                <a:latin typeface="Calibri Light" panose="020F0302020204030204" pitchFamily="34" charset="0"/>
              </a:rPr>
              <a:t> de </a:t>
            </a:r>
            <a:r>
              <a:rPr lang="en-IE" dirty="0" err="1" smtClean="0">
                <a:latin typeface="Calibri Light" panose="020F0302020204030204" pitchFamily="34" charset="0"/>
              </a:rPr>
              <a:t>los</a:t>
            </a:r>
            <a:r>
              <a:rPr lang="en-IE" dirty="0" smtClean="0">
                <a:latin typeface="Calibri Light" panose="020F0302020204030204" pitchFamily="34" charset="0"/>
              </a:rPr>
              <a:t> </a:t>
            </a:r>
            <a:r>
              <a:rPr lang="en-IE" dirty="0" err="1" smtClean="0">
                <a:latin typeface="Calibri Light" panose="020F0302020204030204" pitchFamily="34" charset="0"/>
              </a:rPr>
              <a:t>técnicos</a:t>
            </a:r>
            <a:r>
              <a:rPr lang="en-IE" dirty="0" smtClean="0">
                <a:latin typeface="Calibri Light" panose="020F0302020204030204" pitchFamily="34" charset="0"/>
              </a:rPr>
              <a:t> </a:t>
            </a:r>
            <a:r>
              <a:rPr lang="en-IE" dirty="0" err="1" smtClean="0">
                <a:latin typeface="Calibri Light" panose="020F0302020204030204" pitchFamily="34" charset="0"/>
              </a:rPr>
              <a:t>desplazados</a:t>
            </a:r>
            <a:r>
              <a:rPr lang="en-IE" dirty="0" smtClean="0">
                <a:latin typeface="Calibri Light" panose="020F0302020204030204" pitchFamily="34" charset="0"/>
              </a:rPr>
              <a:t> a la casa del </a:t>
            </a:r>
            <a:r>
              <a:rPr lang="en-IE" dirty="0" err="1" smtClean="0">
                <a:latin typeface="Calibri Light" panose="020F0302020204030204" pitchFamily="34" charset="0"/>
              </a:rPr>
              <a:t>cliente</a:t>
            </a:r>
            <a:r>
              <a:rPr lang="en-IE" dirty="0" smtClean="0">
                <a:latin typeface="Calibri Light" panose="020F0302020204030204" pitchFamily="34" charset="0"/>
              </a:rPr>
              <a:t> o a la </a:t>
            </a:r>
            <a:r>
              <a:rPr lang="en-IE" dirty="0" err="1" smtClean="0">
                <a:latin typeface="Calibri Light" panose="020F0302020204030204" pitchFamily="34" charset="0"/>
              </a:rPr>
              <a:t>instalación</a:t>
            </a:r>
            <a:r>
              <a:rPr lang="en-IE" dirty="0" smtClean="0">
                <a:latin typeface="Calibri Light" panose="020F0302020204030204" pitchFamily="34" charset="0"/>
              </a:rPr>
              <a:t> </a:t>
            </a:r>
            <a:r>
              <a:rPr lang="en-IE" dirty="0" err="1" smtClean="0">
                <a:latin typeface="Calibri Light" panose="020F0302020204030204" pitchFamily="34" charset="0"/>
              </a:rPr>
              <a:t>en</a:t>
            </a:r>
            <a:r>
              <a:rPr lang="en-IE" dirty="0" smtClean="0">
                <a:latin typeface="Calibri Light" panose="020F0302020204030204" pitchFamily="34" charset="0"/>
              </a:rPr>
              <a:t> la que </a:t>
            </a:r>
            <a:r>
              <a:rPr lang="en-IE" dirty="0" err="1" smtClean="0">
                <a:latin typeface="Calibri Light" panose="020F0302020204030204" pitchFamily="34" charset="0"/>
              </a:rPr>
              <a:t>intervenir</a:t>
            </a:r>
            <a:r>
              <a:rPr lang="en-IE" dirty="0" smtClean="0">
                <a:latin typeface="Calibri Light" panose="020F0302020204030204" pitchFamily="34" charset="0"/>
              </a:rPr>
              <a:t>. Reduce </a:t>
            </a:r>
            <a:r>
              <a:rPr lang="en-IE" dirty="0" err="1" smtClean="0">
                <a:latin typeface="Calibri Light" panose="020F0302020204030204" pitchFamily="34" charset="0"/>
              </a:rPr>
              <a:t>más</a:t>
            </a:r>
            <a:r>
              <a:rPr lang="en-IE" dirty="0" smtClean="0">
                <a:latin typeface="Calibri Light" panose="020F0302020204030204" pitchFamily="34" charset="0"/>
              </a:rPr>
              <a:t> del 50% de </a:t>
            </a:r>
            <a:r>
              <a:rPr lang="en-IE" dirty="0" err="1" smtClean="0">
                <a:latin typeface="Calibri Light" panose="020F0302020204030204" pitchFamily="34" charset="0"/>
              </a:rPr>
              <a:t>los</a:t>
            </a:r>
            <a:r>
              <a:rPr lang="en-IE" dirty="0" smtClean="0">
                <a:latin typeface="Calibri Light" panose="020F0302020204030204" pitchFamily="34" charset="0"/>
              </a:rPr>
              <a:t> </a:t>
            </a:r>
            <a:r>
              <a:rPr lang="en-IE" dirty="0" err="1" smtClean="0">
                <a:latin typeface="Calibri Light" panose="020F0302020204030204" pitchFamily="34" charset="0"/>
              </a:rPr>
              <a:t>costes</a:t>
            </a:r>
            <a:r>
              <a:rPr lang="en-IE" dirty="0" smtClean="0">
                <a:latin typeface="Calibri Light" panose="020F0302020204030204" pitchFamily="34" charset="0"/>
              </a:rPr>
              <a:t> </a:t>
            </a:r>
            <a:r>
              <a:rPr lang="en-IE" dirty="0" err="1" smtClean="0">
                <a:latin typeface="Calibri Light" panose="020F0302020204030204" pitchFamily="34" charset="0"/>
              </a:rPr>
              <a:t>administrativos</a:t>
            </a:r>
            <a:r>
              <a:rPr lang="en-IE" dirty="0" smtClean="0">
                <a:latin typeface="Calibri Light" panose="020F0302020204030204" pitchFamily="34" charset="0"/>
              </a:rPr>
              <a:t> e </a:t>
            </a:r>
            <a:r>
              <a:rPr lang="en-IE" dirty="0" err="1" smtClean="0">
                <a:latin typeface="Calibri Light" panose="020F0302020204030204" pitchFamily="34" charset="0"/>
              </a:rPr>
              <a:t>incrementa</a:t>
            </a:r>
            <a:r>
              <a:rPr lang="en-IE" dirty="0" smtClean="0">
                <a:latin typeface="Calibri Light" panose="020F0302020204030204" pitchFamily="34" charset="0"/>
              </a:rPr>
              <a:t> al </a:t>
            </a:r>
            <a:r>
              <a:rPr lang="en-IE" dirty="0" err="1" smtClean="0">
                <a:latin typeface="Calibri Light" panose="020F0302020204030204" pitchFamily="34" charset="0"/>
              </a:rPr>
              <a:t>menos</a:t>
            </a:r>
            <a:r>
              <a:rPr lang="en-IE" dirty="0" smtClean="0">
                <a:latin typeface="Calibri Light" panose="020F0302020204030204" pitchFamily="34" charset="0"/>
              </a:rPr>
              <a:t> un 20</a:t>
            </a:r>
            <a:r>
              <a:rPr lang="en-IE" dirty="0">
                <a:latin typeface="Calibri Light" panose="020F0302020204030204" pitchFamily="34" charset="0"/>
              </a:rPr>
              <a:t>% </a:t>
            </a:r>
            <a:r>
              <a:rPr lang="en-IE" dirty="0" err="1" smtClean="0">
                <a:latin typeface="Calibri Light" panose="020F0302020204030204" pitchFamily="34" charset="0"/>
              </a:rPr>
              <a:t>en</a:t>
            </a:r>
            <a:r>
              <a:rPr lang="en-IE" dirty="0" smtClean="0">
                <a:latin typeface="Calibri Light" panose="020F0302020204030204" pitchFamily="34" charset="0"/>
              </a:rPr>
              <a:t> la </a:t>
            </a:r>
            <a:r>
              <a:rPr lang="en-IE" dirty="0" err="1" smtClean="0">
                <a:latin typeface="Calibri Light" panose="020F0302020204030204" pitchFamily="34" charset="0"/>
              </a:rPr>
              <a:t>productividad</a:t>
            </a:r>
            <a:r>
              <a:rPr lang="en-IE" dirty="0" smtClean="0">
                <a:latin typeface="Calibri Light" panose="020F0302020204030204" pitchFamily="34" charset="0"/>
              </a:rPr>
              <a:t> del </a:t>
            </a:r>
            <a:r>
              <a:rPr lang="en-IE" dirty="0" err="1" smtClean="0">
                <a:latin typeface="Calibri Light" panose="020F0302020204030204" pitchFamily="34" charset="0"/>
              </a:rPr>
              <a:t>técnico</a:t>
            </a:r>
            <a:r>
              <a:rPr lang="en-IE" dirty="0" smtClean="0">
                <a:latin typeface="Calibri Light" panose="020F0302020204030204" pitchFamily="34" charset="0"/>
              </a:rPr>
              <a:t> </a:t>
            </a:r>
            <a:r>
              <a:rPr lang="en-IE" dirty="0" err="1" smtClean="0">
                <a:latin typeface="Calibri Light" panose="020F0302020204030204" pitchFamily="34" charset="0"/>
              </a:rPr>
              <a:t>qu</a:t>
            </a:r>
            <a:r>
              <a:rPr lang="en-IE" dirty="0" smtClean="0">
                <a:latin typeface="Calibri Light" panose="020F0302020204030204" pitchFamily="34" charset="0"/>
              </a:rPr>
              <a:t> se </a:t>
            </a:r>
            <a:r>
              <a:rPr lang="en-IE" dirty="0" err="1" smtClean="0">
                <a:latin typeface="Calibri Light" panose="020F0302020204030204" pitchFamily="34" charset="0"/>
              </a:rPr>
              <a:t>ahorra</a:t>
            </a:r>
            <a:r>
              <a:rPr lang="en-IE" dirty="0" smtClean="0">
                <a:latin typeface="Calibri Light" panose="020F0302020204030204" pitchFamily="34" charset="0"/>
              </a:rPr>
              <a:t> </a:t>
            </a:r>
            <a:r>
              <a:rPr lang="en-IE" dirty="0" err="1" smtClean="0">
                <a:latin typeface="Calibri Light" panose="020F0302020204030204" pitchFamily="34" charset="0"/>
              </a:rPr>
              <a:t>rellenar</a:t>
            </a:r>
            <a:r>
              <a:rPr lang="en-IE" dirty="0" smtClean="0">
                <a:latin typeface="Calibri Light" panose="020F0302020204030204" pitchFamily="34" charset="0"/>
              </a:rPr>
              <a:t> </a:t>
            </a:r>
            <a:r>
              <a:rPr lang="en-IE" dirty="0" err="1" smtClean="0">
                <a:latin typeface="Calibri Light" panose="020F0302020204030204" pitchFamily="34" charset="0"/>
              </a:rPr>
              <a:t>formularios</a:t>
            </a:r>
            <a:r>
              <a:rPr lang="en-IE" dirty="0" smtClean="0">
                <a:latin typeface="Calibri Light" panose="020F0302020204030204" pitchFamily="34" charset="0"/>
              </a:rPr>
              <a:t> </a:t>
            </a:r>
            <a:r>
              <a:rPr lang="en-IE" dirty="0" err="1" smtClean="0">
                <a:latin typeface="Calibri Light" panose="020F0302020204030204" pitchFamily="34" charset="0"/>
              </a:rPr>
              <a:t>en</a:t>
            </a:r>
            <a:r>
              <a:rPr lang="en-IE" dirty="0" smtClean="0">
                <a:latin typeface="Calibri Light" panose="020F0302020204030204" pitchFamily="34" charset="0"/>
              </a:rPr>
              <a:t> el </a:t>
            </a:r>
            <a:r>
              <a:rPr lang="en-IE" dirty="0" err="1" smtClean="0">
                <a:latin typeface="Calibri Light" panose="020F0302020204030204" pitchFamily="34" charset="0"/>
              </a:rPr>
              <a:t>trabajo</a:t>
            </a:r>
            <a:r>
              <a:rPr lang="en-IE" dirty="0" smtClean="0">
                <a:latin typeface="Calibri Light" panose="020F0302020204030204" pitchFamily="34" charset="0"/>
              </a:rPr>
              <a:t> de campo.</a:t>
            </a:r>
          </a:p>
          <a:p>
            <a:pPr marL="0" indent="0" algn="ctr">
              <a:buNone/>
            </a:pPr>
            <a:r>
              <a:rPr lang="en-IE" dirty="0" smtClean="0">
                <a:solidFill>
                  <a:srgbClr val="41BBDF"/>
                </a:solidFill>
                <a:latin typeface="Calibri Light" panose="020F0302020204030204" pitchFamily="34" charset="0"/>
              </a:rPr>
              <a:t>Con </a:t>
            </a:r>
            <a:r>
              <a:rPr lang="en-IE" dirty="0" err="1" smtClean="0">
                <a:solidFill>
                  <a:srgbClr val="41BBDF"/>
                </a:solidFill>
                <a:latin typeface="Calibri Light" panose="020F0302020204030204" pitchFamily="34" charset="0"/>
              </a:rPr>
              <a:t>GeoPal</a:t>
            </a:r>
            <a:r>
              <a:rPr lang="en-IE" dirty="0" smtClean="0">
                <a:solidFill>
                  <a:srgbClr val="41BBDF"/>
                </a:solidFill>
                <a:latin typeface="Calibri Light" panose="020F0302020204030204" pitchFamily="34" charset="0"/>
              </a:rPr>
              <a:t> las </a:t>
            </a:r>
            <a:r>
              <a:rPr lang="en-IE" dirty="0" err="1" smtClean="0">
                <a:solidFill>
                  <a:srgbClr val="41BBDF"/>
                </a:solidFill>
                <a:latin typeface="Calibri Light" panose="020F0302020204030204" pitchFamily="34" charset="0"/>
              </a:rPr>
              <a:t>empresas</a:t>
            </a:r>
            <a:r>
              <a:rPr lang="en-IE" dirty="0" smtClean="0">
                <a:solidFill>
                  <a:srgbClr val="41BBDF"/>
                </a:solidFill>
                <a:latin typeface="Calibri Light" panose="020F0302020204030204" pitchFamily="34" charset="0"/>
              </a:rPr>
              <a:t> </a:t>
            </a:r>
            <a:r>
              <a:rPr lang="en-IE" dirty="0" err="1" smtClean="0">
                <a:solidFill>
                  <a:srgbClr val="41BBDF"/>
                </a:solidFill>
                <a:latin typeface="Calibri Light" panose="020F0302020204030204" pitchFamily="34" charset="0"/>
              </a:rPr>
              <a:t>pasan</a:t>
            </a:r>
            <a:r>
              <a:rPr lang="en-IE" dirty="0" smtClean="0">
                <a:solidFill>
                  <a:srgbClr val="41BBDF"/>
                </a:solidFill>
                <a:latin typeface="Calibri Light" panose="020F0302020204030204" pitchFamily="34" charset="0"/>
              </a:rPr>
              <a:t> de un </a:t>
            </a:r>
            <a:r>
              <a:rPr lang="en-IE" dirty="0" err="1" smtClean="0">
                <a:solidFill>
                  <a:srgbClr val="41BBDF"/>
                </a:solidFill>
                <a:latin typeface="Calibri Light" panose="020F0302020204030204" pitchFamily="34" charset="0"/>
              </a:rPr>
              <a:t>modelo</a:t>
            </a:r>
            <a:r>
              <a:rPr lang="en-IE" dirty="0" smtClean="0">
                <a:solidFill>
                  <a:srgbClr val="41BBDF"/>
                </a:solidFill>
                <a:latin typeface="Calibri Light" panose="020F0302020204030204" pitchFamily="34" charset="0"/>
              </a:rPr>
              <a:t> de </a:t>
            </a:r>
            <a:r>
              <a:rPr lang="en-IE" dirty="0" err="1" smtClean="0">
                <a:solidFill>
                  <a:srgbClr val="41BBDF"/>
                </a:solidFill>
                <a:latin typeface="Calibri Light" panose="020F0302020204030204" pitchFamily="34" charset="0"/>
              </a:rPr>
              <a:t>servicio</a:t>
            </a:r>
            <a:r>
              <a:rPr lang="en-IE" dirty="0" smtClean="0">
                <a:solidFill>
                  <a:srgbClr val="41BBDF"/>
                </a:solidFill>
                <a:latin typeface="Calibri Light" panose="020F0302020204030204" pitchFamily="34" charset="0"/>
              </a:rPr>
              <a:t> </a:t>
            </a:r>
            <a:r>
              <a:rPr lang="en-IE" dirty="0" err="1" smtClean="0">
                <a:solidFill>
                  <a:srgbClr val="41BBDF"/>
                </a:solidFill>
                <a:latin typeface="Calibri Light" panose="020F0302020204030204" pitchFamily="34" charset="0"/>
              </a:rPr>
              <a:t>reactivo</a:t>
            </a:r>
            <a:r>
              <a:rPr lang="en-IE" dirty="0" smtClean="0">
                <a:solidFill>
                  <a:srgbClr val="41BBDF"/>
                </a:solidFill>
                <a:latin typeface="Calibri Light" panose="020F0302020204030204" pitchFamily="34" charset="0"/>
              </a:rPr>
              <a:t> </a:t>
            </a:r>
            <a:r>
              <a:rPr lang="en-IE" dirty="0" err="1" smtClean="0">
                <a:solidFill>
                  <a:srgbClr val="41BBDF"/>
                </a:solidFill>
                <a:latin typeface="Calibri Light" panose="020F0302020204030204" pitchFamily="34" charset="0"/>
              </a:rPr>
              <a:t>dedicado</a:t>
            </a:r>
            <a:r>
              <a:rPr lang="en-IE" dirty="0" smtClean="0">
                <a:solidFill>
                  <a:srgbClr val="41BBDF"/>
                </a:solidFill>
                <a:latin typeface="Calibri Light" panose="020F0302020204030204" pitchFamily="34" charset="0"/>
              </a:rPr>
              <a:t> a </a:t>
            </a:r>
            <a:r>
              <a:rPr lang="en-IE" dirty="0" err="1" smtClean="0">
                <a:solidFill>
                  <a:srgbClr val="41BBDF"/>
                </a:solidFill>
                <a:latin typeface="Calibri Light" panose="020F0302020204030204" pitchFamily="34" charset="0"/>
              </a:rPr>
              <a:t>arreglar</a:t>
            </a:r>
            <a:r>
              <a:rPr lang="en-IE" dirty="0" smtClean="0">
                <a:solidFill>
                  <a:srgbClr val="41BBDF"/>
                </a:solidFill>
                <a:latin typeface="Calibri Light" panose="020F0302020204030204" pitchFamily="34" charset="0"/>
              </a:rPr>
              <a:t> </a:t>
            </a:r>
            <a:r>
              <a:rPr lang="en-IE" dirty="0" err="1" smtClean="0">
                <a:solidFill>
                  <a:srgbClr val="41BBDF"/>
                </a:solidFill>
                <a:latin typeface="Calibri Light" panose="020F0302020204030204" pitchFamily="34" charset="0"/>
              </a:rPr>
              <a:t>averías</a:t>
            </a:r>
            <a:r>
              <a:rPr lang="en-IE" dirty="0" smtClean="0">
                <a:solidFill>
                  <a:srgbClr val="41BBDF"/>
                </a:solidFill>
                <a:latin typeface="Calibri Light" panose="020F0302020204030204" pitchFamily="34" charset="0"/>
              </a:rPr>
              <a:t> a un </a:t>
            </a:r>
            <a:r>
              <a:rPr lang="en-IE" dirty="0" err="1" smtClean="0">
                <a:solidFill>
                  <a:srgbClr val="41BBDF"/>
                </a:solidFill>
                <a:latin typeface="Calibri Light" panose="020F0302020204030204" pitchFamily="34" charset="0"/>
              </a:rPr>
              <a:t>modelo</a:t>
            </a:r>
            <a:r>
              <a:rPr lang="en-IE" dirty="0" smtClean="0">
                <a:solidFill>
                  <a:srgbClr val="41BBDF"/>
                </a:solidFill>
                <a:latin typeface="Calibri Light" panose="020F0302020204030204" pitchFamily="34" charset="0"/>
              </a:rPr>
              <a:t> </a:t>
            </a:r>
            <a:r>
              <a:rPr lang="en-IE" dirty="0" err="1" smtClean="0">
                <a:solidFill>
                  <a:srgbClr val="41BBDF"/>
                </a:solidFill>
                <a:latin typeface="Calibri Light" panose="020F0302020204030204" pitchFamily="34" charset="0"/>
              </a:rPr>
              <a:t>proactivo</a:t>
            </a:r>
            <a:r>
              <a:rPr lang="en-IE" dirty="0" smtClean="0">
                <a:solidFill>
                  <a:srgbClr val="41BBDF"/>
                </a:solidFill>
                <a:latin typeface="Calibri Light" panose="020F0302020204030204" pitchFamily="34" charset="0"/>
              </a:rPr>
              <a:t> </a:t>
            </a:r>
            <a:r>
              <a:rPr lang="en-IE" dirty="0" err="1" smtClean="0">
                <a:solidFill>
                  <a:srgbClr val="41BBDF"/>
                </a:solidFill>
                <a:latin typeface="Calibri Light" panose="020F0302020204030204" pitchFamily="34" charset="0"/>
              </a:rPr>
              <a:t>centrado</a:t>
            </a:r>
            <a:r>
              <a:rPr lang="en-IE" dirty="0" smtClean="0">
                <a:solidFill>
                  <a:srgbClr val="41BBDF"/>
                </a:solidFill>
                <a:latin typeface="Calibri Light" panose="020F0302020204030204" pitchFamily="34" charset="0"/>
              </a:rPr>
              <a:t> </a:t>
            </a:r>
            <a:r>
              <a:rPr lang="en-IE" dirty="0" err="1" smtClean="0">
                <a:solidFill>
                  <a:srgbClr val="41BBDF"/>
                </a:solidFill>
                <a:latin typeface="Calibri Light" panose="020F0302020204030204" pitchFamily="34" charset="0"/>
              </a:rPr>
              <a:t>en</a:t>
            </a:r>
            <a:r>
              <a:rPr lang="en-IE" dirty="0" smtClean="0">
                <a:solidFill>
                  <a:srgbClr val="41BBDF"/>
                </a:solidFill>
                <a:latin typeface="Calibri Light" panose="020F0302020204030204" pitchFamily="34" charset="0"/>
              </a:rPr>
              <a:t> la </a:t>
            </a:r>
            <a:r>
              <a:rPr lang="en-IE" dirty="0" err="1" smtClean="0">
                <a:solidFill>
                  <a:srgbClr val="41BBDF"/>
                </a:solidFill>
                <a:latin typeface="Calibri Light" panose="020F0302020204030204" pitchFamily="34" charset="0"/>
              </a:rPr>
              <a:t>prevención</a:t>
            </a:r>
            <a:r>
              <a:rPr lang="en-IE" dirty="0" smtClean="0">
                <a:solidFill>
                  <a:srgbClr val="41BBDF"/>
                </a:solidFill>
                <a:latin typeface="Calibri Light" panose="020F0302020204030204" pitchFamily="34" charset="0"/>
              </a:rPr>
              <a:t>. </a:t>
            </a:r>
            <a:r>
              <a:rPr lang="en-IE" dirty="0" err="1" smtClean="0">
                <a:solidFill>
                  <a:srgbClr val="41BBDF"/>
                </a:solidFill>
                <a:latin typeface="Calibri Light" panose="020F0302020204030204" pitchFamily="34" charset="0"/>
              </a:rPr>
              <a:t>Consiguen</a:t>
            </a:r>
            <a:r>
              <a:rPr lang="en-IE" dirty="0" smtClean="0">
                <a:solidFill>
                  <a:srgbClr val="41BBDF"/>
                </a:solidFill>
                <a:latin typeface="Calibri Light" panose="020F0302020204030204" pitchFamily="34" charset="0"/>
              </a:rPr>
              <a:t> </a:t>
            </a:r>
            <a:r>
              <a:rPr lang="en-IE" dirty="0" err="1" smtClean="0">
                <a:solidFill>
                  <a:srgbClr val="41BBDF"/>
                </a:solidFill>
                <a:latin typeface="Calibri Light" panose="020F0302020204030204" pitchFamily="34" charset="0"/>
              </a:rPr>
              <a:t>controlar</a:t>
            </a:r>
            <a:r>
              <a:rPr lang="en-IE" dirty="0" smtClean="0">
                <a:solidFill>
                  <a:srgbClr val="41BBDF"/>
                </a:solidFill>
                <a:latin typeface="Calibri Light" panose="020F0302020204030204" pitchFamily="34" charset="0"/>
              </a:rPr>
              <a:t> sus </a:t>
            </a:r>
            <a:r>
              <a:rPr lang="en-IE" dirty="0" err="1" smtClean="0">
                <a:solidFill>
                  <a:srgbClr val="41BBDF"/>
                </a:solidFill>
                <a:latin typeface="Calibri Light" panose="020F0302020204030204" pitchFamily="34" charset="0"/>
              </a:rPr>
              <a:t>costes</a:t>
            </a:r>
            <a:r>
              <a:rPr lang="en-IE" dirty="0" smtClean="0">
                <a:solidFill>
                  <a:srgbClr val="41BBDF"/>
                </a:solidFill>
                <a:latin typeface="Calibri Light" panose="020F0302020204030204" pitchFamily="34" charset="0"/>
              </a:rPr>
              <a:t> de </a:t>
            </a:r>
            <a:r>
              <a:rPr lang="en-IE" dirty="0" err="1" smtClean="0">
                <a:solidFill>
                  <a:srgbClr val="41BBDF"/>
                </a:solidFill>
                <a:latin typeface="Calibri Light" panose="020F0302020204030204" pitchFamily="34" charset="0"/>
              </a:rPr>
              <a:t>servicio</a:t>
            </a:r>
            <a:r>
              <a:rPr lang="en-IE" dirty="0" smtClean="0">
                <a:solidFill>
                  <a:srgbClr val="41BBDF"/>
                </a:solidFill>
                <a:latin typeface="Calibri Light" panose="020F0302020204030204" pitchFamily="34" charset="0"/>
              </a:rPr>
              <a:t> sin </a:t>
            </a:r>
            <a:r>
              <a:rPr lang="en-IE" dirty="0" err="1" smtClean="0">
                <a:solidFill>
                  <a:srgbClr val="41BBDF"/>
                </a:solidFill>
                <a:latin typeface="Calibri Light" panose="020F0302020204030204" pitchFamily="34" charset="0"/>
              </a:rPr>
              <a:t>sorpresas</a:t>
            </a:r>
            <a:r>
              <a:rPr lang="en-IE" dirty="0" smtClean="0">
                <a:solidFill>
                  <a:srgbClr val="41BBDF"/>
                </a:solidFill>
                <a:latin typeface="Calibri Light" panose="020F0302020204030204" pitchFamily="34" charset="0"/>
              </a:rPr>
              <a:t>.</a:t>
            </a:r>
            <a:endParaRPr lang="en-IE" dirty="0">
              <a:solidFill>
                <a:srgbClr val="41BBDF"/>
              </a:solidFill>
            </a:endParaRPr>
          </a:p>
          <a:p>
            <a:pPr marL="0" indent="0" algn="ctr">
              <a:buNone/>
            </a:pPr>
            <a:endParaRPr lang="en-IE" dirty="0" smtClean="0">
              <a:latin typeface="Calibri Light" panose="020F0302020204030204" pitchFamily="34" charset="0"/>
            </a:endParaRPr>
          </a:p>
          <a:p>
            <a:pPr marL="0" indent="0">
              <a:buNone/>
            </a:pPr>
            <a:endParaRPr lang="en-IE" dirty="0" smtClean="0">
              <a:latin typeface="Calibri Light" panose="020F0302020204030204" pitchFamily="34" charset="0"/>
            </a:endParaRPr>
          </a:p>
        </p:txBody>
      </p:sp>
      <p:sp>
        <p:nvSpPr>
          <p:cNvPr id="7" name="Title 6"/>
          <p:cNvSpPr>
            <a:spLocks noGrp="1"/>
          </p:cNvSpPr>
          <p:nvPr>
            <p:ph type="title"/>
          </p:nvPr>
        </p:nvSpPr>
        <p:spPr/>
        <p:txBody>
          <a:bodyPr/>
          <a:lstStyle/>
          <a:p>
            <a:r>
              <a:rPr lang="en-IE" dirty="0" err="1" smtClean="0"/>
              <a:t>Qué</a:t>
            </a:r>
            <a:r>
              <a:rPr lang="en-IE" dirty="0" smtClean="0"/>
              <a:t> </a:t>
            </a:r>
            <a:r>
              <a:rPr lang="en-IE" dirty="0" err="1" smtClean="0"/>
              <a:t>es</a:t>
            </a:r>
            <a:r>
              <a:rPr lang="en-IE" dirty="0" smtClean="0"/>
              <a:t> </a:t>
            </a:r>
            <a:r>
              <a:rPr lang="en-IE" dirty="0" smtClean="0">
                <a:latin typeface="+mn-lt"/>
              </a:rPr>
              <a:t> </a:t>
            </a:r>
            <a:r>
              <a:rPr lang="en-IE" dirty="0" err="1" smtClean="0">
                <a:latin typeface="+mn-lt"/>
              </a:rPr>
              <a:t>GeoPal</a:t>
            </a:r>
            <a:endParaRPr lang="en-IE" dirty="0">
              <a:latin typeface="+mn-lt"/>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858" y="1411704"/>
            <a:ext cx="3280823" cy="2036897"/>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3466"/>
          <a:stretch/>
        </p:blipFill>
        <p:spPr>
          <a:xfrm>
            <a:off x="567362" y="4104104"/>
            <a:ext cx="2719814" cy="2090441"/>
          </a:xfrm>
          <a:prstGeom prst="rect">
            <a:avLst/>
          </a:prstGeom>
        </p:spPr>
      </p:pic>
    </p:spTree>
    <p:extLst>
      <p:ext uri="{BB962C8B-B14F-4D97-AF65-F5344CB8AC3E}">
        <p14:creationId xmlns:p14="http://schemas.microsoft.com/office/powerpoint/2010/main" val="25988403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err="1" smtClean="0"/>
              <a:t>Integración</a:t>
            </a:r>
            <a:r>
              <a:rPr lang="en-GB" dirty="0" smtClean="0"/>
              <a:t> con Software de </a:t>
            </a:r>
            <a:r>
              <a:rPr lang="en-GB" dirty="0" err="1" smtClean="0"/>
              <a:t>otros</a:t>
            </a:r>
            <a:r>
              <a:rPr lang="en-GB" dirty="0" smtClean="0"/>
              <a:t> </a:t>
            </a:r>
            <a:r>
              <a:rPr lang="en-GB" dirty="0" err="1" smtClean="0"/>
              <a:t>fabricantes</a:t>
            </a:r>
            <a:endParaRPr lang="ga-IE" dirty="0"/>
          </a:p>
        </p:txBody>
      </p:sp>
      <p:sp>
        <p:nvSpPr>
          <p:cNvPr id="4" name="Rectangle 3"/>
          <p:cNvSpPr/>
          <p:nvPr/>
        </p:nvSpPr>
        <p:spPr>
          <a:xfrm>
            <a:off x="0" y="891627"/>
            <a:ext cx="4459458" cy="59663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GB" sz="2400" dirty="0" err="1" smtClean="0"/>
              <a:t>GeoPal</a:t>
            </a:r>
            <a:r>
              <a:rPr lang="en-GB" sz="2400" dirty="0" smtClean="0"/>
              <a:t> </a:t>
            </a:r>
            <a:r>
              <a:rPr lang="en-GB" sz="2400" dirty="0" err="1" smtClean="0"/>
              <a:t>está</a:t>
            </a:r>
            <a:r>
              <a:rPr lang="en-GB" sz="2400" dirty="0" smtClean="0"/>
              <a:t> </a:t>
            </a:r>
            <a:r>
              <a:rPr lang="en-GB" sz="2400" dirty="0" err="1" smtClean="0"/>
              <a:t>integrado</a:t>
            </a:r>
            <a:r>
              <a:rPr lang="en-GB" sz="2400" dirty="0" smtClean="0"/>
              <a:t> con :</a:t>
            </a:r>
          </a:p>
          <a:p>
            <a:pPr marL="285750" indent="-285750">
              <a:lnSpc>
                <a:spcPct val="150000"/>
              </a:lnSpc>
              <a:buFont typeface="Wingdings" panose="05000000000000000000" pitchFamily="2" charset="2"/>
              <a:buChar char="§"/>
            </a:pPr>
            <a:r>
              <a:rPr lang="en-GB" sz="2400" dirty="0" err="1" smtClean="0"/>
              <a:t>Sistemas</a:t>
            </a:r>
            <a:r>
              <a:rPr lang="en-GB" sz="2400" dirty="0" smtClean="0"/>
              <a:t> </a:t>
            </a:r>
            <a:r>
              <a:rPr lang="en-GB" sz="2400" dirty="0" err="1" smtClean="0"/>
              <a:t>financieros</a:t>
            </a:r>
            <a:r>
              <a:rPr lang="en-GB" sz="2400" dirty="0" smtClean="0"/>
              <a:t>: Sage, </a:t>
            </a:r>
            <a:r>
              <a:rPr lang="en-GB" sz="2400" dirty="0" err="1" smtClean="0"/>
              <a:t>Quickpay</a:t>
            </a:r>
            <a:r>
              <a:rPr lang="en-GB" sz="2400" dirty="0" smtClean="0"/>
              <a:t>, </a:t>
            </a:r>
            <a:r>
              <a:rPr lang="en-GB" sz="2400" dirty="0" err="1" smtClean="0"/>
              <a:t>Freshbooks</a:t>
            </a:r>
            <a:r>
              <a:rPr lang="en-GB" sz="2400" dirty="0" smtClean="0"/>
              <a:t>, Xerox, </a:t>
            </a:r>
            <a:r>
              <a:rPr lang="en-GB" sz="2400" dirty="0" err="1" smtClean="0"/>
              <a:t>etc</a:t>
            </a:r>
            <a:endParaRPr lang="en-GB" sz="2400" dirty="0" smtClean="0"/>
          </a:p>
          <a:p>
            <a:pPr marL="285750" indent="-285750">
              <a:lnSpc>
                <a:spcPct val="150000"/>
              </a:lnSpc>
              <a:buFont typeface="Wingdings" panose="05000000000000000000" pitchFamily="2" charset="2"/>
              <a:buChar char="§"/>
            </a:pPr>
            <a:r>
              <a:rPr lang="en-GB" sz="2400" dirty="0" smtClean="0"/>
              <a:t>CRM : Microsoft Dynamics CRM Salesforce, </a:t>
            </a:r>
            <a:r>
              <a:rPr lang="en-GB" sz="2400" dirty="0" err="1" smtClean="0"/>
              <a:t>SugarCRM</a:t>
            </a:r>
            <a:r>
              <a:rPr lang="en-GB" sz="2400" dirty="0" smtClean="0"/>
              <a:t>, </a:t>
            </a:r>
            <a:r>
              <a:rPr lang="en-GB" sz="2400" dirty="0" err="1" smtClean="0"/>
              <a:t>Zoho</a:t>
            </a:r>
            <a:r>
              <a:rPr lang="en-GB" sz="2400" dirty="0" smtClean="0"/>
              <a:t>, </a:t>
            </a:r>
            <a:r>
              <a:rPr lang="en-GB" sz="2400" dirty="0" err="1" smtClean="0"/>
              <a:t>etc</a:t>
            </a:r>
            <a:endParaRPr lang="en-GB" sz="2400" dirty="0" smtClean="0"/>
          </a:p>
          <a:p>
            <a:pPr marL="285750" indent="-285750">
              <a:lnSpc>
                <a:spcPct val="150000"/>
              </a:lnSpc>
              <a:buFont typeface="Wingdings" panose="05000000000000000000" pitchFamily="2" charset="2"/>
              <a:buChar char="§"/>
            </a:pPr>
            <a:endParaRPr lang="en-GB" sz="2400" dirty="0" smtClean="0"/>
          </a:p>
          <a:p>
            <a:pPr marL="285750" indent="-285750">
              <a:lnSpc>
                <a:spcPct val="150000"/>
              </a:lnSpc>
              <a:buFont typeface="Wingdings" panose="05000000000000000000" pitchFamily="2" charset="2"/>
              <a:buChar char="§"/>
            </a:pPr>
            <a:r>
              <a:rPr lang="en-GB" sz="2400" dirty="0" smtClean="0"/>
              <a:t>ERP : SAP Business 1, Microsoft Dynamics </a:t>
            </a:r>
            <a:r>
              <a:rPr lang="en-GB" sz="2400" dirty="0" err="1" smtClean="0"/>
              <a:t>Nav</a:t>
            </a:r>
            <a:r>
              <a:rPr lang="en-GB" sz="2400" dirty="0" smtClean="0"/>
              <a:t>, NetSuite, Sage, etc.</a:t>
            </a:r>
          </a:p>
          <a:p>
            <a:pPr marL="285750" indent="-285750">
              <a:lnSpc>
                <a:spcPct val="150000"/>
              </a:lnSpc>
              <a:buFont typeface="Wingdings" panose="05000000000000000000" pitchFamily="2" charset="2"/>
              <a:buChar char="§"/>
            </a:pPr>
            <a:endParaRPr lang="en-GB" sz="2400" dirty="0" smtClean="0"/>
          </a:p>
          <a:p>
            <a:pPr marL="285750" indent="-285750">
              <a:lnSpc>
                <a:spcPct val="150000"/>
              </a:lnSpc>
              <a:buFont typeface="Wingdings" panose="05000000000000000000" pitchFamily="2" charset="2"/>
              <a:buChar char="§"/>
            </a:pPr>
            <a:endParaRPr lang="ga-IE" sz="2400" dirty="0"/>
          </a:p>
        </p:txBody>
      </p:sp>
      <p:pic>
        <p:nvPicPr>
          <p:cNvPr id="6" name="Picture 5"/>
          <p:cNvPicPr>
            <a:picLocks noChangeAspect="1"/>
          </p:cNvPicPr>
          <p:nvPr/>
        </p:nvPicPr>
        <p:blipFill>
          <a:blip r:embed="rId2"/>
          <a:stretch>
            <a:fillRect/>
          </a:stretch>
        </p:blipFill>
        <p:spPr>
          <a:xfrm>
            <a:off x="4669890" y="1343178"/>
            <a:ext cx="3483965" cy="809179"/>
          </a:xfrm>
          <a:prstGeom prst="rect">
            <a:avLst/>
          </a:prstGeom>
        </p:spPr>
      </p:pic>
      <p:pic>
        <p:nvPicPr>
          <p:cNvPr id="7" name="Picture 6"/>
          <p:cNvPicPr>
            <a:picLocks noChangeAspect="1"/>
          </p:cNvPicPr>
          <p:nvPr/>
        </p:nvPicPr>
        <p:blipFill>
          <a:blip r:embed="rId3"/>
          <a:stretch>
            <a:fillRect/>
          </a:stretch>
        </p:blipFill>
        <p:spPr>
          <a:xfrm>
            <a:off x="8307536" y="1157217"/>
            <a:ext cx="3857625" cy="1181100"/>
          </a:xfrm>
          <a:prstGeom prst="rect">
            <a:avLst/>
          </a:prstGeom>
        </p:spPr>
      </p:pic>
      <p:pic>
        <p:nvPicPr>
          <p:cNvPr id="9" name="Picture 8"/>
          <p:cNvPicPr>
            <a:picLocks noChangeAspect="1"/>
          </p:cNvPicPr>
          <p:nvPr/>
        </p:nvPicPr>
        <p:blipFill>
          <a:blip r:embed="rId4"/>
          <a:stretch>
            <a:fillRect/>
          </a:stretch>
        </p:blipFill>
        <p:spPr>
          <a:xfrm>
            <a:off x="4809319" y="3337219"/>
            <a:ext cx="2322414" cy="2322414"/>
          </a:xfrm>
          <a:prstGeom prst="rect">
            <a:avLst/>
          </a:prstGeom>
        </p:spPr>
      </p:pic>
      <p:pic>
        <p:nvPicPr>
          <p:cNvPr id="11" name="Picture 10"/>
          <p:cNvPicPr>
            <a:picLocks noChangeAspect="1"/>
          </p:cNvPicPr>
          <p:nvPr/>
        </p:nvPicPr>
        <p:blipFill>
          <a:blip r:embed="rId5"/>
          <a:stretch>
            <a:fillRect/>
          </a:stretch>
        </p:blipFill>
        <p:spPr>
          <a:xfrm>
            <a:off x="4654759" y="2564211"/>
            <a:ext cx="4095750" cy="1114425"/>
          </a:xfrm>
          <a:prstGeom prst="rect">
            <a:avLst/>
          </a:prstGeom>
        </p:spPr>
      </p:pic>
      <p:pic>
        <p:nvPicPr>
          <p:cNvPr id="13" name="Picture 12"/>
          <p:cNvPicPr>
            <a:picLocks noChangeAspect="1"/>
          </p:cNvPicPr>
          <p:nvPr/>
        </p:nvPicPr>
        <p:blipFill>
          <a:blip r:embed="rId6"/>
          <a:stretch>
            <a:fillRect/>
          </a:stretch>
        </p:blipFill>
        <p:spPr>
          <a:xfrm>
            <a:off x="5006854" y="5190358"/>
            <a:ext cx="2232587" cy="1621384"/>
          </a:xfrm>
          <a:prstGeom prst="rect">
            <a:avLst/>
          </a:prstGeom>
        </p:spPr>
      </p:pic>
      <p:pic>
        <p:nvPicPr>
          <p:cNvPr id="14" name="Picture 13"/>
          <p:cNvPicPr>
            <a:picLocks noChangeAspect="1"/>
          </p:cNvPicPr>
          <p:nvPr/>
        </p:nvPicPr>
        <p:blipFill>
          <a:blip r:embed="rId7"/>
          <a:stretch>
            <a:fillRect/>
          </a:stretch>
        </p:blipFill>
        <p:spPr>
          <a:xfrm>
            <a:off x="7239441" y="4684386"/>
            <a:ext cx="2898152" cy="2173614"/>
          </a:xfrm>
          <a:prstGeom prst="rect">
            <a:avLst/>
          </a:prstGeom>
        </p:spPr>
      </p:pic>
      <p:pic>
        <p:nvPicPr>
          <p:cNvPr id="12" name="Picture 11"/>
          <p:cNvPicPr>
            <a:picLocks noChangeAspect="1"/>
          </p:cNvPicPr>
          <p:nvPr/>
        </p:nvPicPr>
        <p:blipFill>
          <a:blip r:embed="rId8"/>
          <a:stretch>
            <a:fillRect/>
          </a:stretch>
        </p:blipFill>
        <p:spPr>
          <a:xfrm>
            <a:off x="10019424" y="5221999"/>
            <a:ext cx="2133600" cy="1371600"/>
          </a:xfrm>
          <a:prstGeom prst="rect">
            <a:avLst/>
          </a:prstGeom>
        </p:spPr>
      </p:pic>
      <p:pic>
        <p:nvPicPr>
          <p:cNvPr id="2" name="Picture 1"/>
          <p:cNvPicPr>
            <a:picLocks noChangeAspect="1"/>
          </p:cNvPicPr>
          <p:nvPr/>
        </p:nvPicPr>
        <p:blipFill>
          <a:blip r:embed="rId9"/>
          <a:stretch>
            <a:fillRect/>
          </a:stretch>
        </p:blipFill>
        <p:spPr>
          <a:xfrm>
            <a:off x="9879996" y="3670501"/>
            <a:ext cx="2312004" cy="1546651"/>
          </a:xfrm>
          <a:prstGeom prst="rect">
            <a:avLst/>
          </a:prstGeom>
        </p:spPr>
      </p:pic>
      <p:pic>
        <p:nvPicPr>
          <p:cNvPr id="10" name="Picture 9"/>
          <p:cNvPicPr>
            <a:picLocks noChangeAspect="1"/>
          </p:cNvPicPr>
          <p:nvPr/>
        </p:nvPicPr>
        <p:blipFill>
          <a:blip r:embed="rId10"/>
          <a:stretch>
            <a:fillRect/>
          </a:stretch>
        </p:blipFill>
        <p:spPr>
          <a:xfrm>
            <a:off x="7481594" y="3990155"/>
            <a:ext cx="2099974" cy="888684"/>
          </a:xfrm>
          <a:prstGeom prst="rect">
            <a:avLst/>
          </a:prstGeom>
        </p:spPr>
      </p:pic>
      <p:pic>
        <p:nvPicPr>
          <p:cNvPr id="5" name="Picture 4"/>
          <p:cNvPicPr>
            <a:picLocks noChangeAspect="1"/>
          </p:cNvPicPr>
          <p:nvPr/>
        </p:nvPicPr>
        <p:blipFill>
          <a:blip r:embed="rId11"/>
          <a:stretch>
            <a:fillRect/>
          </a:stretch>
        </p:blipFill>
        <p:spPr>
          <a:xfrm>
            <a:off x="9351454" y="2324646"/>
            <a:ext cx="2530059" cy="1359526"/>
          </a:xfrm>
          <a:prstGeom prst="rect">
            <a:avLst/>
          </a:prstGeom>
        </p:spPr>
      </p:pic>
    </p:spTree>
    <p:extLst>
      <p:ext uri="{BB962C8B-B14F-4D97-AF65-F5344CB8AC3E}">
        <p14:creationId xmlns:p14="http://schemas.microsoft.com/office/powerpoint/2010/main" val="33630535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err="1" smtClean="0"/>
              <a:t>Características</a:t>
            </a:r>
            <a:r>
              <a:rPr lang="en-GB" dirty="0" smtClean="0"/>
              <a:t> </a:t>
            </a:r>
            <a:r>
              <a:rPr lang="en-GB" dirty="0" err="1" smtClean="0"/>
              <a:t>Estándar</a:t>
            </a:r>
            <a:endParaRPr lang="ga-IE" dirty="0"/>
          </a:p>
        </p:txBody>
      </p:sp>
      <p:sp>
        <p:nvSpPr>
          <p:cNvPr id="23" name="TextBox 22"/>
          <p:cNvSpPr txBox="1"/>
          <p:nvPr/>
        </p:nvSpPr>
        <p:spPr>
          <a:xfrm>
            <a:off x="8868276" y="4919258"/>
            <a:ext cx="3245475" cy="1938992"/>
          </a:xfrm>
          <a:prstGeom prst="rect">
            <a:avLst/>
          </a:prstGeom>
          <a:noFill/>
        </p:spPr>
        <p:txBody>
          <a:bodyPr wrap="square" rtlCol="0">
            <a:spAutoFit/>
          </a:bodyPr>
          <a:lstStyle/>
          <a:p>
            <a:r>
              <a:rPr lang="en-GB" sz="2400" dirty="0" err="1" smtClean="0">
                <a:latin typeface="+mj-lt"/>
              </a:rPr>
              <a:t>Puede</a:t>
            </a:r>
            <a:r>
              <a:rPr lang="en-GB" sz="2400" dirty="0" smtClean="0">
                <a:latin typeface="+mj-lt"/>
              </a:rPr>
              <a:t> </a:t>
            </a:r>
            <a:r>
              <a:rPr lang="en-GB" sz="2400" dirty="0" err="1" smtClean="0">
                <a:latin typeface="+mj-lt"/>
              </a:rPr>
              <a:t>exportar</a:t>
            </a:r>
            <a:r>
              <a:rPr lang="en-GB" sz="2400" dirty="0" smtClean="0">
                <a:latin typeface="+mj-lt"/>
              </a:rPr>
              <a:t> </a:t>
            </a:r>
            <a:r>
              <a:rPr lang="en-GB" sz="2400" dirty="0" err="1" smtClean="0">
                <a:latin typeface="+mj-lt"/>
              </a:rPr>
              <a:t>automáticamente</a:t>
            </a:r>
            <a:r>
              <a:rPr lang="en-GB" sz="2400" dirty="0" smtClean="0">
                <a:latin typeface="+mj-lt"/>
              </a:rPr>
              <a:t> </a:t>
            </a:r>
            <a:r>
              <a:rPr lang="en-GB" sz="2400" dirty="0" err="1" smtClean="0">
                <a:latin typeface="+mj-lt"/>
              </a:rPr>
              <a:t>datos</a:t>
            </a:r>
            <a:r>
              <a:rPr lang="en-GB" sz="2400" dirty="0" smtClean="0">
                <a:latin typeface="+mj-lt"/>
              </a:rPr>
              <a:t> de </a:t>
            </a:r>
            <a:r>
              <a:rPr lang="en-GB" sz="2400" dirty="0" err="1" smtClean="0">
                <a:latin typeface="+mj-lt"/>
              </a:rPr>
              <a:t>los</a:t>
            </a:r>
            <a:r>
              <a:rPr lang="en-GB" sz="2400" dirty="0" smtClean="0">
                <a:latin typeface="+mj-lt"/>
              </a:rPr>
              <a:t> </a:t>
            </a:r>
            <a:r>
              <a:rPr lang="en-GB" sz="2400" dirty="0" err="1" smtClean="0">
                <a:latin typeface="+mj-lt"/>
              </a:rPr>
              <a:t>trabajos</a:t>
            </a:r>
            <a:r>
              <a:rPr lang="en-GB" sz="2400" dirty="0" smtClean="0">
                <a:latin typeface="+mj-lt"/>
              </a:rPr>
              <a:t> a ERP CRM de </a:t>
            </a:r>
            <a:r>
              <a:rPr lang="en-GB" sz="2400" dirty="0" err="1" smtClean="0">
                <a:latin typeface="+mj-lt"/>
              </a:rPr>
              <a:t>otros</a:t>
            </a:r>
            <a:r>
              <a:rPr lang="en-GB" sz="2400" dirty="0" smtClean="0">
                <a:latin typeface="+mj-lt"/>
              </a:rPr>
              <a:t> </a:t>
            </a:r>
            <a:r>
              <a:rPr lang="en-GB" sz="2400" dirty="0" err="1" smtClean="0">
                <a:latin typeface="+mj-lt"/>
              </a:rPr>
              <a:t>fabricantes</a:t>
            </a:r>
            <a:r>
              <a:rPr lang="en-GB" sz="2400" dirty="0" smtClean="0">
                <a:latin typeface="+mj-lt"/>
              </a:rPr>
              <a:t>.</a:t>
            </a:r>
            <a:endParaRPr lang="ga-IE" sz="2400" dirty="0">
              <a:latin typeface="+mj-lt"/>
            </a:endParaRPr>
          </a:p>
        </p:txBody>
      </p:sp>
      <p:cxnSp>
        <p:nvCxnSpPr>
          <p:cNvPr id="6" name="Straight Connector 5"/>
          <p:cNvCxnSpPr/>
          <p:nvPr/>
        </p:nvCxnSpPr>
        <p:spPr>
          <a:xfrm>
            <a:off x="5973564" y="1031426"/>
            <a:ext cx="0" cy="5724578"/>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58773" y="2704563"/>
            <a:ext cx="114670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22467" y="4737278"/>
            <a:ext cx="11467064" cy="0"/>
          </a:xfrm>
          <a:prstGeom prst="line">
            <a:avLst/>
          </a:prstGeom>
        </p:spPr>
        <p:style>
          <a:lnRef idx="1">
            <a:schemeClr val="accent1"/>
          </a:lnRef>
          <a:fillRef idx="0">
            <a:schemeClr val="accent1"/>
          </a:fillRef>
          <a:effectRef idx="0">
            <a:schemeClr val="accent1"/>
          </a:effectRef>
          <a:fontRef idx="minor">
            <a:schemeClr val="tx1"/>
          </a:fontRef>
        </p:style>
      </p:cxnSp>
      <p:pic>
        <p:nvPicPr>
          <p:cNvPr id="27"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5741" b="79630" l="8802" r="35990"/>
                    </a14:imgEffect>
                  </a14:imgLayer>
                </a14:imgProps>
              </a:ext>
              <a:ext uri="{28A0092B-C50C-407E-A947-70E740481C1C}">
                <a14:useLocalDpi xmlns:a14="http://schemas.microsoft.com/office/drawing/2010/main" val="0"/>
              </a:ext>
            </a:extLst>
          </a:blip>
          <a:srcRect l="7076" t="13195" r="62231" b="18822"/>
          <a:stretch/>
        </p:blipFill>
        <p:spPr bwMode="auto">
          <a:xfrm>
            <a:off x="1095126" y="1128111"/>
            <a:ext cx="1090270" cy="1560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8" name="Group 27"/>
          <p:cNvGrpSpPr/>
          <p:nvPr/>
        </p:nvGrpSpPr>
        <p:grpSpPr>
          <a:xfrm>
            <a:off x="458773" y="987102"/>
            <a:ext cx="857498" cy="1577662"/>
            <a:chOff x="6303156" y="875121"/>
            <a:chExt cx="3136266" cy="5982879"/>
          </a:xfrm>
        </p:grpSpPr>
        <p:pic>
          <p:nvPicPr>
            <p:cNvPr id="29" name="Picture 2" descr="http://4.bp.blogspot.com/-2uPTqM5qASU/UXIfCpIFyWI/AAAAAAAAAEg/ZoKxPtXMxUY/s1600/314px-Galaxy_S4_blac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3156" y="875121"/>
              <a:ext cx="3136266" cy="598287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04111" y="1427873"/>
              <a:ext cx="2710228" cy="4818184"/>
            </a:xfrm>
            <a:prstGeom prst="rect">
              <a:avLst/>
            </a:prstGeom>
          </p:spPr>
        </p:pic>
      </p:grpSp>
      <p:sp>
        <p:nvSpPr>
          <p:cNvPr id="31" name="TextBox 30"/>
          <p:cNvSpPr txBox="1"/>
          <p:nvPr/>
        </p:nvSpPr>
        <p:spPr>
          <a:xfrm>
            <a:off x="2550133" y="1031426"/>
            <a:ext cx="3431160" cy="1631216"/>
          </a:xfrm>
          <a:prstGeom prst="rect">
            <a:avLst/>
          </a:prstGeom>
          <a:noFill/>
        </p:spPr>
        <p:txBody>
          <a:bodyPr wrap="square" rtlCol="0">
            <a:spAutoFit/>
          </a:bodyPr>
          <a:lstStyle/>
          <a:p>
            <a:r>
              <a:rPr lang="en-GB" sz="2000" dirty="0" err="1" smtClean="0">
                <a:latin typeface="+mj-lt"/>
              </a:rPr>
              <a:t>Suprime</a:t>
            </a:r>
            <a:r>
              <a:rPr lang="en-GB" sz="2000" dirty="0" smtClean="0">
                <a:latin typeface="+mj-lt"/>
              </a:rPr>
              <a:t> </a:t>
            </a:r>
            <a:r>
              <a:rPr lang="en-GB" sz="2000" dirty="0" err="1" smtClean="0">
                <a:latin typeface="+mj-lt"/>
              </a:rPr>
              <a:t>formularios</a:t>
            </a:r>
            <a:r>
              <a:rPr lang="en-GB" sz="2000" dirty="0" smtClean="0">
                <a:latin typeface="+mj-lt"/>
              </a:rPr>
              <a:t> de </a:t>
            </a:r>
            <a:r>
              <a:rPr lang="en-GB" sz="2000" dirty="0" err="1" smtClean="0">
                <a:latin typeface="+mj-lt"/>
              </a:rPr>
              <a:t>papel</a:t>
            </a:r>
            <a:r>
              <a:rPr lang="en-GB" sz="2000" dirty="0" smtClean="0">
                <a:latin typeface="+mj-lt"/>
              </a:rPr>
              <a:t>. Introduce </a:t>
            </a:r>
            <a:r>
              <a:rPr lang="en-GB" sz="2000" dirty="0" err="1" smtClean="0">
                <a:latin typeface="+mj-lt"/>
              </a:rPr>
              <a:t>los</a:t>
            </a:r>
            <a:r>
              <a:rPr lang="en-GB" sz="2000" dirty="0" smtClean="0">
                <a:latin typeface="+mj-lt"/>
              </a:rPr>
              <a:t> </a:t>
            </a:r>
            <a:r>
              <a:rPr lang="en-GB" sz="2000" dirty="0" err="1" smtClean="0">
                <a:latin typeface="+mj-lt"/>
              </a:rPr>
              <a:t>detalles</a:t>
            </a:r>
            <a:r>
              <a:rPr lang="en-GB" sz="2000" dirty="0" smtClean="0">
                <a:latin typeface="+mj-lt"/>
              </a:rPr>
              <a:t> del </a:t>
            </a:r>
            <a:r>
              <a:rPr lang="en-GB" sz="2000" dirty="0" err="1" smtClean="0">
                <a:latin typeface="+mj-lt"/>
              </a:rPr>
              <a:t>trabajo</a:t>
            </a:r>
            <a:r>
              <a:rPr lang="en-GB" sz="2000" dirty="0" smtClean="0">
                <a:latin typeface="+mj-lt"/>
              </a:rPr>
              <a:t> </a:t>
            </a:r>
            <a:r>
              <a:rPr lang="en-GB" sz="2000" dirty="0" err="1" smtClean="0">
                <a:latin typeface="+mj-lt"/>
              </a:rPr>
              <a:t>hecho</a:t>
            </a:r>
            <a:r>
              <a:rPr lang="en-GB" sz="2000" dirty="0" smtClean="0">
                <a:latin typeface="+mj-lt"/>
              </a:rPr>
              <a:t> </a:t>
            </a:r>
            <a:r>
              <a:rPr lang="en-GB" sz="2000" dirty="0" err="1" smtClean="0">
                <a:latin typeface="+mj-lt"/>
              </a:rPr>
              <a:t>en</a:t>
            </a:r>
            <a:r>
              <a:rPr lang="en-GB" sz="2000" dirty="0" smtClean="0">
                <a:latin typeface="+mj-lt"/>
              </a:rPr>
              <a:t> el </a:t>
            </a:r>
            <a:r>
              <a:rPr lang="en-GB" sz="2000" dirty="0" err="1" smtClean="0">
                <a:latin typeface="+mj-lt"/>
              </a:rPr>
              <a:t>móvil</a:t>
            </a:r>
            <a:r>
              <a:rPr lang="en-GB" sz="2000" dirty="0" smtClean="0">
                <a:latin typeface="+mj-lt"/>
              </a:rPr>
              <a:t>. </a:t>
            </a:r>
            <a:r>
              <a:rPr lang="en-GB" sz="2000" dirty="0" err="1" smtClean="0">
                <a:latin typeface="+mj-lt"/>
              </a:rPr>
              <a:t>Funciona</a:t>
            </a:r>
            <a:r>
              <a:rPr lang="en-GB" sz="2000" dirty="0" smtClean="0">
                <a:latin typeface="+mj-lt"/>
              </a:rPr>
              <a:t> </a:t>
            </a:r>
            <a:r>
              <a:rPr lang="en-GB" sz="2000" dirty="0" err="1" smtClean="0">
                <a:latin typeface="+mj-lt"/>
              </a:rPr>
              <a:t>aunque</a:t>
            </a:r>
            <a:r>
              <a:rPr lang="en-GB" sz="2000" dirty="0" smtClean="0">
                <a:latin typeface="+mj-lt"/>
              </a:rPr>
              <a:t> no </a:t>
            </a:r>
            <a:r>
              <a:rPr lang="en-GB" sz="2000" dirty="0" err="1" smtClean="0">
                <a:latin typeface="+mj-lt"/>
              </a:rPr>
              <a:t>haya</a:t>
            </a:r>
            <a:r>
              <a:rPr lang="en-GB" sz="2000" dirty="0" smtClean="0">
                <a:latin typeface="+mj-lt"/>
              </a:rPr>
              <a:t> </a:t>
            </a:r>
            <a:r>
              <a:rPr lang="en-GB" sz="2000" dirty="0" err="1" smtClean="0">
                <a:latin typeface="+mj-lt"/>
              </a:rPr>
              <a:t>conexión</a:t>
            </a:r>
            <a:r>
              <a:rPr lang="en-GB" sz="2000" dirty="0" smtClean="0">
                <a:latin typeface="+mj-lt"/>
              </a:rPr>
              <a:t> de </a:t>
            </a:r>
            <a:r>
              <a:rPr lang="en-GB" sz="2000" dirty="0" err="1" smtClean="0">
                <a:latin typeface="+mj-lt"/>
              </a:rPr>
              <a:t>datos</a:t>
            </a:r>
            <a:r>
              <a:rPr lang="en-GB" sz="2000" dirty="0" smtClean="0">
                <a:latin typeface="+mj-lt"/>
              </a:rPr>
              <a:t>.</a:t>
            </a:r>
            <a:endParaRPr lang="ga-IE" sz="2000" dirty="0">
              <a:latin typeface="+mj-lt"/>
            </a:endParaRPr>
          </a:p>
        </p:txBody>
      </p:sp>
      <p:sp>
        <p:nvSpPr>
          <p:cNvPr id="32" name="TextBox 31"/>
          <p:cNvSpPr txBox="1"/>
          <p:nvPr/>
        </p:nvSpPr>
        <p:spPr>
          <a:xfrm>
            <a:off x="2575029" y="2864394"/>
            <a:ext cx="3313904" cy="1938992"/>
          </a:xfrm>
          <a:prstGeom prst="rect">
            <a:avLst/>
          </a:prstGeom>
          <a:noFill/>
        </p:spPr>
        <p:txBody>
          <a:bodyPr wrap="square" rtlCol="0">
            <a:spAutoFit/>
          </a:bodyPr>
          <a:lstStyle/>
          <a:p>
            <a:r>
              <a:rPr lang="en-GB" sz="2400" dirty="0" err="1" smtClean="0">
                <a:latin typeface="+mj-lt"/>
              </a:rPr>
              <a:t>Planificación</a:t>
            </a:r>
            <a:r>
              <a:rPr lang="en-GB" sz="2400" dirty="0" smtClean="0">
                <a:latin typeface="+mj-lt"/>
              </a:rPr>
              <a:t> y </a:t>
            </a:r>
            <a:r>
              <a:rPr lang="en-GB" sz="2400" dirty="0" err="1" smtClean="0">
                <a:latin typeface="+mj-lt"/>
              </a:rPr>
              <a:t>asignación</a:t>
            </a:r>
            <a:r>
              <a:rPr lang="en-GB" sz="2400" dirty="0" smtClean="0">
                <a:latin typeface="+mj-lt"/>
              </a:rPr>
              <a:t> de </a:t>
            </a:r>
            <a:r>
              <a:rPr lang="en-GB" sz="2400" dirty="0" err="1" smtClean="0">
                <a:latin typeface="+mj-lt"/>
              </a:rPr>
              <a:t>trabajos</a:t>
            </a:r>
            <a:r>
              <a:rPr lang="en-GB" sz="2400" dirty="0" smtClean="0">
                <a:latin typeface="+mj-lt"/>
              </a:rPr>
              <a:t> a </a:t>
            </a:r>
            <a:r>
              <a:rPr lang="en-GB" sz="2400" dirty="0" err="1" smtClean="0">
                <a:latin typeface="+mj-lt"/>
              </a:rPr>
              <a:t>los</a:t>
            </a:r>
            <a:r>
              <a:rPr lang="en-GB" sz="2400" dirty="0" smtClean="0">
                <a:latin typeface="+mj-lt"/>
              </a:rPr>
              <a:t> </a:t>
            </a:r>
            <a:r>
              <a:rPr lang="en-GB" sz="2400" dirty="0" err="1" smtClean="0">
                <a:latin typeface="+mj-lt"/>
              </a:rPr>
              <a:t>técnicos</a:t>
            </a:r>
            <a:r>
              <a:rPr lang="en-GB" sz="2400" dirty="0" smtClean="0">
                <a:latin typeface="+mj-lt"/>
              </a:rPr>
              <a:t> de campo. </a:t>
            </a:r>
            <a:r>
              <a:rPr lang="en-GB" sz="2400" dirty="0" err="1" smtClean="0">
                <a:latin typeface="+mj-lt"/>
              </a:rPr>
              <a:t>Muestra</a:t>
            </a:r>
            <a:r>
              <a:rPr lang="en-GB" sz="2400" dirty="0" smtClean="0">
                <a:latin typeface="+mj-lt"/>
              </a:rPr>
              <a:t>  el </a:t>
            </a:r>
            <a:r>
              <a:rPr lang="en-GB" sz="2400" dirty="0" err="1" smtClean="0">
                <a:latin typeface="+mj-lt"/>
              </a:rPr>
              <a:t>estado</a:t>
            </a:r>
            <a:r>
              <a:rPr lang="en-GB" sz="2400" dirty="0" smtClean="0">
                <a:latin typeface="+mj-lt"/>
              </a:rPr>
              <a:t> de </a:t>
            </a:r>
            <a:r>
              <a:rPr lang="en-GB" sz="2400" dirty="0" err="1" smtClean="0">
                <a:latin typeface="+mj-lt"/>
              </a:rPr>
              <a:t>los</a:t>
            </a:r>
            <a:r>
              <a:rPr lang="en-GB" sz="2400" dirty="0" smtClean="0">
                <a:latin typeface="+mj-lt"/>
              </a:rPr>
              <a:t> </a:t>
            </a:r>
            <a:r>
              <a:rPr lang="en-GB" sz="2400" dirty="0" err="1" smtClean="0">
                <a:latin typeface="+mj-lt"/>
              </a:rPr>
              <a:t>trabajos</a:t>
            </a:r>
            <a:r>
              <a:rPr lang="en-GB" sz="2400" dirty="0" smtClean="0">
                <a:latin typeface="+mj-lt"/>
              </a:rPr>
              <a:t> </a:t>
            </a:r>
            <a:r>
              <a:rPr lang="en-GB" sz="2400" dirty="0" err="1" smtClean="0">
                <a:latin typeface="+mj-lt"/>
              </a:rPr>
              <a:t>en</a:t>
            </a:r>
            <a:r>
              <a:rPr lang="en-GB" sz="2400" dirty="0" smtClean="0">
                <a:latin typeface="+mj-lt"/>
              </a:rPr>
              <a:t> </a:t>
            </a:r>
            <a:r>
              <a:rPr lang="en-GB" sz="2400" dirty="0" err="1" smtClean="0">
                <a:latin typeface="+mj-lt"/>
              </a:rPr>
              <a:t>tiempo</a:t>
            </a:r>
            <a:r>
              <a:rPr lang="en-GB" sz="2400" dirty="0" smtClean="0">
                <a:latin typeface="+mj-lt"/>
              </a:rPr>
              <a:t> real.</a:t>
            </a:r>
            <a:endParaRPr lang="ga-IE" sz="2400" dirty="0">
              <a:latin typeface="+mj-lt"/>
            </a:endParaRPr>
          </a:p>
        </p:txBody>
      </p:sp>
      <p:grpSp>
        <p:nvGrpSpPr>
          <p:cNvPr id="33" name="Group 32"/>
          <p:cNvGrpSpPr/>
          <p:nvPr/>
        </p:nvGrpSpPr>
        <p:grpSpPr>
          <a:xfrm>
            <a:off x="309405" y="3055601"/>
            <a:ext cx="2175229" cy="1225277"/>
            <a:chOff x="591911" y="1582057"/>
            <a:chExt cx="10177689" cy="4542972"/>
          </a:xfrm>
        </p:grpSpPr>
        <p:pic>
          <p:nvPicPr>
            <p:cNvPr id="34" name="Picture 33"/>
            <p:cNvPicPr>
              <a:picLocks noChangeAspect="1"/>
            </p:cNvPicPr>
            <p:nvPr/>
          </p:nvPicPr>
          <p:blipFill rotWithShape="1">
            <a:blip r:embed="rId6"/>
            <a:srcRect t="11095" b="9512"/>
            <a:stretch/>
          </p:blipFill>
          <p:spPr>
            <a:xfrm>
              <a:off x="591911" y="1582057"/>
              <a:ext cx="10177689" cy="4542972"/>
            </a:xfrm>
            <a:prstGeom prst="rect">
              <a:avLst/>
            </a:prstGeom>
          </p:spPr>
        </p:pic>
        <p:pic>
          <p:nvPicPr>
            <p:cNvPr id="35" name="Picture 34"/>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88343" y="2640012"/>
              <a:ext cx="7707086" cy="2962502"/>
            </a:xfrm>
            <a:prstGeom prst="rect">
              <a:avLst/>
            </a:prstGeom>
            <a:noFill/>
            <a:ln>
              <a:noFill/>
            </a:ln>
          </p:spPr>
        </p:pic>
      </p:grpSp>
      <p:pic>
        <p:nvPicPr>
          <p:cNvPr id="24" name="Picture 23"/>
          <p:cNvPicPr>
            <a:picLocks noChangeAspect="1"/>
          </p:cNvPicPr>
          <p:nvPr/>
        </p:nvPicPr>
        <p:blipFill>
          <a:blip r:embed="rId8"/>
          <a:stretch>
            <a:fillRect/>
          </a:stretch>
        </p:blipFill>
        <p:spPr>
          <a:xfrm>
            <a:off x="304801" y="5091409"/>
            <a:ext cx="2165191" cy="1360571"/>
          </a:xfrm>
          <a:prstGeom prst="rect">
            <a:avLst/>
          </a:prstGeom>
        </p:spPr>
      </p:pic>
      <p:sp>
        <p:nvSpPr>
          <p:cNvPr id="36" name="TextBox 35"/>
          <p:cNvSpPr txBox="1"/>
          <p:nvPr/>
        </p:nvSpPr>
        <p:spPr>
          <a:xfrm>
            <a:off x="2568327" y="4989345"/>
            <a:ext cx="3320606" cy="1938992"/>
          </a:xfrm>
          <a:prstGeom prst="rect">
            <a:avLst/>
          </a:prstGeom>
          <a:noFill/>
        </p:spPr>
        <p:txBody>
          <a:bodyPr wrap="square" rtlCol="0">
            <a:spAutoFit/>
          </a:bodyPr>
          <a:lstStyle/>
          <a:p>
            <a:r>
              <a:rPr lang="en-GB" sz="2400" dirty="0" smtClean="0">
                <a:latin typeface="+mj-lt"/>
              </a:rPr>
              <a:t>Tracking de la </a:t>
            </a:r>
            <a:r>
              <a:rPr lang="en-GB" sz="2400" dirty="0" err="1" smtClean="0">
                <a:latin typeface="+mj-lt"/>
              </a:rPr>
              <a:t>localización</a:t>
            </a:r>
            <a:r>
              <a:rPr lang="en-GB" sz="2400" dirty="0" smtClean="0">
                <a:latin typeface="+mj-lt"/>
              </a:rPr>
              <a:t> del </a:t>
            </a:r>
            <a:r>
              <a:rPr lang="en-GB" sz="2400" dirty="0" err="1" smtClean="0">
                <a:latin typeface="+mj-lt"/>
              </a:rPr>
              <a:t>trabajador</a:t>
            </a:r>
            <a:r>
              <a:rPr lang="en-GB" sz="2400" dirty="0" smtClean="0">
                <a:latin typeface="+mj-lt"/>
              </a:rPr>
              <a:t> y </a:t>
            </a:r>
            <a:r>
              <a:rPr lang="en-GB" sz="2400" dirty="0" err="1" smtClean="0">
                <a:latin typeface="+mj-lt"/>
              </a:rPr>
              <a:t>representación</a:t>
            </a:r>
            <a:r>
              <a:rPr lang="en-GB" sz="2400" dirty="0" smtClean="0">
                <a:latin typeface="+mj-lt"/>
              </a:rPr>
              <a:t> visual del </a:t>
            </a:r>
            <a:r>
              <a:rPr lang="en-GB" sz="2400" dirty="0" err="1" smtClean="0">
                <a:latin typeface="+mj-lt"/>
              </a:rPr>
              <a:t>estado</a:t>
            </a:r>
            <a:r>
              <a:rPr lang="en-GB" sz="2400" dirty="0" smtClean="0">
                <a:latin typeface="+mj-lt"/>
              </a:rPr>
              <a:t> del </a:t>
            </a:r>
            <a:r>
              <a:rPr lang="en-GB" sz="2400" dirty="0" err="1" smtClean="0">
                <a:latin typeface="+mj-lt"/>
              </a:rPr>
              <a:t>trabajo</a:t>
            </a:r>
            <a:r>
              <a:rPr lang="en-GB" sz="2400" dirty="0" smtClean="0">
                <a:latin typeface="+mj-lt"/>
              </a:rPr>
              <a:t> </a:t>
            </a:r>
            <a:r>
              <a:rPr lang="en-GB" sz="2400" dirty="0" err="1" smtClean="0">
                <a:latin typeface="+mj-lt"/>
              </a:rPr>
              <a:t>en</a:t>
            </a:r>
            <a:r>
              <a:rPr lang="en-GB" sz="2400" dirty="0" smtClean="0">
                <a:latin typeface="+mj-lt"/>
              </a:rPr>
              <a:t> </a:t>
            </a:r>
            <a:r>
              <a:rPr lang="en-GB" sz="2400" dirty="0" err="1" smtClean="0">
                <a:latin typeface="+mj-lt"/>
              </a:rPr>
              <a:t>curso</a:t>
            </a:r>
            <a:r>
              <a:rPr lang="en-GB" sz="2400" dirty="0" smtClean="0">
                <a:latin typeface="+mj-lt"/>
              </a:rPr>
              <a:t>.</a:t>
            </a:r>
            <a:endParaRPr lang="ga-IE" sz="2400" dirty="0">
              <a:latin typeface="+mj-lt"/>
            </a:endParaRPr>
          </a:p>
        </p:txBody>
      </p:sp>
      <p:pic>
        <p:nvPicPr>
          <p:cNvPr id="37" name="Picture 36"/>
          <p:cNvPicPr>
            <a:picLocks noChangeAspect="1"/>
          </p:cNvPicPr>
          <p:nvPr/>
        </p:nvPicPr>
        <p:blipFill>
          <a:blip r:embed="rId9"/>
          <a:stretch>
            <a:fillRect/>
          </a:stretch>
        </p:blipFill>
        <p:spPr>
          <a:xfrm rot="21196786">
            <a:off x="6518976" y="1020296"/>
            <a:ext cx="1000291" cy="1618614"/>
          </a:xfrm>
          <a:prstGeom prst="rect">
            <a:avLst/>
          </a:prstGeom>
        </p:spPr>
      </p:pic>
      <p:sp>
        <p:nvSpPr>
          <p:cNvPr id="38" name="TextBox 37"/>
          <p:cNvSpPr txBox="1"/>
          <p:nvPr/>
        </p:nvSpPr>
        <p:spPr>
          <a:xfrm>
            <a:off x="7813525" y="1044773"/>
            <a:ext cx="4378476" cy="1323439"/>
          </a:xfrm>
          <a:prstGeom prst="rect">
            <a:avLst/>
          </a:prstGeom>
          <a:noFill/>
        </p:spPr>
        <p:txBody>
          <a:bodyPr wrap="square" rtlCol="0">
            <a:spAutoFit/>
          </a:bodyPr>
          <a:lstStyle/>
          <a:p>
            <a:r>
              <a:rPr lang="en-GB" sz="2000" dirty="0" err="1" smtClean="0">
                <a:latin typeface="+mj-lt"/>
              </a:rPr>
              <a:t>Adquisición</a:t>
            </a:r>
            <a:r>
              <a:rPr lang="en-GB" sz="2000" dirty="0" smtClean="0">
                <a:latin typeface="+mj-lt"/>
              </a:rPr>
              <a:t> de la firma del </a:t>
            </a:r>
            <a:r>
              <a:rPr lang="en-GB" sz="2000" dirty="0" err="1" smtClean="0">
                <a:latin typeface="+mj-lt"/>
              </a:rPr>
              <a:t>cliente</a:t>
            </a:r>
            <a:r>
              <a:rPr lang="en-GB" sz="2000" dirty="0" smtClean="0">
                <a:latin typeface="+mj-lt"/>
              </a:rPr>
              <a:t> </a:t>
            </a:r>
            <a:r>
              <a:rPr lang="en-GB" sz="2000" dirty="0" err="1" smtClean="0">
                <a:latin typeface="+mj-lt"/>
              </a:rPr>
              <a:t>como</a:t>
            </a:r>
            <a:r>
              <a:rPr lang="en-GB" sz="2000" dirty="0" smtClean="0">
                <a:latin typeface="+mj-lt"/>
              </a:rPr>
              <a:t> </a:t>
            </a:r>
            <a:r>
              <a:rPr lang="en-GB" sz="2000" dirty="0" err="1" smtClean="0">
                <a:latin typeface="+mj-lt"/>
              </a:rPr>
              <a:t>prueba</a:t>
            </a:r>
            <a:r>
              <a:rPr lang="en-GB" sz="2000" dirty="0" smtClean="0">
                <a:latin typeface="+mj-lt"/>
              </a:rPr>
              <a:t> de </a:t>
            </a:r>
            <a:r>
              <a:rPr lang="en-GB" sz="2000" dirty="0" err="1" smtClean="0">
                <a:latin typeface="+mj-lt"/>
              </a:rPr>
              <a:t>entrega</a:t>
            </a:r>
            <a:r>
              <a:rPr lang="en-GB" sz="2000" dirty="0" smtClean="0">
                <a:latin typeface="+mj-lt"/>
              </a:rPr>
              <a:t> del </a:t>
            </a:r>
            <a:r>
              <a:rPr lang="en-GB" sz="2000" dirty="0" err="1" smtClean="0">
                <a:latin typeface="+mj-lt"/>
              </a:rPr>
              <a:t>producto</a:t>
            </a:r>
            <a:r>
              <a:rPr lang="en-GB" sz="2000" dirty="0" smtClean="0">
                <a:latin typeface="+mj-lt"/>
              </a:rPr>
              <a:t> o </a:t>
            </a:r>
            <a:r>
              <a:rPr lang="en-GB" sz="2000" dirty="0" err="1" smtClean="0">
                <a:latin typeface="+mj-lt"/>
              </a:rPr>
              <a:t>servicio</a:t>
            </a:r>
            <a:r>
              <a:rPr lang="en-GB" sz="2000" dirty="0" smtClean="0">
                <a:latin typeface="+mj-lt"/>
              </a:rPr>
              <a:t>, </a:t>
            </a:r>
            <a:r>
              <a:rPr lang="en-GB" sz="2000" dirty="0" err="1" smtClean="0">
                <a:latin typeface="+mj-lt"/>
              </a:rPr>
              <a:t>foto</a:t>
            </a:r>
            <a:r>
              <a:rPr lang="en-GB" sz="2000" dirty="0" smtClean="0">
                <a:latin typeface="+mj-lt"/>
              </a:rPr>
              <a:t> del </a:t>
            </a:r>
            <a:r>
              <a:rPr lang="en-GB" sz="2000" dirty="0" err="1" smtClean="0">
                <a:latin typeface="+mj-lt"/>
              </a:rPr>
              <a:t>trabajo</a:t>
            </a:r>
            <a:r>
              <a:rPr lang="en-GB" sz="2000" dirty="0" smtClean="0">
                <a:latin typeface="+mj-lt"/>
              </a:rPr>
              <a:t> </a:t>
            </a:r>
            <a:r>
              <a:rPr lang="en-GB" sz="2000" dirty="0" err="1" smtClean="0">
                <a:latin typeface="+mj-lt"/>
              </a:rPr>
              <a:t>hecho</a:t>
            </a:r>
            <a:r>
              <a:rPr lang="en-GB" sz="2000" dirty="0" smtClean="0">
                <a:latin typeface="+mj-lt"/>
              </a:rPr>
              <a:t>, </a:t>
            </a:r>
            <a:r>
              <a:rPr lang="en-GB" sz="2000" dirty="0" err="1" smtClean="0">
                <a:latin typeface="+mj-lt"/>
              </a:rPr>
              <a:t>fecha</a:t>
            </a:r>
            <a:r>
              <a:rPr lang="en-GB" sz="2000" dirty="0" smtClean="0">
                <a:latin typeface="+mj-lt"/>
              </a:rPr>
              <a:t> y hora </a:t>
            </a:r>
            <a:r>
              <a:rPr lang="en-GB" sz="2000" dirty="0" err="1" smtClean="0">
                <a:latin typeface="+mj-lt"/>
              </a:rPr>
              <a:t>certificadas</a:t>
            </a:r>
            <a:r>
              <a:rPr lang="en-GB" sz="2000" dirty="0" smtClean="0">
                <a:latin typeface="+mj-lt"/>
              </a:rPr>
              <a:t>.</a:t>
            </a:r>
            <a:endParaRPr lang="ga-IE" sz="2000" dirty="0">
              <a:latin typeface="+mj-lt"/>
            </a:endParaRPr>
          </a:p>
        </p:txBody>
      </p:sp>
      <p:sp>
        <p:nvSpPr>
          <p:cNvPr id="39" name="TextBox 38"/>
          <p:cNvSpPr txBox="1"/>
          <p:nvPr/>
        </p:nvSpPr>
        <p:spPr>
          <a:xfrm>
            <a:off x="7884313" y="2868839"/>
            <a:ext cx="3554483" cy="830997"/>
          </a:xfrm>
          <a:prstGeom prst="rect">
            <a:avLst/>
          </a:prstGeom>
          <a:noFill/>
        </p:spPr>
        <p:txBody>
          <a:bodyPr wrap="square" rtlCol="0">
            <a:spAutoFit/>
          </a:bodyPr>
          <a:lstStyle/>
          <a:p>
            <a:r>
              <a:rPr lang="en-GB" sz="2400" dirty="0" err="1" smtClean="0">
                <a:latin typeface="+mj-lt"/>
              </a:rPr>
              <a:t>Registro</a:t>
            </a:r>
            <a:r>
              <a:rPr lang="en-GB" sz="2400" dirty="0" smtClean="0">
                <a:latin typeface="+mj-lt"/>
              </a:rPr>
              <a:t> del </a:t>
            </a:r>
            <a:r>
              <a:rPr lang="en-GB" sz="2400" dirty="0" err="1" smtClean="0">
                <a:latin typeface="+mj-lt"/>
              </a:rPr>
              <a:t>tiempo</a:t>
            </a:r>
            <a:r>
              <a:rPr lang="en-GB" sz="2400" dirty="0" smtClean="0">
                <a:latin typeface="+mj-lt"/>
              </a:rPr>
              <a:t> y </a:t>
            </a:r>
            <a:r>
              <a:rPr lang="en-GB" sz="2400" dirty="0" err="1" smtClean="0">
                <a:latin typeface="+mj-lt"/>
              </a:rPr>
              <a:t>materiales</a:t>
            </a:r>
            <a:r>
              <a:rPr lang="en-GB" sz="2400" dirty="0" smtClean="0">
                <a:latin typeface="+mj-lt"/>
              </a:rPr>
              <a:t> </a:t>
            </a:r>
            <a:r>
              <a:rPr lang="en-GB" sz="2400" dirty="0" err="1" smtClean="0">
                <a:latin typeface="+mj-lt"/>
              </a:rPr>
              <a:t>empleados</a:t>
            </a:r>
            <a:r>
              <a:rPr lang="en-GB" sz="2400" dirty="0" smtClean="0">
                <a:latin typeface="+mj-lt"/>
              </a:rPr>
              <a:t>.</a:t>
            </a:r>
            <a:endParaRPr lang="ga-IE" sz="2400" dirty="0">
              <a:latin typeface="+mj-lt"/>
            </a:endParaRPr>
          </a:p>
        </p:txBody>
      </p:sp>
      <p:pic>
        <p:nvPicPr>
          <p:cNvPr id="40" name="Picture 39"/>
          <p:cNvPicPr>
            <a:picLocks noChangeAspect="1"/>
          </p:cNvPicPr>
          <p:nvPr/>
        </p:nvPicPr>
        <p:blipFill rotWithShape="1">
          <a:blip r:embed="rId10"/>
          <a:srcRect b="27266"/>
          <a:stretch/>
        </p:blipFill>
        <p:spPr>
          <a:xfrm>
            <a:off x="6470187" y="2864394"/>
            <a:ext cx="1170672" cy="1621936"/>
          </a:xfrm>
          <a:prstGeom prst="rect">
            <a:avLst/>
          </a:prstGeom>
        </p:spPr>
      </p:pic>
      <p:pic>
        <p:nvPicPr>
          <p:cNvPr id="41" name="Picture 40"/>
          <p:cNvPicPr>
            <a:picLocks noChangeAspect="1"/>
          </p:cNvPicPr>
          <p:nvPr/>
        </p:nvPicPr>
        <p:blipFill>
          <a:blip r:embed="rId11"/>
          <a:stretch>
            <a:fillRect/>
          </a:stretch>
        </p:blipFill>
        <p:spPr>
          <a:xfrm>
            <a:off x="6155999" y="5023980"/>
            <a:ext cx="2481517" cy="576352"/>
          </a:xfrm>
          <a:prstGeom prst="rect">
            <a:avLst/>
          </a:prstGeom>
        </p:spPr>
      </p:pic>
      <p:pic>
        <p:nvPicPr>
          <p:cNvPr id="42" name="Picture 41"/>
          <p:cNvPicPr>
            <a:picLocks noChangeAspect="1"/>
          </p:cNvPicPr>
          <p:nvPr/>
        </p:nvPicPr>
        <p:blipFill>
          <a:blip r:embed="rId12"/>
          <a:stretch>
            <a:fillRect/>
          </a:stretch>
        </p:blipFill>
        <p:spPr>
          <a:xfrm>
            <a:off x="6154799" y="5866471"/>
            <a:ext cx="2713477" cy="830793"/>
          </a:xfrm>
          <a:prstGeom prst="rect">
            <a:avLst/>
          </a:prstGeom>
        </p:spPr>
      </p:pic>
    </p:spTree>
    <p:extLst>
      <p:ext uri="{BB962C8B-B14F-4D97-AF65-F5344CB8AC3E}">
        <p14:creationId xmlns:p14="http://schemas.microsoft.com/office/powerpoint/2010/main" val="24571817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err="1" smtClean="0"/>
              <a:t>Características</a:t>
            </a:r>
            <a:r>
              <a:rPr lang="en-GB" dirty="0" smtClean="0"/>
              <a:t> </a:t>
            </a:r>
            <a:r>
              <a:rPr lang="en-GB" dirty="0" err="1" smtClean="0"/>
              <a:t>adicionales</a:t>
            </a:r>
            <a:endParaRPr lang="ga-IE" dirty="0"/>
          </a:p>
        </p:txBody>
      </p:sp>
      <p:sp>
        <p:nvSpPr>
          <p:cNvPr id="10" name="TextBox 9"/>
          <p:cNvSpPr txBox="1"/>
          <p:nvPr/>
        </p:nvSpPr>
        <p:spPr>
          <a:xfrm>
            <a:off x="2375150" y="2803895"/>
            <a:ext cx="3476384" cy="1938992"/>
          </a:xfrm>
          <a:prstGeom prst="rect">
            <a:avLst/>
          </a:prstGeom>
          <a:noFill/>
        </p:spPr>
        <p:txBody>
          <a:bodyPr wrap="square" rtlCol="0">
            <a:spAutoFit/>
          </a:bodyPr>
          <a:lstStyle/>
          <a:p>
            <a:r>
              <a:rPr lang="en-GB" sz="2400" dirty="0" err="1" smtClean="0">
                <a:latin typeface="+mj-lt"/>
              </a:rPr>
              <a:t>Gestión</a:t>
            </a:r>
            <a:r>
              <a:rPr lang="en-GB" sz="2400" dirty="0" smtClean="0">
                <a:latin typeface="+mj-lt"/>
              </a:rPr>
              <a:t> de </a:t>
            </a:r>
            <a:r>
              <a:rPr lang="en-GB" sz="2400" dirty="0" err="1" smtClean="0">
                <a:latin typeface="+mj-lt"/>
              </a:rPr>
              <a:t>Activos</a:t>
            </a:r>
            <a:r>
              <a:rPr lang="en-GB" sz="2400" dirty="0" smtClean="0">
                <a:latin typeface="+mj-lt"/>
              </a:rPr>
              <a:t>. </a:t>
            </a:r>
            <a:r>
              <a:rPr lang="en-GB" sz="2400" dirty="0" err="1" smtClean="0">
                <a:latin typeface="+mj-lt"/>
              </a:rPr>
              <a:t>Captura</a:t>
            </a:r>
            <a:r>
              <a:rPr lang="en-GB" sz="2400" dirty="0" smtClean="0">
                <a:latin typeface="+mj-lt"/>
              </a:rPr>
              <a:t> y </a:t>
            </a:r>
            <a:r>
              <a:rPr lang="en-GB" sz="2400" dirty="0" err="1" smtClean="0">
                <a:latin typeface="+mj-lt"/>
              </a:rPr>
              <a:t>Actualización</a:t>
            </a:r>
            <a:r>
              <a:rPr lang="en-GB" sz="2400" dirty="0" smtClean="0">
                <a:latin typeface="+mj-lt"/>
              </a:rPr>
              <a:t> del </a:t>
            </a:r>
            <a:r>
              <a:rPr lang="en-GB" sz="2400" dirty="0" err="1" smtClean="0">
                <a:latin typeface="+mj-lt"/>
              </a:rPr>
              <a:t>estado</a:t>
            </a:r>
            <a:r>
              <a:rPr lang="en-GB" sz="2400" dirty="0" smtClean="0">
                <a:latin typeface="+mj-lt"/>
              </a:rPr>
              <a:t> de </a:t>
            </a:r>
            <a:r>
              <a:rPr lang="en-GB" sz="2400" dirty="0" err="1" smtClean="0">
                <a:latin typeface="+mj-lt"/>
              </a:rPr>
              <a:t>los</a:t>
            </a:r>
            <a:r>
              <a:rPr lang="en-GB" sz="2400" dirty="0" smtClean="0">
                <a:latin typeface="+mj-lt"/>
              </a:rPr>
              <a:t> </a:t>
            </a:r>
            <a:r>
              <a:rPr lang="en-GB" sz="2400" dirty="0" err="1" smtClean="0">
                <a:latin typeface="+mj-lt"/>
              </a:rPr>
              <a:t>activos</a:t>
            </a:r>
            <a:r>
              <a:rPr lang="en-GB" sz="2400" dirty="0" smtClean="0">
                <a:latin typeface="+mj-lt"/>
              </a:rPr>
              <a:t> (</a:t>
            </a:r>
            <a:r>
              <a:rPr lang="en-GB" sz="2400" dirty="0" err="1" smtClean="0">
                <a:latin typeface="+mj-lt"/>
              </a:rPr>
              <a:t>equipo</a:t>
            </a:r>
            <a:r>
              <a:rPr lang="en-GB" sz="2400" dirty="0" smtClean="0">
                <a:latin typeface="+mj-lt"/>
              </a:rPr>
              <a:t>, </a:t>
            </a:r>
            <a:r>
              <a:rPr lang="en-GB" sz="2400" dirty="0" err="1" smtClean="0">
                <a:latin typeface="+mj-lt"/>
              </a:rPr>
              <a:t>instalaciones</a:t>
            </a:r>
            <a:r>
              <a:rPr lang="en-GB" sz="2400" dirty="0" smtClean="0">
                <a:latin typeface="+mj-lt"/>
              </a:rPr>
              <a:t>) </a:t>
            </a:r>
            <a:r>
              <a:rPr lang="en-GB" sz="2400" dirty="0" err="1" smtClean="0">
                <a:latin typeface="+mj-lt"/>
              </a:rPr>
              <a:t>geográficamente</a:t>
            </a:r>
            <a:r>
              <a:rPr lang="en-GB" sz="2400" dirty="0" smtClean="0">
                <a:latin typeface="+mj-lt"/>
              </a:rPr>
              <a:t> </a:t>
            </a:r>
            <a:r>
              <a:rPr lang="en-GB" sz="2400" dirty="0" err="1" smtClean="0">
                <a:latin typeface="+mj-lt"/>
              </a:rPr>
              <a:t>alejados</a:t>
            </a:r>
            <a:endParaRPr lang="ga-IE" sz="2400" dirty="0">
              <a:latin typeface="+mj-lt"/>
            </a:endParaRPr>
          </a:p>
        </p:txBody>
      </p:sp>
      <p:sp>
        <p:nvSpPr>
          <p:cNvPr id="20" name="TextBox 19"/>
          <p:cNvSpPr txBox="1"/>
          <p:nvPr/>
        </p:nvSpPr>
        <p:spPr>
          <a:xfrm>
            <a:off x="8435661" y="864903"/>
            <a:ext cx="3490175" cy="1938992"/>
          </a:xfrm>
          <a:prstGeom prst="rect">
            <a:avLst/>
          </a:prstGeom>
          <a:noFill/>
        </p:spPr>
        <p:txBody>
          <a:bodyPr wrap="square" rtlCol="0">
            <a:spAutoFit/>
          </a:bodyPr>
          <a:lstStyle/>
          <a:p>
            <a:r>
              <a:rPr lang="en-GB" sz="2400" dirty="0" err="1" smtClean="0">
                <a:latin typeface="+mj-lt"/>
              </a:rPr>
              <a:t>Organización</a:t>
            </a:r>
            <a:r>
              <a:rPr lang="en-GB" sz="2400" dirty="0" smtClean="0">
                <a:latin typeface="+mj-lt"/>
              </a:rPr>
              <a:t> de </a:t>
            </a:r>
            <a:r>
              <a:rPr lang="en-GB" sz="2400" dirty="0" err="1" smtClean="0">
                <a:latin typeface="+mj-lt"/>
              </a:rPr>
              <a:t>los</a:t>
            </a:r>
            <a:r>
              <a:rPr lang="en-GB" sz="2400" dirty="0" smtClean="0">
                <a:latin typeface="+mj-lt"/>
              </a:rPr>
              <a:t> </a:t>
            </a:r>
            <a:r>
              <a:rPr lang="en-GB" sz="2400" dirty="0" err="1" smtClean="0">
                <a:latin typeface="+mj-lt"/>
              </a:rPr>
              <a:t>trabajadores</a:t>
            </a:r>
            <a:r>
              <a:rPr lang="en-GB" sz="2400" dirty="0" smtClean="0">
                <a:latin typeface="+mj-lt"/>
              </a:rPr>
              <a:t> de campo </a:t>
            </a:r>
            <a:r>
              <a:rPr lang="en-GB" sz="2400" dirty="0" err="1" smtClean="0">
                <a:latin typeface="+mj-lt"/>
              </a:rPr>
              <a:t>en</a:t>
            </a:r>
            <a:r>
              <a:rPr lang="en-GB" sz="2400" dirty="0" smtClean="0">
                <a:latin typeface="+mj-lt"/>
              </a:rPr>
              <a:t> </a:t>
            </a:r>
            <a:r>
              <a:rPr lang="en-GB" sz="2400" dirty="0" err="1" smtClean="0">
                <a:latin typeface="+mj-lt"/>
              </a:rPr>
              <a:t>equipos</a:t>
            </a:r>
            <a:r>
              <a:rPr lang="en-GB" sz="2400" dirty="0" smtClean="0">
                <a:latin typeface="+mj-lt"/>
              </a:rPr>
              <a:t> para </a:t>
            </a:r>
            <a:r>
              <a:rPr lang="en-GB" sz="2400" dirty="0" err="1" smtClean="0">
                <a:latin typeface="+mj-lt"/>
              </a:rPr>
              <a:t>asignar</a:t>
            </a:r>
            <a:r>
              <a:rPr lang="en-GB" sz="2400" dirty="0" smtClean="0">
                <a:latin typeface="+mj-lt"/>
              </a:rPr>
              <a:t> </a:t>
            </a:r>
            <a:r>
              <a:rPr lang="en-GB" sz="2400" dirty="0" err="1" smtClean="0">
                <a:latin typeface="+mj-lt"/>
              </a:rPr>
              <a:t>trabajos</a:t>
            </a:r>
            <a:r>
              <a:rPr lang="en-GB" sz="2400" dirty="0" smtClean="0">
                <a:latin typeface="+mj-lt"/>
              </a:rPr>
              <a:t> </a:t>
            </a:r>
            <a:r>
              <a:rPr lang="en-GB" sz="2400" dirty="0" err="1" smtClean="0">
                <a:latin typeface="+mj-lt"/>
              </a:rPr>
              <a:t>adecuados</a:t>
            </a:r>
            <a:r>
              <a:rPr lang="en-GB" sz="2400" dirty="0" smtClean="0">
                <a:latin typeface="+mj-lt"/>
              </a:rPr>
              <a:t> a las </a:t>
            </a:r>
            <a:r>
              <a:rPr lang="en-GB" sz="2400" dirty="0" err="1" smtClean="0">
                <a:latin typeface="+mj-lt"/>
              </a:rPr>
              <a:t>capacidades</a:t>
            </a:r>
            <a:endParaRPr lang="ga-IE" sz="2400" dirty="0">
              <a:latin typeface="+mj-lt"/>
            </a:endParaRPr>
          </a:p>
        </p:txBody>
      </p:sp>
      <p:sp>
        <p:nvSpPr>
          <p:cNvPr id="22" name="TextBox 21"/>
          <p:cNvSpPr txBox="1"/>
          <p:nvPr/>
        </p:nvSpPr>
        <p:spPr>
          <a:xfrm>
            <a:off x="8435662" y="2776458"/>
            <a:ext cx="3490175" cy="1569660"/>
          </a:xfrm>
          <a:prstGeom prst="rect">
            <a:avLst/>
          </a:prstGeom>
          <a:noFill/>
        </p:spPr>
        <p:txBody>
          <a:bodyPr wrap="square" rtlCol="0">
            <a:spAutoFit/>
          </a:bodyPr>
          <a:lstStyle/>
          <a:p>
            <a:r>
              <a:rPr lang="en-GB" sz="2400" dirty="0" smtClean="0">
                <a:latin typeface="+mj-lt"/>
              </a:rPr>
              <a:t>Sistema de video </a:t>
            </a:r>
            <a:r>
              <a:rPr lang="en-GB" sz="2400" dirty="0" err="1" smtClean="0">
                <a:latin typeface="+mj-lt"/>
              </a:rPr>
              <a:t>conferencia</a:t>
            </a:r>
            <a:r>
              <a:rPr lang="en-GB" sz="2400" dirty="0" smtClean="0">
                <a:latin typeface="+mj-lt"/>
              </a:rPr>
              <a:t> entre el jefe </a:t>
            </a:r>
            <a:r>
              <a:rPr lang="en-GB" sz="2400" dirty="0" err="1" smtClean="0">
                <a:latin typeface="+mj-lt"/>
              </a:rPr>
              <a:t>técnico</a:t>
            </a:r>
            <a:r>
              <a:rPr lang="en-GB" sz="2400" dirty="0" smtClean="0">
                <a:latin typeface="+mj-lt"/>
              </a:rPr>
              <a:t> y el </a:t>
            </a:r>
            <a:r>
              <a:rPr lang="en-GB" sz="2400" dirty="0" err="1" smtClean="0">
                <a:latin typeface="+mj-lt"/>
              </a:rPr>
              <a:t>trabajador</a:t>
            </a:r>
            <a:r>
              <a:rPr lang="en-GB" sz="2400" dirty="0" smtClean="0">
                <a:latin typeface="+mj-lt"/>
              </a:rPr>
              <a:t> </a:t>
            </a:r>
            <a:r>
              <a:rPr lang="en-GB" sz="2400" dirty="0" err="1" smtClean="0">
                <a:latin typeface="+mj-lt"/>
              </a:rPr>
              <a:t>desplazado</a:t>
            </a:r>
            <a:endParaRPr lang="ga-IE" sz="2400" dirty="0">
              <a:latin typeface="+mj-lt"/>
            </a:endParaRPr>
          </a:p>
        </p:txBody>
      </p:sp>
      <p:cxnSp>
        <p:nvCxnSpPr>
          <p:cNvPr id="25" name="Straight Connector 24"/>
          <p:cNvCxnSpPr/>
          <p:nvPr/>
        </p:nvCxnSpPr>
        <p:spPr>
          <a:xfrm>
            <a:off x="458773" y="2704563"/>
            <a:ext cx="114670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22467" y="4737278"/>
            <a:ext cx="11467064" cy="0"/>
          </a:xfrm>
          <a:prstGeom prst="line">
            <a:avLst/>
          </a:prstGeom>
        </p:spPr>
        <p:style>
          <a:lnRef idx="1">
            <a:schemeClr val="accent1"/>
          </a:lnRef>
          <a:fillRef idx="0">
            <a:schemeClr val="accent1"/>
          </a:fillRef>
          <a:effectRef idx="0">
            <a:schemeClr val="accent1"/>
          </a:effectRef>
          <a:fontRef idx="minor">
            <a:schemeClr val="tx1"/>
          </a:fontRef>
        </p:style>
      </p:cxnSp>
      <p:pic>
        <p:nvPicPr>
          <p:cNvPr id="30" name="Picture 2" descr="http://barcode1.ie/wp-content/uploads/2011/10/samplejp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1278" y="3032291"/>
            <a:ext cx="1954240" cy="126211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androidadn.com/files/2012/12/user-group-ic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7782" y="970682"/>
            <a:ext cx="1580442" cy="158044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arioflow.com/blog/wp-content/uploads/2015/03/arioflow-assist_new-159x30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6096" y="2704563"/>
            <a:ext cx="1093531" cy="206326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Personalised Client Repor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611" y="1129372"/>
            <a:ext cx="2093531" cy="141005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2370962" y="1083695"/>
            <a:ext cx="3245475" cy="1200329"/>
          </a:xfrm>
          <a:prstGeom prst="rect">
            <a:avLst/>
          </a:prstGeom>
          <a:noFill/>
        </p:spPr>
        <p:txBody>
          <a:bodyPr wrap="square" rtlCol="0">
            <a:spAutoFit/>
          </a:bodyPr>
          <a:lstStyle/>
          <a:p>
            <a:r>
              <a:rPr lang="en-GB" sz="2400" dirty="0" smtClean="0">
                <a:latin typeface="+mj-lt"/>
              </a:rPr>
              <a:t>Gestor de </a:t>
            </a:r>
            <a:r>
              <a:rPr lang="en-GB" sz="2400" dirty="0" err="1" smtClean="0">
                <a:latin typeface="+mj-lt"/>
              </a:rPr>
              <a:t>informes</a:t>
            </a:r>
            <a:r>
              <a:rPr lang="en-GB" sz="2400" dirty="0" smtClean="0">
                <a:latin typeface="+mj-lt"/>
              </a:rPr>
              <a:t> para </a:t>
            </a:r>
            <a:r>
              <a:rPr lang="en-GB" sz="2400" dirty="0" err="1" smtClean="0">
                <a:latin typeface="+mj-lt"/>
              </a:rPr>
              <a:t>crear</a:t>
            </a:r>
            <a:r>
              <a:rPr lang="en-GB" sz="2400" dirty="0" smtClean="0">
                <a:latin typeface="+mj-lt"/>
              </a:rPr>
              <a:t> </a:t>
            </a:r>
            <a:r>
              <a:rPr lang="en-GB" sz="2400" dirty="0" err="1" smtClean="0">
                <a:latin typeface="+mj-lt"/>
              </a:rPr>
              <a:t>informes</a:t>
            </a:r>
            <a:r>
              <a:rPr lang="en-GB" sz="2400" dirty="0" smtClean="0">
                <a:latin typeface="+mj-lt"/>
              </a:rPr>
              <a:t> </a:t>
            </a:r>
            <a:r>
              <a:rPr lang="en-GB" sz="2400" dirty="0" err="1" smtClean="0">
                <a:latin typeface="+mj-lt"/>
              </a:rPr>
              <a:t>personalizados</a:t>
            </a:r>
            <a:endParaRPr lang="ga-IE" sz="2400" dirty="0">
              <a:latin typeface="+mj-lt"/>
            </a:endParaRPr>
          </a:p>
        </p:txBody>
      </p:sp>
      <p:pic>
        <p:nvPicPr>
          <p:cNvPr id="32" name="Picture 31"/>
          <p:cNvPicPr>
            <a:picLocks noChangeAspect="1"/>
          </p:cNvPicPr>
          <p:nvPr/>
        </p:nvPicPr>
        <p:blipFill>
          <a:blip r:embed="rId6"/>
          <a:stretch>
            <a:fillRect/>
          </a:stretch>
        </p:blipFill>
        <p:spPr>
          <a:xfrm>
            <a:off x="1037712" y="5371546"/>
            <a:ext cx="1173693" cy="1173693"/>
          </a:xfrm>
          <a:prstGeom prst="rect">
            <a:avLst/>
          </a:prstGeom>
        </p:spPr>
      </p:pic>
      <p:sp>
        <p:nvSpPr>
          <p:cNvPr id="33" name="TextBox 32"/>
          <p:cNvSpPr txBox="1"/>
          <p:nvPr/>
        </p:nvSpPr>
        <p:spPr>
          <a:xfrm>
            <a:off x="2342280" y="4944779"/>
            <a:ext cx="3509254" cy="1938992"/>
          </a:xfrm>
          <a:prstGeom prst="rect">
            <a:avLst/>
          </a:prstGeom>
          <a:noFill/>
        </p:spPr>
        <p:txBody>
          <a:bodyPr wrap="square" rtlCol="0">
            <a:spAutoFit/>
          </a:bodyPr>
          <a:lstStyle/>
          <a:p>
            <a:r>
              <a:rPr lang="en-GB" sz="2400" dirty="0" err="1" smtClean="0">
                <a:latin typeface="+mj-lt"/>
              </a:rPr>
              <a:t>Prueba</a:t>
            </a:r>
            <a:r>
              <a:rPr lang="en-GB" sz="2400" dirty="0" smtClean="0">
                <a:latin typeface="+mj-lt"/>
              </a:rPr>
              <a:t> de </a:t>
            </a:r>
            <a:r>
              <a:rPr lang="en-GB" sz="2400" dirty="0" err="1" smtClean="0">
                <a:latin typeface="+mj-lt"/>
              </a:rPr>
              <a:t>realización</a:t>
            </a:r>
            <a:r>
              <a:rPr lang="en-GB" sz="2400" dirty="0" smtClean="0">
                <a:latin typeface="+mj-lt"/>
              </a:rPr>
              <a:t> del </a:t>
            </a:r>
            <a:r>
              <a:rPr lang="en-GB" sz="2400" dirty="0" err="1" smtClean="0">
                <a:latin typeface="+mj-lt"/>
              </a:rPr>
              <a:t>trabajo</a:t>
            </a:r>
            <a:r>
              <a:rPr lang="en-GB" sz="2400" dirty="0" smtClean="0">
                <a:latin typeface="+mj-lt"/>
              </a:rPr>
              <a:t> con </a:t>
            </a:r>
            <a:r>
              <a:rPr lang="en-GB" sz="2400" dirty="0" err="1" smtClean="0">
                <a:latin typeface="+mj-lt"/>
              </a:rPr>
              <a:t>captura</a:t>
            </a:r>
            <a:r>
              <a:rPr lang="en-GB" sz="2400" dirty="0" smtClean="0">
                <a:latin typeface="+mj-lt"/>
              </a:rPr>
              <a:t> de </a:t>
            </a:r>
            <a:r>
              <a:rPr lang="en-GB" sz="2400" dirty="0" err="1" smtClean="0">
                <a:latin typeface="+mj-lt"/>
              </a:rPr>
              <a:t>coordenadas</a:t>
            </a:r>
            <a:r>
              <a:rPr lang="en-GB" sz="2400" dirty="0" smtClean="0">
                <a:latin typeface="+mj-lt"/>
              </a:rPr>
              <a:t> GPS y </a:t>
            </a:r>
            <a:r>
              <a:rPr lang="en-GB" sz="2400" dirty="0" err="1" smtClean="0">
                <a:latin typeface="+mj-lt"/>
              </a:rPr>
              <a:t>etiquetas</a:t>
            </a:r>
            <a:r>
              <a:rPr lang="en-GB" sz="2400" dirty="0" smtClean="0">
                <a:latin typeface="+mj-lt"/>
              </a:rPr>
              <a:t> RFID, QR o </a:t>
            </a:r>
            <a:r>
              <a:rPr lang="en-GB" sz="2400" dirty="0" err="1" smtClean="0">
                <a:latin typeface="+mj-lt"/>
              </a:rPr>
              <a:t>código</a:t>
            </a:r>
            <a:r>
              <a:rPr lang="en-GB" sz="2400" dirty="0" smtClean="0">
                <a:latin typeface="+mj-lt"/>
              </a:rPr>
              <a:t> de </a:t>
            </a:r>
            <a:r>
              <a:rPr lang="en-GB" sz="2400" dirty="0" err="1" smtClean="0">
                <a:latin typeface="+mj-lt"/>
              </a:rPr>
              <a:t>barras</a:t>
            </a:r>
            <a:endParaRPr lang="ga-IE" sz="2400" dirty="0">
              <a:latin typeface="+mj-lt"/>
            </a:endParaRPr>
          </a:p>
        </p:txBody>
      </p:sp>
      <p:pic>
        <p:nvPicPr>
          <p:cNvPr id="34" name="Picture 4" descr="http://seclist.files.wordpress.com/2011/12/rfid.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1889" y="4927690"/>
            <a:ext cx="956552" cy="95655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a:blip r:embed="rId8"/>
          <a:stretch>
            <a:fillRect/>
          </a:stretch>
        </p:blipFill>
        <p:spPr>
          <a:xfrm>
            <a:off x="6155999" y="5052365"/>
            <a:ext cx="2330144" cy="1532408"/>
          </a:xfrm>
          <a:prstGeom prst="rect">
            <a:avLst/>
          </a:prstGeom>
        </p:spPr>
      </p:pic>
      <p:sp>
        <p:nvSpPr>
          <p:cNvPr id="36" name="TextBox 35"/>
          <p:cNvSpPr txBox="1"/>
          <p:nvPr/>
        </p:nvSpPr>
        <p:spPr>
          <a:xfrm>
            <a:off x="8484508" y="4899658"/>
            <a:ext cx="3245475" cy="1569660"/>
          </a:xfrm>
          <a:prstGeom prst="rect">
            <a:avLst/>
          </a:prstGeom>
          <a:noFill/>
        </p:spPr>
        <p:txBody>
          <a:bodyPr wrap="square" rtlCol="0">
            <a:spAutoFit/>
          </a:bodyPr>
          <a:lstStyle/>
          <a:p>
            <a:r>
              <a:rPr lang="en-GB" sz="2400" dirty="0" smtClean="0">
                <a:latin typeface="+mj-lt"/>
              </a:rPr>
              <a:t>Sistema de test del </a:t>
            </a:r>
            <a:r>
              <a:rPr lang="en-GB" sz="2400" dirty="0" err="1" smtClean="0">
                <a:latin typeface="+mj-lt"/>
              </a:rPr>
              <a:t>vehículo</a:t>
            </a:r>
            <a:r>
              <a:rPr lang="en-GB" sz="2400" dirty="0" smtClean="0">
                <a:latin typeface="+mj-lt"/>
              </a:rPr>
              <a:t> de </a:t>
            </a:r>
            <a:r>
              <a:rPr lang="en-GB" sz="2400" dirty="0" err="1" smtClean="0">
                <a:latin typeface="+mj-lt"/>
              </a:rPr>
              <a:t>empresa</a:t>
            </a:r>
            <a:r>
              <a:rPr lang="en-GB" sz="2400" dirty="0" smtClean="0">
                <a:latin typeface="+mj-lt"/>
              </a:rPr>
              <a:t> para </a:t>
            </a:r>
            <a:r>
              <a:rPr lang="en-GB" sz="2400" dirty="0" err="1" smtClean="0">
                <a:latin typeface="+mj-lt"/>
              </a:rPr>
              <a:t>cumplir</a:t>
            </a:r>
            <a:r>
              <a:rPr lang="en-GB" sz="2400" dirty="0" smtClean="0">
                <a:latin typeface="+mj-lt"/>
              </a:rPr>
              <a:t> la </a:t>
            </a:r>
            <a:r>
              <a:rPr lang="en-GB" sz="2400" dirty="0" err="1" smtClean="0">
                <a:latin typeface="+mj-lt"/>
              </a:rPr>
              <a:t>Normativa</a:t>
            </a:r>
            <a:r>
              <a:rPr lang="en-GB" sz="2400" dirty="0" smtClean="0">
                <a:latin typeface="+mj-lt"/>
              </a:rPr>
              <a:t> legal</a:t>
            </a:r>
            <a:endParaRPr lang="ga-IE" sz="2400" dirty="0">
              <a:latin typeface="+mj-lt"/>
            </a:endParaRPr>
          </a:p>
        </p:txBody>
      </p:sp>
      <p:cxnSp>
        <p:nvCxnSpPr>
          <p:cNvPr id="37" name="Straight Connector 36"/>
          <p:cNvCxnSpPr/>
          <p:nvPr/>
        </p:nvCxnSpPr>
        <p:spPr>
          <a:xfrm>
            <a:off x="5973564" y="1031426"/>
            <a:ext cx="0" cy="572457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090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8142" y="363491"/>
            <a:ext cx="10981032" cy="852575"/>
          </a:xfrm>
        </p:spPr>
        <p:txBody>
          <a:bodyPr>
            <a:normAutofit/>
          </a:bodyPr>
          <a:lstStyle/>
          <a:p>
            <a:r>
              <a:rPr lang="en-GB" dirty="0" err="1" smtClean="0"/>
              <a:t>Integración</a:t>
            </a:r>
            <a:r>
              <a:rPr lang="en-GB" dirty="0" smtClean="0"/>
              <a:t> de </a:t>
            </a:r>
            <a:r>
              <a:rPr lang="en-GB" dirty="0" err="1" smtClean="0"/>
              <a:t>GeoPal</a:t>
            </a:r>
            <a:r>
              <a:rPr lang="en-GB" dirty="0" smtClean="0"/>
              <a:t> con </a:t>
            </a:r>
            <a:r>
              <a:rPr lang="en-GB" dirty="0" err="1" smtClean="0"/>
              <a:t>los</a:t>
            </a:r>
            <a:r>
              <a:rPr lang="en-GB" dirty="0" smtClean="0"/>
              <a:t> </a:t>
            </a:r>
            <a:r>
              <a:rPr lang="en-GB" dirty="0" err="1" smtClean="0"/>
              <a:t>Navegadores</a:t>
            </a:r>
            <a:r>
              <a:rPr lang="en-GB" dirty="0" smtClean="0"/>
              <a:t> de </a:t>
            </a:r>
            <a:r>
              <a:rPr lang="en-GB" dirty="0" err="1" smtClean="0"/>
              <a:t>los</a:t>
            </a:r>
            <a:r>
              <a:rPr lang="en-GB" dirty="0" smtClean="0"/>
              <a:t> </a:t>
            </a:r>
            <a:r>
              <a:rPr lang="en-GB" dirty="0" err="1" smtClean="0"/>
              <a:t>Vehículos</a:t>
            </a:r>
            <a:endParaRPr lang="ga-IE" dirty="0"/>
          </a:p>
        </p:txBody>
      </p:sp>
      <p:sp>
        <p:nvSpPr>
          <p:cNvPr id="5" name="TextBox 4"/>
          <p:cNvSpPr txBox="1"/>
          <p:nvPr/>
        </p:nvSpPr>
        <p:spPr>
          <a:xfrm>
            <a:off x="2571982" y="2806253"/>
            <a:ext cx="3245475" cy="1938992"/>
          </a:xfrm>
          <a:prstGeom prst="rect">
            <a:avLst/>
          </a:prstGeom>
          <a:noFill/>
        </p:spPr>
        <p:txBody>
          <a:bodyPr wrap="square" rtlCol="0">
            <a:spAutoFit/>
          </a:bodyPr>
          <a:lstStyle/>
          <a:p>
            <a:r>
              <a:rPr lang="en-GB" sz="2400" dirty="0" err="1" smtClean="0">
                <a:latin typeface="+mj-lt"/>
              </a:rPr>
              <a:t>Asignación</a:t>
            </a:r>
            <a:r>
              <a:rPr lang="en-GB" sz="2400" dirty="0" smtClean="0">
                <a:latin typeface="+mj-lt"/>
              </a:rPr>
              <a:t> del </a:t>
            </a:r>
            <a:r>
              <a:rPr lang="en-GB" sz="2400" dirty="0" err="1" smtClean="0">
                <a:latin typeface="+mj-lt"/>
              </a:rPr>
              <a:t>trabajo</a:t>
            </a:r>
            <a:r>
              <a:rPr lang="en-GB" sz="2400" dirty="0" smtClean="0">
                <a:latin typeface="+mj-lt"/>
              </a:rPr>
              <a:t> </a:t>
            </a:r>
            <a:r>
              <a:rPr lang="en-GB" sz="2400" dirty="0" err="1" smtClean="0">
                <a:latin typeface="+mj-lt"/>
              </a:rPr>
              <a:t>simultáneamente</a:t>
            </a:r>
            <a:r>
              <a:rPr lang="en-GB" sz="2400" dirty="0" smtClean="0">
                <a:latin typeface="+mj-lt"/>
              </a:rPr>
              <a:t> a la App del </a:t>
            </a:r>
            <a:r>
              <a:rPr lang="en-GB" sz="2400" dirty="0" err="1" smtClean="0">
                <a:latin typeface="+mj-lt"/>
              </a:rPr>
              <a:t>móvil</a:t>
            </a:r>
            <a:r>
              <a:rPr lang="en-GB" sz="2400" dirty="0" smtClean="0">
                <a:latin typeface="+mj-lt"/>
              </a:rPr>
              <a:t> y al </a:t>
            </a:r>
            <a:r>
              <a:rPr lang="en-GB" sz="2400" dirty="0" err="1" smtClean="0">
                <a:latin typeface="+mj-lt"/>
              </a:rPr>
              <a:t>sistema</a:t>
            </a:r>
            <a:r>
              <a:rPr lang="en-GB" sz="2400" dirty="0" smtClean="0">
                <a:latin typeface="+mj-lt"/>
              </a:rPr>
              <a:t> de </a:t>
            </a:r>
            <a:r>
              <a:rPr lang="en-GB" sz="2400" dirty="0" err="1" smtClean="0">
                <a:latin typeface="+mj-lt"/>
              </a:rPr>
              <a:t>navegación</a:t>
            </a:r>
            <a:r>
              <a:rPr lang="en-GB" sz="2400" dirty="0" smtClean="0">
                <a:latin typeface="+mj-lt"/>
              </a:rPr>
              <a:t> del </a:t>
            </a:r>
            <a:r>
              <a:rPr lang="en-GB" sz="2400" dirty="0" err="1" smtClean="0">
                <a:latin typeface="+mj-lt"/>
              </a:rPr>
              <a:t>coche</a:t>
            </a:r>
            <a:endParaRPr lang="ga-IE" sz="2400" dirty="0">
              <a:latin typeface="+mj-lt"/>
            </a:endParaRPr>
          </a:p>
        </p:txBody>
      </p:sp>
      <p:sp>
        <p:nvSpPr>
          <p:cNvPr id="10" name="TextBox 9"/>
          <p:cNvSpPr txBox="1"/>
          <p:nvPr/>
        </p:nvSpPr>
        <p:spPr>
          <a:xfrm>
            <a:off x="2571982" y="4913560"/>
            <a:ext cx="3584017" cy="1938992"/>
          </a:xfrm>
          <a:prstGeom prst="rect">
            <a:avLst/>
          </a:prstGeom>
          <a:noFill/>
        </p:spPr>
        <p:txBody>
          <a:bodyPr wrap="square" rtlCol="0">
            <a:spAutoFit/>
          </a:bodyPr>
          <a:lstStyle/>
          <a:p>
            <a:r>
              <a:rPr lang="en-GB" sz="2400" dirty="0" smtClean="0">
                <a:latin typeface="+mj-lt"/>
              </a:rPr>
              <a:t>El </a:t>
            </a:r>
            <a:r>
              <a:rPr lang="en-GB" sz="2400" dirty="0" err="1" smtClean="0">
                <a:latin typeface="+mj-lt"/>
              </a:rPr>
              <a:t>técnico</a:t>
            </a:r>
            <a:r>
              <a:rPr lang="en-GB" sz="2400" dirty="0" smtClean="0">
                <a:latin typeface="+mj-lt"/>
              </a:rPr>
              <a:t> </a:t>
            </a:r>
            <a:r>
              <a:rPr lang="en-GB" sz="2400" dirty="0" err="1" smtClean="0">
                <a:latin typeface="+mj-lt"/>
              </a:rPr>
              <a:t>puede</a:t>
            </a:r>
            <a:r>
              <a:rPr lang="en-GB" sz="2400" dirty="0" smtClean="0">
                <a:latin typeface="+mj-lt"/>
              </a:rPr>
              <a:t> </a:t>
            </a:r>
            <a:r>
              <a:rPr lang="en-GB" sz="2400" dirty="0" err="1" smtClean="0">
                <a:latin typeface="+mj-lt"/>
              </a:rPr>
              <a:t>aceptar</a:t>
            </a:r>
            <a:r>
              <a:rPr lang="en-GB" sz="2400" dirty="0" smtClean="0">
                <a:latin typeface="+mj-lt"/>
              </a:rPr>
              <a:t> el </a:t>
            </a:r>
            <a:r>
              <a:rPr lang="en-GB" sz="2400" dirty="0" err="1" smtClean="0">
                <a:latin typeface="+mj-lt"/>
              </a:rPr>
              <a:t>trabajo</a:t>
            </a:r>
            <a:r>
              <a:rPr lang="en-GB" sz="2400" dirty="0" smtClean="0">
                <a:latin typeface="+mj-lt"/>
              </a:rPr>
              <a:t> </a:t>
            </a:r>
            <a:r>
              <a:rPr lang="en-GB" sz="2400" dirty="0" err="1" smtClean="0">
                <a:latin typeface="+mj-lt"/>
              </a:rPr>
              <a:t>asignado</a:t>
            </a:r>
            <a:r>
              <a:rPr lang="en-GB" sz="2400" dirty="0">
                <a:latin typeface="+mj-lt"/>
              </a:rPr>
              <a:t> </a:t>
            </a:r>
            <a:r>
              <a:rPr lang="en-GB" sz="2400" dirty="0" err="1" smtClean="0">
                <a:latin typeface="+mj-lt"/>
              </a:rPr>
              <a:t>usando</a:t>
            </a:r>
            <a:r>
              <a:rPr lang="en-GB" sz="2400" dirty="0" smtClean="0">
                <a:latin typeface="+mj-lt"/>
              </a:rPr>
              <a:t> el </a:t>
            </a:r>
            <a:r>
              <a:rPr lang="en-GB" sz="2400" dirty="0" err="1" smtClean="0">
                <a:latin typeface="+mj-lt"/>
              </a:rPr>
              <a:t>navegador</a:t>
            </a:r>
            <a:r>
              <a:rPr lang="en-GB" sz="2400" dirty="0" smtClean="0">
                <a:latin typeface="+mj-lt"/>
              </a:rPr>
              <a:t> del </a:t>
            </a:r>
            <a:r>
              <a:rPr lang="en-GB" sz="2400" dirty="0" err="1" smtClean="0">
                <a:latin typeface="+mj-lt"/>
              </a:rPr>
              <a:t>vehículo</a:t>
            </a:r>
            <a:r>
              <a:rPr lang="en-GB" sz="2400" dirty="0" smtClean="0">
                <a:latin typeface="+mj-lt"/>
              </a:rPr>
              <a:t> y </a:t>
            </a:r>
            <a:r>
              <a:rPr lang="en-GB" sz="2400" dirty="0" err="1" smtClean="0">
                <a:latin typeface="+mj-lt"/>
              </a:rPr>
              <a:t>seguir</a:t>
            </a:r>
            <a:r>
              <a:rPr lang="en-GB" sz="2400" dirty="0" smtClean="0">
                <a:latin typeface="+mj-lt"/>
              </a:rPr>
              <a:t> la </a:t>
            </a:r>
            <a:r>
              <a:rPr lang="en-GB" sz="2400" dirty="0" err="1" smtClean="0">
                <a:latin typeface="+mj-lt"/>
              </a:rPr>
              <a:t>ruta</a:t>
            </a:r>
            <a:r>
              <a:rPr lang="en-GB" sz="2400" dirty="0" smtClean="0">
                <a:latin typeface="+mj-lt"/>
              </a:rPr>
              <a:t> al </a:t>
            </a:r>
            <a:r>
              <a:rPr lang="en-GB" sz="2400" dirty="0" err="1" smtClean="0">
                <a:latin typeface="+mj-lt"/>
              </a:rPr>
              <a:t>lugar</a:t>
            </a:r>
            <a:r>
              <a:rPr lang="en-GB" sz="2400" dirty="0" smtClean="0">
                <a:latin typeface="+mj-lt"/>
              </a:rPr>
              <a:t> </a:t>
            </a:r>
            <a:r>
              <a:rPr lang="en-GB" sz="2400" dirty="0" err="1" smtClean="0">
                <a:latin typeface="+mj-lt"/>
              </a:rPr>
              <a:t>donde</a:t>
            </a:r>
            <a:r>
              <a:rPr lang="en-GB" sz="2400" dirty="0" smtClean="0">
                <a:latin typeface="+mj-lt"/>
              </a:rPr>
              <a:t> </a:t>
            </a:r>
            <a:r>
              <a:rPr lang="en-GB" sz="2400" dirty="0" err="1" smtClean="0">
                <a:latin typeface="+mj-lt"/>
              </a:rPr>
              <a:t>prestar</a:t>
            </a:r>
            <a:r>
              <a:rPr lang="en-GB" sz="2400" dirty="0" smtClean="0">
                <a:latin typeface="+mj-lt"/>
              </a:rPr>
              <a:t> el </a:t>
            </a:r>
            <a:r>
              <a:rPr lang="en-GB" sz="2400" dirty="0" err="1" smtClean="0">
                <a:latin typeface="+mj-lt"/>
              </a:rPr>
              <a:t>servicio</a:t>
            </a:r>
            <a:r>
              <a:rPr lang="en-GB" sz="2400" dirty="0" smtClean="0">
                <a:latin typeface="+mj-lt"/>
              </a:rPr>
              <a:t> </a:t>
            </a:r>
            <a:r>
              <a:rPr lang="en-GB" sz="2400" dirty="0" err="1" smtClean="0">
                <a:latin typeface="+mj-lt"/>
              </a:rPr>
              <a:t>en</a:t>
            </a:r>
            <a:r>
              <a:rPr lang="en-GB" sz="2400" dirty="0" smtClean="0">
                <a:latin typeface="+mj-lt"/>
              </a:rPr>
              <a:t> </a:t>
            </a:r>
            <a:r>
              <a:rPr lang="en-GB" sz="2400" dirty="0" err="1" smtClean="0">
                <a:latin typeface="+mj-lt"/>
              </a:rPr>
              <a:t>él</a:t>
            </a:r>
            <a:r>
              <a:rPr lang="en-GB" sz="2400" dirty="0" smtClean="0">
                <a:latin typeface="+mj-lt"/>
              </a:rPr>
              <a:t>.</a:t>
            </a:r>
            <a:endParaRPr lang="ga-IE" sz="2400" dirty="0">
              <a:latin typeface="+mj-lt"/>
            </a:endParaRPr>
          </a:p>
        </p:txBody>
      </p:sp>
      <p:sp>
        <p:nvSpPr>
          <p:cNvPr id="20" name="TextBox 19"/>
          <p:cNvSpPr txBox="1"/>
          <p:nvPr/>
        </p:nvSpPr>
        <p:spPr>
          <a:xfrm>
            <a:off x="8499676" y="1048774"/>
            <a:ext cx="3692323" cy="1569660"/>
          </a:xfrm>
          <a:prstGeom prst="rect">
            <a:avLst/>
          </a:prstGeom>
          <a:noFill/>
        </p:spPr>
        <p:txBody>
          <a:bodyPr wrap="square" rtlCol="0">
            <a:spAutoFit/>
          </a:bodyPr>
          <a:lstStyle/>
          <a:p>
            <a:r>
              <a:rPr lang="en-GB" sz="2400" dirty="0" err="1" smtClean="0">
                <a:latin typeface="+mj-lt"/>
              </a:rPr>
              <a:t>Envío</a:t>
            </a:r>
            <a:r>
              <a:rPr lang="en-GB" sz="2400" dirty="0" smtClean="0">
                <a:latin typeface="+mj-lt"/>
              </a:rPr>
              <a:t> </a:t>
            </a:r>
            <a:r>
              <a:rPr lang="en-GB" sz="2400" dirty="0" err="1" smtClean="0">
                <a:latin typeface="+mj-lt"/>
              </a:rPr>
              <a:t>automático</a:t>
            </a:r>
            <a:r>
              <a:rPr lang="en-GB" sz="2400" dirty="0" smtClean="0">
                <a:latin typeface="+mj-lt"/>
              </a:rPr>
              <a:t> de un SMS o un email al </a:t>
            </a:r>
            <a:r>
              <a:rPr lang="en-GB" sz="2400" dirty="0" err="1" smtClean="0">
                <a:latin typeface="+mj-lt"/>
              </a:rPr>
              <a:t>Cliente</a:t>
            </a:r>
            <a:r>
              <a:rPr lang="en-GB" sz="2400" dirty="0" smtClean="0">
                <a:latin typeface="+mj-lt"/>
              </a:rPr>
              <a:t> con el </a:t>
            </a:r>
            <a:r>
              <a:rPr lang="en-GB" sz="2400" dirty="0" err="1" smtClean="0">
                <a:latin typeface="+mj-lt"/>
              </a:rPr>
              <a:t>tiempo</a:t>
            </a:r>
            <a:r>
              <a:rPr lang="en-GB" sz="2400" dirty="0" smtClean="0">
                <a:latin typeface="+mj-lt"/>
              </a:rPr>
              <a:t> </a:t>
            </a:r>
            <a:r>
              <a:rPr lang="en-GB" sz="2400" dirty="0" err="1" smtClean="0">
                <a:latin typeface="+mj-lt"/>
              </a:rPr>
              <a:t>estimado</a:t>
            </a:r>
            <a:r>
              <a:rPr lang="en-GB" sz="2400" dirty="0" smtClean="0">
                <a:latin typeface="+mj-lt"/>
              </a:rPr>
              <a:t> de </a:t>
            </a:r>
            <a:r>
              <a:rPr lang="en-GB" sz="2400" dirty="0" err="1" smtClean="0">
                <a:latin typeface="+mj-lt"/>
              </a:rPr>
              <a:t>llegada</a:t>
            </a:r>
            <a:r>
              <a:rPr lang="en-GB" sz="2400" dirty="0" smtClean="0">
                <a:latin typeface="+mj-lt"/>
              </a:rPr>
              <a:t> para resolver el </a:t>
            </a:r>
            <a:r>
              <a:rPr lang="en-GB" sz="2400" dirty="0" err="1" smtClean="0">
                <a:latin typeface="+mj-lt"/>
              </a:rPr>
              <a:t>problema</a:t>
            </a:r>
            <a:endParaRPr lang="ga-IE" sz="2400" dirty="0">
              <a:latin typeface="+mj-lt"/>
            </a:endParaRPr>
          </a:p>
        </p:txBody>
      </p:sp>
      <p:sp>
        <p:nvSpPr>
          <p:cNvPr id="23" name="TextBox 22"/>
          <p:cNvSpPr txBox="1"/>
          <p:nvPr/>
        </p:nvSpPr>
        <p:spPr>
          <a:xfrm>
            <a:off x="8499677" y="2974568"/>
            <a:ext cx="3245475" cy="1938992"/>
          </a:xfrm>
          <a:prstGeom prst="rect">
            <a:avLst/>
          </a:prstGeom>
          <a:noFill/>
        </p:spPr>
        <p:txBody>
          <a:bodyPr wrap="square" rtlCol="0">
            <a:spAutoFit/>
          </a:bodyPr>
          <a:lstStyle/>
          <a:p>
            <a:r>
              <a:rPr lang="en-GB" sz="2400" dirty="0" err="1" smtClean="0">
                <a:latin typeface="+mj-lt"/>
              </a:rPr>
              <a:t>Uso</a:t>
            </a:r>
            <a:r>
              <a:rPr lang="en-GB" sz="2400" dirty="0" smtClean="0">
                <a:latin typeface="+mj-lt"/>
              </a:rPr>
              <a:t> de la app </a:t>
            </a:r>
            <a:r>
              <a:rPr lang="en-GB" sz="2400" dirty="0" err="1" smtClean="0">
                <a:latin typeface="+mj-lt"/>
              </a:rPr>
              <a:t>GeoPal</a:t>
            </a:r>
            <a:r>
              <a:rPr lang="en-GB" sz="2400" dirty="0" smtClean="0">
                <a:latin typeface="+mj-lt"/>
              </a:rPr>
              <a:t> para registrar </a:t>
            </a:r>
            <a:r>
              <a:rPr lang="en-GB" sz="2400" dirty="0" err="1" smtClean="0">
                <a:latin typeface="+mj-lt"/>
              </a:rPr>
              <a:t>los</a:t>
            </a:r>
            <a:r>
              <a:rPr lang="en-GB" sz="2400" dirty="0" smtClean="0">
                <a:latin typeface="+mj-lt"/>
              </a:rPr>
              <a:t> </a:t>
            </a:r>
            <a:r>
              <a:rPr lang="en-GB" sz="2400" dirty="0" err="1" smtClean="0">
                <a:latin typeface="+mj-lt"/>
              </a:rPr>
              <a:t>detalles</a:t>
            </a:r>
            <a:r>
              <a:rPr lang="en-GB" sz="2400" dirty="0" smtClean="0">
                <a:latin typeface="+mj-lt"/>
              </a:rPr>
              <a:t> del </a:t>
            </a:r>
            <a:r>
              <a:rPr lang="en-GB" sz="2400" dirty="0" err="1" smtClean="0">
                <a:latin typeface="+mj-lt"/>
              </a:rPr>
              <a:t>trabajo</a:t>
            </a:r>
            <a:r>
              <a:rPr lang="en-GB" sz="2400" dirty="0" smtClean="0">
                <a:latin typeface="+mj-lt"/>
              </a:rPr>
              <a:t>: </a:t>
            </a:r>
            <a:r>
              <a:rPr lang="en-GB" sz="2400" dirty="0" err="1" smtClean="0">
                <a:latin typeface="+mj-lt"/>
              </a:rPr>
              <a:t>tiempo</a:t>
            </a:r>
            <a:r>
              <a:rPr lang="en-GB" sz="2400" dirty="0" smtClean="0">
                <a:latin typeface="+mj-lt"/>
              </a:rPr>
              <a:t> </a:t>
            </a:r>
            <a:r>
              <a:rPr lang="en-GB" sz="2400" dirty="0" err="1" smtClean="0">
                <a:latin typeface="+mj-lt"/>
              </a:rPr>
              <a:t>empleado</a:t>
            </a:r>
            <a:r>
              <a:rPr lang="en-GB" sz="2400" dirty="0" smtClean="0">
                <a:latin typeface="+mj-lt"/>
              </a:rPr>
              <a:t>, </a:t>
            </a:r>
            <a:r>
              <a:rPr lang="en-GB" sz="2400" dirty="0" err="1" smtClean="0">
                <a:latin typeface="+mj-lt"/>
              </a:rPr>
              <a:t>repuestos</a:t>
            </a:r>
            <a:r>
              <a:rPr lang="en-GB" sz="2400" dirty="0" smtClean="0">
                <a:latin typeface="+mj-lt"/>
              </a:rPr>
              <a:t>, </a:t>
            </a:r>
            <a:r>
              <a:rPr lang="en-GB" sz="2400" dirty="0" err="1" smtClean="0">
                <a:latin typeface="+mj-lt"/>
              </a:rPr>
              <a:t>firmas</a:t>
            </a:r>
            <a:r>
              <a:rPr lang="en-GB" sz="2400" dirty="0" smtClean="0">
                <a:latin typeface="+mj-lt"/>
              </a:rPr>
              <a:t>, </a:t>
            </a:r>
            <a:r>
              <a:rPr lang="en-GB" sz="2400" dirty="0" err="1" smtClean="0">
                <a:latin typeface="+mj-lt"/>
              </a:rPr>
              <a:t>fotos,etc</a:t>
            </a:r>
            <a:r>
              <a:rPr lang="en-GB" sz="2400" dirty="0" smtClean="0">
                <a:latin typeface="+mj-lt"/>
              </a:rPr>
              <a:t>.</a:t>
            </a:r>
            <a:endParaRPr lang="ga-IE" sz="2400" dirty="0">
              <a:latin typeface="+mj-lt"/>
            </a:endParaRPr>
          </a:p>
        </p:txBody>
      </p:sp>
      <p:cxnSp>
        <p:nvCxnSpPr>
          <p:cNvPr id="25" name="Straight Connector 24"/>
          <p:cNvCxnSpPr/>
          <p:nvPr/>
        </p:nvCxnSpPr>
        <p:spPr>
          <a:xfrm>
            <a:off x="458773" y="2704563"/>
            <a:ext cx="114670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22467" y="4737278"/>
            <a:ext cx="11467064" cy="0"/>
          </a:xfrm>
          <a:prstGeom prst="line">
            <a:avLst/>
          </a:prstGeom>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8752775" y="4913560"/>
            <a:ext cx="3245475" cy="1631216"/>
          </a:xfrm>
          <a:prstGeom prst="rect">
            <a:avLst/>
          </a:prstGeom>
          <a:noFill/>
        </p:spPr>
        <p:txBody>
          <a:bodyPr wrap="square" rtlCol="0">
            <a:spAutoFit/>
          </a:bodyPr>
          <a:lstStyle/>
          <a:p>
            <a:r>
              <a:rPr lang="en-GB" sz="2000" dirty="0" err="1" smtClean="0">
                <a:latin typeface="+mj-lt"/>
              </a:rPr>
              <a:t>Adquisición</a:t>
            </a:r>
            <a:r>
              <a:rPr lang="en-GB" sz="2000" dirty="0" smtClean="0">
                <a:latin typeface="+mj-lt"/>
              </a:rPr>
              <a:t> del </a:t>
            </a:r>
            <a:r>
              <a:rPr lang="en-GB" sz="2000" dirty="0" err="1" smtClean="0">
                <a:latin typeface="+mj-lt"/>
              </a:rPr>
              <a:t>kilometraje</a:t>
            </a:r>
            <a:r>
              <a:rPr lang="en-GB" sz="2000" dirty="0" smtClean="0">
                <a:latin typeface="+mj-lt"/>
              </a:rPr>
              <a:t> </a:t>
            </a:r>
            <a:r>
              <a:rPr lang="en-GB" sz="2000" dirty="0" err="1" smtClean="0">
                <a:latin typeface="+mj-lt"/>
              </a:rPr>
              <a:t>hecho</a:t>
            </a:r>
            <a:r>
              <a:rPr lang="en-GB" sz="2000" dirty="0" smtClean="0">
                <a:latin typeface="+mj-lt"/>
              </a:rPr>
              <a:t> </a:t>
            </a:r>
            <a:r>
              <a:rPr lang="en-GB" sz="2000" dirty="0" err="1" smtClean="0">
                <a:latin typeface="+mj-lt"/>
              </a:rPr>
              <a:t>leido</a:t>
            </a:r>
            <a:r>
              <a:rPr lang="en-GB" sz="2000" dirty="0" smtClean="0">
                <a:latin typeface="+mj-lt"/>
              </a:rPr>
              <a:t> del </a:t>
            </a:r>
            <a:r>
              <a:rPr lang="en-GB" sz="2000" dirty="0" err="1" smtClean="0">
                <a:latin typeface="+mj-lt"/>
              </a:rPr>
              <a:t>navegador</a:t>
            </a:r>
            <a:r>
              <a:rPr lang="en-GB" sz="2000" dirty="0" smtClean="0">
                <a:latin typeface="+mj-lt"/>
              </a:rPr>
              <a:t> </a:t>
            </a:r>
            <a:r>
              <a:rPr lang="en-GB" sz="2000" dirty="0" err="1" smtClean="0">
                <a:latin typeface="+mj-lt"/>
              </a:rPr>
              <a:t>integrado</a:t>
            </a:r>
            <a:r>
              <a:rPr lang="en-GB" sz="2000" dirty="0" smtClean="0">
                <a:latin typeface="+mj-lt"/>
              </a:rPr>
              <a:t> </a:t>
            </a:r>
            <a:r>
              <a:rPr lang="en-GB" sz="2000" dirty="0" err="1" smtClean="0">
                <a:latin typeface="+mj-lt"/>
              </a:rPr>
              <a:t>en</a:t>
            </a:r>
            <a:r>
              <a:rPr lang="en-GB" sz="2000" dirty="0" smtClean="0">
                <a:latin typeface="+mj-lt"/>
              </a:rPr>
              <a:t> el </a:t>
            </a:r>
            <a:r>
              <a:rPr lang="en-GB" sz="2000" dirty="0" err="1" smtClean="0">
                <a:latin typeface="+mj-lt"/>
              </a:rPr>
              <a:t>vehículo</a:t>
            </a:r>
            <a:r>
              <a:rPr lang="en-GB" sz="2000" dirty="0" smtClean="0">
                <a:latin typeface="+mj-lt"/>
              </a:rPr>
              <a:t>. Este </a:t>
            </a:r>
            <a:r>
              <a:rPr lang="en-GB" sz="2000" dirty="0" err="1" smtClean="0">
                <a:latin typeface="+mj-lt"/>
              </a:rPr>
              <a:t>dato</a:t>
            </a:r>
            <a:r>
              <a:rPr lang="en-GB" sz="2000" dirty="0" smtClean="0">
                <a:latin typeface="+mj-lt"/>
              </a:rPr>
              <a:t> se </a:t>
            </a:r>
            <a:r>
              <a:rPr lang="en-GB" sz="2000" dirty="0" err="1" smtClean="0">
                <a:latin typeface="+mj-lt"/>
              </a:rPr>
              <a:t>incorpora</a:t>
            </a:r>
            <a:r>
              <a:rPr lang="en-GB" sz="2000" dirty="0" smtClean="0">
                <a:latin typeface="+mj-lt"/>
              </a:rPr>
              <a:t> al </a:t>
            </a:r>
            <a:r>
              <a:rPr lang="en-GB" sz="2000" dirty="0" err="1" smtClean="0">
                <a:latin typeface="+mj-lt"/>
              </a:rPr>
              <a:t>informe</a:t>
            </a:r>
            <a:r>
              <a:rPr lang="en-GB" sz="2000" dirty="0" smtClean="0">
                <a:latin typeface="+mj-lt"/>
              </a:rPr>
              <a:t> del </a:t>
            </a:r>
            <a:r>
              <a:rPr lang="en-GB" sz="2000" dirty="0" err="1" smtClean="0">
                <a:latin typeface="+mj-lt"/>
              </a:rPr>
              <a:t>trabajo</a:t>
            </a:r>
            <a:r>
              <a:rPr lang="en-GB" sz="2000" dirty="0" smtClean="0">
                <a:latin typeface="+mj-lt"/>
              </a:rPr>
              <a:t> </a:t>
            </a:r>
            <a:r>
              <a:rPr lang="en-GB" sz="2000" dirty="0" err="1" smtClean="0">
                <a:latin typeface="+mj-lt"/>
              </a:rPr>
              <a:t>hecho</a:t>
            </a:r>
            <a:r>
              <a:rPr lang="en-GB" sz="2000" dirty="0" smtClean="0">
                <a:latin typeface="+mj-lt"/>
              </a:rPr>
              <a:t>.</a:t>
            </a:r>
            <a:endParaRPr lang="ga-IE" sz="2000" dirty="0">
              <a:latin typeface="+mj-lt"/>
            </a:endParaRPr>
          </a:p>
        </p:txBody>
      </p:sp>
      <p:sp>
        <p:nvSpPr>
          <p:cNvPr id="21" name="TextBox 20"/>
          <p:cNvSpPr txBox="1"/>
          <p:nvPr/>
        </p:nvSpPr>
        <p:spPr>
          <a:xfrm>
            <a:off x="2474869" y="1048774"/>
            <a:ext cx="3439702" cy="1631216"/>
          </a:xfrm>
          <a:prstGeom prst="rect">
            <a:avLst/>
          </a:prstGeom>
          <a:noFill/>
        </p:spPr>
        <p:txBody>
          <a:bodyPr wrap="square" rtlCol="0">
            <a:spAutoFit/>
          </a:bodyPr>
          <a:lstStyle/>
          <a:p>
            <a:r>
              <a:rPr lang="en-GB" sz="2000" dirty="0" err="1" smtClean="0">
                <a:latin typeface="+mj-lt"/>
              </a:rPr>
              <a:t>Asignación</a:t>
            </a:r>
            <a:r>
              <a:rPr lang="en-GB" sz="2000" dirty="0" smtClean="0">
                <a:latin typeface="+mj-lt"/>
              </a:rPr>
              <a:t> de un </a:t>
            </a:r>
            <a:r>
              <a:rPr lang="en-GB" sz="2000" dirty="0" err="1" smtClean="0">
                <a:latin typeface="+mj-lt"/>
              </a:rPr>
              <a:t>trabajo</a:t>
            </a:r>
            <a:r>
              <a:rPr lang="en-GB" sz="2000" dirty="0" smtClean="0">
                <a:latin typeface="+mj-lt"/>
              </a:rPr>
              <a:t> a un </a:t>
            </a:r>
            <a:r>
              <a:rPr lang="en-GB" sz="2000" dirty="0" err="1" smtClean="0">
                <a:latin typeface="+mj-lt"/>
              </a:rPr>
              <a:t>técnico</a:t>
            </a:r>
            <a:r>
              <a:rPr lang="en-GB" sz="2000" dirty="0" smtClean="0">
                <a:latin typeface="+mj-lt"/>
              </a:rPr>
              <a:t> que </a:t>
            </a:r>
            <a:r>
              <a:rPr lang="en-GB" sz="2000" dirty="0" err="1" smtClean="0">
                <a:latin typeface="+mj-lt"/>
              </a:rPr>
              <a:t>va</a:t>
            </a:r>
            <a:r>
              <a:rPr lang="en-GB" sz="2000" dirty="0" smtClean="0">
                <a:latin typeface="+mj-lt"/>
              </a:rPr>
              <a:t> </a:t>
            </a:r>
            <a:r>
              <a:rPr lang="en-GB" sz="2000" dirty="0" err="1" smtClean="0">
                <a:latin typeface="+mj-lt"/>
              </a:rPr>
              <a:t>conduciendo</a:t>
            </a:r>
            <a:r>
              <a:rPr lang="en-GB" sz="2000" dirty="0" smtClean="0">
                <a:latin typeface="+mj-lt"/>
              </a:rPr>
              <a:t> </a:t>
            </a:r>
            <a:r>
              <a:rPr lang="en-GB" sz="2000" dirty="0" err="1" smtClean="0">
                <a:latin typeface="+mj-lt"/>
              </a:rPr>
              <a:t>usando</a:t>
            </a:r>
            <a:r>
              <a:rPr lang="en-GB" sz="2000" dirty="0" smtClean="0">
                <a:latin typeface="+mj-lt"/>
              </a:rPr>
              <a:t> el </a:t>
            </a:r>
            <a:r>
              <a:rPr lang="en-GB" sz="2000" dirty="0" err="1" smtClean="0">
                <a:latin typeface="+mj-lt"/>
              </a:rPr>
              <a:t>camino</a:t>
            </a:r>
            <a:r>
              <a:rPr lang="en-GB" sz="2000" dirty="0" smtClean="0">
                <a:latin typeface="+mj-lt"/>
              </a:rPr>
              <a:t> </a:t>
            </a:r>
            <a:r>
              <a:rPr lang="en-GB" sz="2000" dirty="0" err="1" smtClean="0">
                <a:latin typeface="+mj-lt"/>
              </a:rPr>
              <a:t>más</a:t>
            </a:r>
            <a:r>
              <a:rPr lang="en-GB" sz="2000" dirty="0" smtClean="0">
                <a:latin typeface="+mj-lt"/>
              </a:rPr>
              <a:t> </a:t>
            </a:r>
            <a:r>
              <a:rPr lang="en-GB" sz="2000" dirty="0" err="1" smtClean="0">
                <a:latin typeface="+mj-lt"/>
              </a:rPr>
              <a:t>corto</a:t>
            </a:r>
            <a:r>
              <a:rPr lang="en-GB" sz="2000" dirty="0" smtClean="0">
                <a:latin typeface="+mj-lt"/>
              </a:rPr>
              <a:t> que </a:t>
            </a:r>
            <a:r>
              <a:rPr lang="en-GB" sz="2000" dirty="0" err="1" smtClean="0">
                <a:latin typeface="+mj-lt"/>
              </a:rPr>
              <a:t>indique</a:t>
            </a:r>
            <a:r>
              <a:rPr lang="en-GB" sz="2000" dirty="0" smtClean="0">
                <a:latin typeface="+mj-lt"/>
              </a:rPr>
              <a:t> el </a:t>
            </a:r>
            <a:r>
              <a:rPr lang="en-GB" sz="2000" dirty="0" err="1" smtClean="0">
                <a:latin typeface="+mj-lt"/>
              </a:rPr>
              <a:t>navegador</a:t>
            </a:r>
            <a:r>
              <a:rPr lang="en-GB" sz="2000" dirty="0" smtClean="0">
                <a:latin typeface="+mj-lt"/>
              </a:rPr>
              <a:t> del </a:t>
            </a:r>
            <a:r>
              <a:rPr lang="en-GB" sz="2000" dirty="0" err="1" smtClean="0">
                <a:latin typeface="+mj-lt"/>
              </a:rPr>
              <a:t>vehículo</a:t>
            </a:r>
            <a:endParaRPr lang="ga-IE" sz="2000" dirty="0">
              <a:latin typeface="+mj-lt"/>
            </a:endParaRPr>
          </a:p>
        </p:txBody>
      </p:sp>
      <p:pic>
        <p:nvPicPr>
          <p:cNvPr id="2" name="Picture 1"/>
          <p:cNvPicPr>
            <a:picLocks noChangeAspect="1"/>
          </p:cNvPicPr>
          <p:nvPr/>
        </p:nvPicPr>
        <p:blipFill>
          <a:blip r:embed="rId2"/>
          <a:stretch>
            <a:fillRect/>
          </a:stretch>
        </p:blipFill>
        <p:spPr>
          <a:xfrm>
            <a:off x="88021" y="1071687"/>
            <a:ext cx="2408129" cy="5334462"/>
          </a:xfrm>
          <a:prstGeom prst="rect">
            <a:avLst/>
          </a:prstGeom>
        </p:spPr>
      </p:pic>
      <p:pic>
        <p:nvPicPr>
          <p:cNvPr id="4" name="Picture 3"/>
          <p:cNvPicPr>
            <a:picLocks noChangeAspect="1"/>
          </p:cNvPicPr>
          <p:nvPr/>
        </p:nvPicPr>
        <p:blipFill>
          <a:blip r:embed="rId3"/>
          <a:stretch>
            <a:fillRect/>
          </a:stretch>
        </p:blipFill>
        <p:spPr>
          <a:xfrm>
            <a:off x="5861945" y="1029038"/>
            <a:ext cx="2810500" cy="5755123"/>
          </a:xfrm>
          <a:prstGeom prst="rect">
            <a:avLst/>
          </a:prstGeom>
        </p:spPr>
      </p:pic>
    </p:spTree>
    <p:extLst>
      <p:ext uri="{BB962C8B-B14F-4D97-AF65-F5344CB8AC3E}">
        <p14:creationId xmlns:p14="http://schemas.microsoft.com/office/powerpoint/2010/main" val="40567274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err="1" smtClean="0"/>
              <a:t>Resumen</a:t>
            </a:r>
            <a:r>
              <a:rPr lang="en-GB" dirty="0" smtClean="0"/>
              <a:t> de </a:t>
            </a:r>
            <a:r>
              <a:rPr lang="en-GB" dirty="0" err="1" smtClean="0"/>
              <a:t>beneficios</a:t>
            </a:r>
            <a:endParaRPr lang="ga-IE" dirty="0"/>
          </a:p>
        </p:txBody>
      </p:sp>
      <p:sp>
        <p:nvSpPr>
          <p:cNvPr id="5" name="Rectangle 4"/>
          <p:cNvSpPr/>
          <p:nvPr/>
        </p:nvSpPr>
        <p:spPr>
          <a:xfrm>
            <a:off x="648594" y="1117364"/>
            <a:ext cx="11117581" cy="1224136"/>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E" sz="2800" b="1">
              <a:solidFill>
                <a:schemeClr val="tx2"/>
              </a:solidFill>
            </a:endParaRPr>
          </a:p>
        </p:txBody>
      </p:sp>
      <p:sp>
        <p:nvSpPr>
          <p:cNvPr id="6" name="TextBox 5"/>
          <p:cNvSpPr txBox="1"/>
          <p:nvPr/>
        </p:nvSpPr>
        <p:spPr>
          <a:xfrm>
            <a:off x="514946" y="1231716"/>
            <a:ext cx="2366406" cy="954107"/>
          </a:xfrm>
          <a:prstGeom prst="rect">
            <a:avLst/>
          </a:prstGeom>
          <a:noFill/>
        </p:spPr>
        <p:txBody>
          <a:bodyPr wrap="square" rtlCol="0">
            <a:spAutoFit/>
          </a:bodyPr>
          <a:lstStyle/>
          <a:p>
            <a:r>
              <a:rPr lang="en-IE" sz="2800" b="1" dirty="0" err="1" smtClean="0">
                <a:solidFill>
                  <a:schemeClr val="tx2"/>
                </a:solidFill>
              </a:rPr>
              <a:t>Aumento</a:t>
            </a:r>
            <a:r>
              <a:rPr lang="en-IE" sz="2800" b="1" dirty="0" smtClean="0">
                <a:solidFill>
                  <a:schemeClr val="tx2"/>
                </a:solidFill>
              </a:rPr>
              <a:t> de </a:t>
            </a:r>
            <a:r>
              <a:rPr lang="en-IE" sz="2800" b="1" dirty="0" err="1" smtClean="0">
                <a:solidFill>
                  <a:schemeClr val="tx2"/>
                </a:solidFill>
              </a:rPr>
              <a:t>Productividad</a:t>
            </a:r>
            <a:endParaRPr lang="en-IE" sz="2800" b="1" dirty="0">
              <a:solidFill>
                <a:schemeClr val="tx2"/>
              </a:solidFill>
            </a:endParaRPr>
          </a:p>
        </p:txBody>
      </p:sp>
      <p:sp>
        <p:nvSpPr>
          <p:cNvPr id="7" name="TextBox 6"/>
          <p:cNvSpPr txBox="1"/>
          <p:nvPr/>
        </p:nvSpPr>
        <p:spPr>
          <a:xfrm>
            <a:off x="3085522" y="1231716"/>
            <a:ext cx="1941243" cy="954107"/>
          </a:xfrm>
          <a:prstGeom prst="rect">
            <a:avLst/>
          </a:prstGeom>
          <a:noFill/>
        </p:spPr>
        <p:txBody>
          <a:bodyPr wrap="square" rtlCol="0">
            <a:spAutoFit/>
          </a:bodyPr>
          <a:lstStyle/>
          <a:p>
            <a:r>
              <a:rPr lang="en-IE" sz="2800" b="1" dirty="0" err="1" smtClean="0">
                <a:solidFill>
                  <a:schemeClr val="tx2"/>
                </a:solidFill>
              </a:rPr>
              <a:t>Eliminación</a:t>
            </a:r>
            <a:r>
              <a:rPr lang="en-IE" sz="2800" b="1" dirty="0" smtClean="0">
                <a:solidFill>
                  <a:schemeClr val="tx2"/>
                </a:solidFill>
              </a:rPr>
              <a:t> del </a:t>
            </a:r>
            <a:r>
              <a:rPr lang="en-IE" sz="2800" b="1" dirty="0" err="1" smtClean="0">
                <a:solidFill>
                  <a:schemeClr val="tx2"/>
                </a:solidFill>
              </a:rPr>
              <a:t>Papeleo</a:t>
            </a:r>
            <a:r>
              <a:rPr lang="en-IE" sz="2800" b="1" dirty="0" smtClean="0">
                <a:solidFill>
                  <a:schemeClr val="tx2"/>
                </a:solidFill>
              </a:rPr>
              <a:t> </a:t>
            </a:r>
            <a:endParaRPr lang="en-IE" sz="2800" b="1" dirty="0">
              <a:solidFill>
                <a:schemeClr val="tx2"/>
              </a:solidFill>
            </a:endParaRPr>
          </a:p>
        </p:txBody>
      </p:sp>
      <p:sp>
        <p:nvSpPr>
          <p:cNvPr id="8" name="TextBox 7"/>
          <p:cNvSpPr txBox="1"/>
          <p:nvPr/>
        </p:nvSpPr>
        <p:spPr>
          <a:xfrm>
            <a:off x="5348318" y="1231716"/>
            <a:ext cx="1918883" cy="954107"/>
          </a:xfrm>
          <a:prstGeom prst="rect">
            <a:avLst/>
          </a:prstGeom>
          <a:noFill/>
        </p:spPr>
        <p:txBody>
          <a:bodyPr wrap="square" rtlCol="0">
            <a:spAutoFit/>
          </a:bodyPr>
          <a:lstStyle/>
          <a:p>
            <a:pPr algn="ctr"/>
            <a:r>
              <a:rPr lang="en-IE" sz="2800" b="1" dirty="0" err="1" smtClean="0">
                <a:solidFill>
                  <a:schemeClr val="tx2"/>
                </a:solidFill>
              </a:rPr>
              <a:t>Mayores</a:t>
            </a:r>
            <a:r>
              <a:rPr lang="en-IE" sz="2800" b="1" dirty="0" smtClean="0">
                <a:solidFill>
                  <a:schemeClr val="tx2"/>
                </a:solidFill>
              </a:rPr>
              <a:t> </a:t>
            </a:r>
            <a:r>
              <a:rPr lang="en-IE" sz="2800" b="1" dirty="0" err="1" smtClean="0">
                <a:solidFill>
                  <a:schemeClr val="tx2"/>
                </a:solidFill>
              </a:rPr>
              <a:t>ingresos</a:t>
            </a:r>
            <a:endParaRPr lang="en-IE" sz="2800" b="1" dirty="0">
              <a:solidFill>
                <a:schemeClr val="tx2"/>
              </a:solidFill>
            </a:endParaRPr>
          </a:p>
        </p:txBody>
      </p:sp>
      <p:sp>
        <p:nvSpPr>
          <p:cNvPr id="9" name="TextBox 8"/>
          <p:cNvSpPr txBox="1"/>
          <p:nvPr/>
        </p:nvSpPr>
        <p:spPr>
          <a:xfrm>
            <a:off x="7671430" y="1195555"/>
            <a:ext cx="1796199" cy="954107"/>
          </a:xfrm>
          <a:prstGeom prst="rect">
            <a:avLst/>
          </a:prstGeom>
          <a:noFill/>
        </p:spPr>
        <p:txBody>
          <a:bodyPr wrap="square" rtlCol="0">
            <a:spAutoFit/>
          </a:bodyPr>
          <a:lstStyle/>
          <a:p>
            <a:r>
              <a:rPr lang="en-IE" sz="2800" b="1" dirty="0" err="1" smtClean="0">
                <a:solidFill>
                  <a:schemeClr val="tx2"/>
                </a:solidFill>
              </a:rPr>
              <a:t>Mejora</a:t>
            </a:r>
            <a:r>
              <a:rPr lang="en-IE" sz="2800" b="1" dirty="0" smtClean="0">
                <a:solidFill>
                  <a:schemeClr val="tx2"/>
                </a:solidFill>
              </a:rPr>
              <a:t> del  Cash Flow</a:t>
            </a:r>
            <a:endParaRPr lang="en-IE" sz="2800" b="1" dirty="0">
              <a:solidFill>
                <a:schemeClr val="tx2"/>
              </a:solidFill>
            </a:endParaRPr>
          </a:p>
        </p:txBody>
      </p:sp>
      <p:cxnSp>
        <p:nvCxnSpPr>
          <p:cNvPr id="10" name="Straight Connector 9"/>
          <p:cNvCxnSpPr/>
          <p:nvPr/>
        </p:nvCxnSpPr>
        <p:spPr>
          <a:xfrm flipH="1">
            <a:off x="7383066" y="1105956"/>
            <a:ext cx="29410" cy="4896544"/>
          </a:xfrm>
          <a:prstGeom prst="line">
            <a:avLst/>
          </a:prstGeom>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2889144" y="2507719"/>
            <a:ext cx="2195737" cy="4143366"/>
            <a:chOff x="2889144" y="2507719"/>
            <a:chExt cx="2195737" cy="4143366"/>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98495" y="2507719"/>
              <a:ext cx="1631502" cy="1631502"/>
            </a:xfrm>
            <a:prstGeom prst="rect">
              <a:avLst/>
            </a:prstGeom>
          </p:spPr>
        </p:pic>
        <p:sp>
          <p:nvSpPr>
            <p:cNvPr id="16" name="TextBox 15"/>
            <p:cNvSpPr txBox="1"/>
            <p:nvPr/>
          </p:nvSpPr>
          <p:spPr>
            <a:xfrm>
              <a:off x="2889144" y="4342761"/>
              <a:ext cx="2195737" cy="2308324"/>
            </a:xfrm>
            <a:prstGeom prst="rect">
              <a:avLst/>
            </a:prstGeom>
            <a:noFill/>
          </p:spPr>
          <p:txBody>
            <a:bodyPr wrap="square" rtlCol="0">
              <a:spAutoFit/>
            </a:bodyPr>
            <a:lstStyle/>
            <a:p>
              <a:pPr algn="ctr"/>
              <a:r>
                <a:rPr lang="en-GB" sz="2400" dirty="0" err="1" smtClean="0">
                  <a:solidFill>
                    <a:schemeClr val="bg1">
                      <a:lumMod val="50000"/>
                    </a:schemeClr>
                  </a:solidFill>
                </a:rPr>
                <a:t>Reducción</a:t>
              </a:r>
              <a:r>
                <a:rPr lang="en-GB" sz="2400" dirty="0" smtClean="0">
                  <a:solidFill>
                    <a:schemeClr val="bg1">
                      <a:lumMod val="50000"/>
                    </a:schemeClr>
                  </a:solidFill>
                </a:rPr>
                <a:t> del 50</a:t>
              </a:r>
              <a:r>
                <a:rPr lang="en-GB" sz="2400" dirty="0">
                  <a:solidFill>
                    <a:schemeClr val="bg1">
                      <a:lumMod val="50000"/>
                    </a:schemeClr>
                  </a:solidFill>
                </a:rPr>
                <a:t>% </a:t>
              </a:r>
              <a:r>
                <a:rPr lang="en-GB" sz="2400" dirty="0" err="1" smtClean="0">
                  <a:solidFill>
                    <a:schemeClr val="bg1">
                      <a:lumMod val="50000"/>
                    </a:schemeClr>
                  </a:solidFill>
                </a:rPr>
                <a:t>en</a:t>
              </a:r>
              <a:r>
                <a:rPr lang="en-GB" sz="2400" dirty="0" smtClean="0">
                  <a:solidFill>
                    <a:schemeClr val="bg1">
                      <a:lumMod val="50000"/>
                    </a:schemeClr>
                  </a:solidFill>
                </a:rPr>
                <a:t> </a:t>
              </a:r>
              <a:r>
                <a:rPr lang="en-GB" sz="2400" dirty="0" err="1" smtClean="0">
                  <a:solidFill>
                    <a:schemeClr val="bg1">
                      <a:lumMod val="50000"/>
                    </a:schemeClr>
                  </a:solidFill>
                </a:rPr>
                <a:t>costes</a:t>
              </a:r>
              <a:r>
                <a:rPr lang="en-GB" sz="2400" dirty="0" smtClean="0">
                  <a:solidFill>
                    <a:schemeClr val="bg1">
                      <a:lumMod val="50000"/>
                    </a:schemeClr>
                  </a:solidFill>
                </a:rPr>
                <a:t> </a:t>
              </a:r>
              <a:r>
                <a:rPr lang="en-GB" sz="2400" dirty="0" err="1" smtClean="0">
                  <a:solidFill>
                    <a:schemeClr val="bg1">
                      <a:lumMod val="50000"/>
                    </a:schemeClr>
                  </a:solidFill>
                </a:rPr>
                <a:t>administrativos</a:t>
              </a:r>
              <a:r>
                <a:rPr lang="en-GB" sz="2400" dirty="0" smtClean="0">
                  <a:solidFill>
                    <a:schemeClr val="bg1">
                      <a:lumMod val="50000"/>
                    </a:schemeClr>
                  </a:solidFill>
                </a:rPr>
                <a:t> al </a:t>
              </a:r>
              <a:r>
                <a:rPr lang="en-GB" sz="2400" dirty="0" err="1" smtClean="0">
                  <a:solidFill>
                    <a:schemeClr val="bg1">
                      <a:lumMod val="50000"/>
                    </a:schemeClr>
                  </a:solidFill>
                </a:rPr>
                <a:t>eliminar</a:t>
              </a:r>
              <a:r>
                <a:rPr lang="en-GB" sz="2400" dirty="0" smtClean="0">
                  <a:solidFill>
                    <a:schemeClr val="bg1">
                      <a:lumMod val="50000"/>
                    </a:schemeClr>
                  </a:solidFill>
                </a:rPr>
                <a:t> el </a:t>
              </a:r>
              <a:r>
                <a:rPr lang="en-GB" sz="2400" dirty="0" err="1" smtClean="0">
                  <a:solidFill>
                    <a:schemeClr val="bg1">
                      <a:lumMod val="50000"/>
                    </a:schemeClr>
                  </a:solidFill>
                </a:rPr>
                <a:t>papeleo</a:t>
              </a:r>
              <a:r>
                <a:rPr lang="en-GB" sz="2400" dirty="0" smtClean="0">
                  <a:solidFill>
                    <a:schemeClr val="bg1">
                      <a:lumMod val="50000"/>
                    </a:schemeClr>
                  </a:solidFill>
                </a:rPr>
                <a:t> de </a:t>
              </a:r>
              <a:r>
                <a:rPr lang="en-GB" sz="2400" dirty="0" err="1" smtClean="0">
                  <a:solidFill>
                    <a:schemeClr val="bg1">
                      <a:lumMod val="50000"/>
                    </a:schemeClr>
                  </a:solidFill>
                </a:rPr>
                <a:t>los</a:t>
              </a:r>
              <a:r>
                <a:rPr lang="en-GB" sz="2400" dirty="0" smtClean="0">
                  <a:solidFill>
                    <a:schemeClr val="bg1">
                      <a:lumMod val="50000"/>
                    </a:schemeClr>
                  </a:solidFill>
                </a:rPr>
                <a:t> </a:t>
              </a:r>
              <a:r>
                <a:rPr lang="en-GB" sz="2400" dirty="0" err="1" smtClean="0">
                  <a:solidFill>
                    <a:schemeClr val="bg1">
                      <a:lumMod val="50000"/>
                    </a:schemeClr>
                  </a:solidFill>
                </a:rPr>
                <a:t>técnicos</a:t>
              </a:r>
              <a:r>
                <a:rPr lang="en-GB" sz="2400" dirty="0" smtClean="0">
                  <a:solidFill>
                    <a:schemeClr val="bg1">
                      <a:lumMod val="50000"/>
                    </a:schemeClr>
                  </a:solidFill>
                </a:rPr>
                <a:t>.</a:t>
              </a:r>
              <a:endParaRPr lang="en-GB" sz="2400" dirty="0">
                <a:solidFill>
                  <a:schemeClr val="bg1">
                    <a:lumMod val="50000"/>
                  </a:schemeClr>
                </a:solidFill>
              </a:endParaRPr>
            </a:p>
          </p:txBody>
        </p:sp>
      </p:grpSp>
      <p:cxnSp>
        <p:nvCxnSpPr>
          <p:cNvPr id="19" name="Straight Connector 18"/>
          <p:cNvCxnSpPr/>
          <p:nvPr/>
        </p:nvCxnSpPr>
        <p:spPr>
          <a:xfrm flipH="1">
            <a:off x="5127682" y="1117364"/>
            <a:ext cx="29410" cy="4896544"/>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2822975" y="1117364"/>
            <a:ext cx="29410" cy="4896544"/>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9726583" y="1194322"/>
            <a:ext cx="1962207" cy="830997"/>
          </a:xfrm>
          <a:prstGeom prst="rect">
            <a:avLst/>
          </a:prstGeom>
          <a:noFill/>
        </p:spPr>
        <p:txBody>
          <a:bodyPr wrap="square" rtlCol="0">
            <a:spAutoFit/>
          </a:bodyPr>
          <a:lstStyle/>
          <a:p>
            <a:r>
              <a:rPr lang="en-IE" sz="2400" b="1" dirty="0" err="1" smtClean="0">
                <a:solidFill>
                  <a:schemeClr val="tx2"/>
                </a:solidFill>
              </a:rPr>
              <a:t>Cumplir</a:t>
            </a:r>
            <a:r>
              <a:rPr lang="en-IE" sz="2400" b="1" dirty="0" smtClean="0">
                <a:solidFill>
                  <a:schemeClr val="tx2"/>
                </a:solidFill>
              </a:rPr>
              <a:t> con la </a:t>
            </a:r>
            <a:r>
              <a:rPr lang="en-IE" sz="2400" b="1" dirty="0" err="1" smtClean="0">
                <a:solidFill>
                  <a:schemeClr val="tx2"/>
                </a:solidFill>
              </a:rPr>
              <a:t>Legislación</a:t>
            </a:r>
            <a:endParaRPr lang="en-IE" sz="2400" b="1" dirty="0">
              <a:solidFill>
                <a:schemeClr val="tx2"/>
              </a:solidFill>
            </a:endParaRPr>
          </a:p>
        </p:txBody>
      </p:sp>
      <p:cxnSp>
        <p:nvCxnSpPr>
          <p:cNvPr id="22" name="Straight Connector 21"/>
          <p:cNvCxnSpPr/>
          <p:nvPr/>
        </p:nvCxnSpPr>
        <p:spPr>
          <a:xfrm flipH="1">
            <a:off x="9478470" y="1121491"/>
            <a:ext cx="29410" cy="4896544"/>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412477" y="4317314"/>
            <a:ext cx="2009714" cy="2308324"/>
          </a:xfrm>
          <a:prstGeom prst="rect">
            <a:avLst/>
          </a:prstGeom>
          <a:noFill/>
        </p:spPr>
        <p:txBody>
          <a:bodyPr wrap="square" rtlCol="0">
            <a:spAutoFit/>
          </a:bodyPr>
          <a:lstStyle/>
          <a:p>
            <a:pPr algn="ctr"/>
            <a:r>
              <a:rPr lang="en-GB" sz="2400" dirty="0" err="1" smtClean="0">
                <a:solidFill>
                  <a:schemeClr val="bg1">
                    <a:lumMod val="50000"/>
                  </a:schemeClr>
                </a:solidFill>
              </a:rPr>
              <a:t>Aumento</a:t>
            </a:r>
            <a:r>
              <a:rPr lang="en-GB" sz="2400" dirty="0" smtClean="0">
                <a:solidFill>
                  <a:schemeClr val="bg1">
                    <a:lumMod val="50000"/>
                  </a:schemeClr>
                </a:solidFill>
              </a:rPr>
              <a:t> del 50</a:t>
            </a:r>
            <a:r>
              <a:rPr lang="en-GB" sz="2400" dirty="0">
                <a:solidFill>
                  <a:schemeClr val="bg1">
                    <a:lumMod val="50000"/>
                  </a:schemeClr>
                </a:solidFill>
              </a:rPr>
              <a:t>% </a:t>
            </a:r>
            <a:r>
              <a:rPr lang="en-GB" sz="2400" dirty="0" err="1" smtClean="0">
                <a:solidFill>
                  <a:schemeClr val="bg1">
                    <a:lumMod val="50000"/>
                  </a:schemeClr>
                </a:solidFill>
              </a:rPr>
              <a:t>en</a:t>
            </a:r>
            <a:r>
              <a:rPr lang="en-GB" sz="2400" dirty="0" smtClean="0">
                <a:solidFill>
                  <a:schemeClr val="bg1">
                    <a:lumMod val="50000"/>
                  </a:schemeClr>
                </a:solidFill>
              </a:rPr>
              <a:t> el cash flow con la </a:t>
            </a:r>
            <a:r>
              <a:rPr lang="en-GB" sz="2400" dirty="0" err="1" smtClean="0">
                <a:solidFill>
                  <a:schemeClr val="bg1">
                    <a:lumMod val="50000"/>
                  </a:schemeClr>
                </a:solidFill>
              </a:rPr>
              <a:t>prueba</a:t>
            </a:r>
            <a:r>
              <a:rPr lang="en-GB" sz="2400" dirty="0" smtClean="0">
                <a:solidFill>
                  <a:schemeClr val="bg1">
                    <a:lumMod val="50000"/>
                  </a:schemeClr>
                </a:solidFill>
              </a:rPr>
              <a:t> de </a:t>
            </a:r>
            <a:r>
              <a:rPr lang="en-GB" sz="2400" dirty="0" err="1" smtClean="0">
                <a:solidFill>
                  <a:schemeClr val="bg1">
                    <a:lumMod val="50000"/>
                  </a:schemeClr>
                </a:solidFill>
              </a:rPr>
              <a:t>entrega</a:t>
            </a:r>
            <a:r>
              <a:rPr lang="en-GB" sz="2400" dirty="0" smtClean="0">
                <a:solidFill>
                  <a:schemeClr val="bg1">
                    <a:lumMod val="50000"/>
                  </a:schemeClr>
                </a:solidFill>
              </a:rPr>
              <a:t> </a:t>
            </a:r>
            <a:r>
              <a:rPr lang="en-GB" sz="2400" dirty="0" err="1" smtClean="0">
                <a:solidFill>
                  <a:schemeClr val="bg1">
                    <a:lumMod val="50000"/>
                  </a:schemeClr>
                </a:solidFill>
              </a:rPr>
              <a:t>en</a:t>
            </a:r>
            <a:r>
              <a:rPr lang="en-GB" sz="2400" dirty="0" smtClean="0">
                <a:solidFill>
                  <a:schemeClr val="bg1">
                    <a:lumMod val="50000"/>
                  </a:schemeClr>
                </a:solidFill>
              </a:rPr>
              <a:t> </a:t>
            </a:r>
            <a:r>
              <a:rPr lang="en-GB" sz="2400" dirty="0" err="1" smtClean="0">
                <a:solidFill>
                  <a:schemeClr val="bg1">
                    <a:lumMod val="50000"/>
                  </a:schemeClr>
                </a:solidFill>
              </a:rPr>
              <a:t>tiempo</a:t>
            </a:r>
            <a:r>
              <a:rPr lang="en-GB" sz="2400" dirty="0" smtClean="0">
                <a:solidFill>
                  <a:schemeClr val="bg1">
                    <a:lumMod val="50000"/>
                  </a:schemeClr>
                </a:solidFill>
              </a:rPr>
              <a:t> real</a:t>
            </a:r>
            <a:endParaRPr lang="en-IE" sz="2400" dirty="0">
              <a:solidFill>
                <a:schemeClr val="bg1">
                  <a:lumMod val="50000"/>
                </a:schemeClr>
              </a:solidFill>
            </a:endParaRPr>
          </a:p>
        </p:txBody>
      </p:sp>
      <p:sp>
        <p:nvSpPr>
          <p:cNvPr id="17" name="TextBox 16"/>
          <p:cNvSpPr txBox="1"/>
          <p:nvPr/>
        </p:nvSpPr>
        <p:spPr>
          <a:xfrm>
            <a:off x="5142388" y="4153272"/>
            <a:ext cx="2263240" cy="2677656"/>
          </a:xfrm>
          <a:prstGeom prst="rect">
            <a:avLst/>
          </a:prstGeom>
          <a:noFill/>
        </p:spPr>
        <p:txBody>
          <a:bodyPr wrap="square" rtlCol="0">
            <a:spAutoFit/>
          </a:bodyPr>
          <a:lstStyle/>
          <a:p>
            <a:pPr algn="ctr"/>
            <a:r>
              <a:rPr lang="en-GB" sz="2400" dirty="0" err="1" smtClean="0">
                <a:solidFill>
                  <a:schemeClr val="bg1">
                    <a:lumMod val="50000"/>
                  </a:schemeClr>
                </a:solidFill>
              </a:rPr>
              <a:t>Incremento</a:t>
            </a:r>
            <a:r>
              <a:rPr lang="en-GB" sz="2400" dirty="0" smtClean="0">
                <a:solidFill>
                  <a:schemeClr val="bg1">
                    <a:lumMod val="50000"/>
                  </a:schemeClr>
                </a:solidFill>
              </a:rPr>
              <a:t> del 17</a:t>
            </a:r>
            <a:r>
              <a:rPr lang="en-GB" sz="2400" dirty="0">
                <a:solidFill>
                  <a:schemeClr val="bg1">
                    <a:lumMod val="50000"/>
                  </a:schemeClr>
                </a:solidFill>
              </a:rPr>
              <a:t>% </a:t>
            </a:r>
            <a:r>
              <a:rPr lang="en-GB" sz="2400" dirty="0" err="1" smtClean="0">
                <a:solidFill>
                  <a:schemeClr val="bg1">
                    <a:lumMod val="50000"/>
                  </a:schemeClr>
                </a:solidFill>
              </a:rPr>
              <a:t>en</a:t>
            </a:r>
            <a:r>
              <a:rPr lang="en-GB" sz="2400" dirty="0" smtClean="0">
                <a:solidFill>
                  <a:schemeClr val="bg1">
                    <a:lumMod val="50000"/>
                  </a:schemeClr>
                </a:solidFill>
              </a:rPr>
              <a:t> </a:t>
            </a:r>
            <a:r>
              <a:rPr lang="en-GB" sz="2400" dirty="0" err="1" smtClean="0">
                <a:solidFill>
                  <a:schemeClr val="bg1">
                    <a:lumMod val="50000"/>
                  </a:schemeClr>
                </a:solidFill>
              </a:rPr>
              <a:t>ingresos</a:t>
            </a:r>
            <a:r>
              <a:rPr lang="en-GB" sz="2400" dirty="0" smtClean="0">
                <a:solidFill>
                  <a:schemeClr val="bg1">
                    <a:lumMod val="50000"/>
                  </a:schemeClr>
                </a:solidFill>
              </a:rPr>
              <a:t> </a:t>
            </a:r>
            <a:r>
              <a:rPr lang="en-GB" sz="2400" dirty="0" err="1" smtClean="0">
                <a:solidFill>
                  <a:schemeClr val="bg1">
                    <a:lumMod val="50000"/>
                  </a:schemeClr>
                </a:solidFill>
              </a:rPr>
              <a:t>por</a:t>
            </a:r>
            <a:r>
              <a:rPr lang="en-GB" sz="2400" dirty="0" smtClean="0">
                <a:solidFill>
                  <a:schemeClr val="bg1">
                    <a:lumMod val="50000"/>
                  </a:schemeClr>
                </a:solidFill>
              </a:rPr>
              <a:t> </a:t>
            </a:r>
            <a:r>
              <a:rPr lang="en-GB" sz="2400" dirty="0" err="1" smtClean="0">
                <a:solidFill>
                  <a:schemeClr val="bg1">
                    <a:lumMod val="50000"/>
                  </a:schemeClr>
                </a:solidFill>
              </a:rPr>
              <a:t>poder</a:t>
            </a:r>
            <a:r>
              <a:rPr lang="en-GB" sz="2400" dirty="0" smtClean="0">
                <a:solidFill>
                  <a:schemeClr val="bg1">
                    <a:lumMod val="50000"/>
                  </a:schemeClr>
                </a:solidFill>
              </a:rPr>
              <a:t> </a:t>
            </a:r>
            <a:r>
              <a:rPr lang="en-GB" sz="2400" dirty="0" err="1" smtClean="0">
                <a:solidFill>
                  <a:schemeClr val="bg1">
                    <a:lumMod val="50000"/>
                  </a:schemeClr>
                </a:solidFill>
              </a:rPr>
              <a:t>presupuestar</a:t>
            </a:r>
            <a:r>
              <a:rPr lang="en-GB" sz="2400" dirty="0" smtClean="0">
                <a:solidFill>
                  <a:schemeClr val="bg1">
                    <a:lumMod val="50000"/>
                  </a:schemeClr>
                </a:solidFill>
              </a:rPr>
              <a:t> y </a:t>
            </a:r>
            <a:r>
              <a:rPr lang="en-GB" sz="2400" dirty="0" err="1" smtClean="0">
                <a:solidFill>
                  <a:schemeClr val="bg1">
                    <a:lumMod val="50000"/>
                  </a:schemeClr>
                </a:solidFill>
              </a:rPr>
              <a:t>adquirir</a:t>
            </a:r>
            <a:r>
              <a:rPr lang="en-GB" sz="2400" dirty="0" smtClean="0">
                <a:solidFill>
                  <a:schemeClr val="bg1">
                    <a:lumMod val="50000"/>
                  </a:schemeClr>
                </a:solidFill>
              </a:rPr>
              <a:t> </a:t>
            </a:r>
            <a:r>
              <a:rPr lang="en-GB" sz="2400" dirty="0" err="1" smtClean="0">
                <a:solidFill>
                  <a:schemeClr val="bg1">
                    <a:lumMod val="50000"/>
                  </a:schemeClr>
                </a:solidFill>
              </a:rPr>
              <a:t>datos</a:t>
            </a:r>
            <a:r>
              <a:rPr lang="en-GB" sz="2400" dirty="0" smtClean="0">
                <a:solidFill>
                  <a:schemeClr val="bg1">
                    <a:lumMod val="50000"/>
                  </a:schemeClr>
                </a:solidFill>
              </a:rPr>
              <a:t> del </a:t>
            </a:r>
            <a:r>
              <a:rPr lang="en-GB" sz="2400" dirty="0" err="1" smtClean="0">
                <a:solidFill>
                  <a:schemeClr val="bg1">
                    <a:lumMod val="50000"/>
                  </a:schemeClr>
                </a:solidFill>
              </a:rPr>
              <a:t>cliente</a:t>
            </a:r>
            <a:r>
              <a:rPr lang="en-GB" sz="2400" dirty="0" smtClean="0">
                <a:solidFill>
                  <a:schemeClr val="bg1">
                    <a:lumMod val="50000"/>
                  </a:schemeClr>
                </a:solidFill>
              </a:rPr>
              <a:t> </a:t>
            </a:r>
            <a:r>
              <a:rPr lang="en-GB" sz="2400" dirty="0" err="1" smtClean="0">
                <a:solidFill>
                  <a:schemeClr val="bg1">
                    <a:lumMod val="50000"/>
                  </a:schemeClr>
                </a:solidFill>
              </a:rPr>
              <a:t>potencial</a:t>
            </a:r>
            <a:r>
              <a:rPr lang="en-GB" sz="2400" dirty="0" smtClean="0">
                <a:solidFill>
                  <a:schemeClr val="bg1">
                    <a:lumMod val="50000"/>
                  </a:schemeClr>
                </a:solidFill>
              </a:rPr>
              <a:t> in situ</a:t>
            </a:r>
            <a:endParaRPr lang="en-GB" sz="2400" dirty="0">
              <a:solidFill>
                <a:schemeClr val="bg1">
                  <a:lumMod val="50000"/>
                </a:schemeClr>
              </a:solidFill>
            </a:endParaRPr>
          </a:p>
        </p:txBody>
      </p:sp>
      <p:grpSp>
        <p:nvGrpSpPr>
          <p:cNvPr id="2" name="Group 1"/>
          <p:cNvGrpSpPr/>
          <p:nvPr/>
        </p:nvGrpSpPr>
        <p:grpSpPr>
          <a:xfrm>
            <a:off x="514945" y="2493668"/>
            <a:ext cx="2219780" cy="4178910"/>
            <a:chOff x="514945" y="2493668"/>
            <a:chExt cx="2219780" cy="4178910"/>
          </a:xfrm>
        </p:grpSpPr>
        <p:sp>
          <p:nvSpPr>
            <p:cNvPr id="15" name="TextBox 14"/>
            <p:cNvSpPr txBox="1"/>
            <p:nvPr/>
          </p:nvSpPr>
          <p:spPr>
            <a:xfrm>
              <a:off x="515736" y="4364254"/>
              <a:ext cx="2218989" cy="2308324"/>
            </a:xfrm>
            <a:prstGeom prst="rect">
              <a:avLst/>
            </a:prstGeom>
            <a:noFill/>
          </p:spPr>
          <p:txBody>
            <a:bodyPr wrap="square" rtlCol="0">
              <a:spAutoFit/>
            </a:bodyPr>
            <a:lstStyle/>
            <a:p>
              <a:pPr algn="ctr"/>
              <a:r>
                <a:rPr lang="en-GB" sz="2400" dirty="0" err="1" smtClean="0">
                  <a:solidFill>
                    <a:schemeClr val="bg1">
                      <a:lumMod val="50000"/>
                    </a:schemeClr>
                  </a:solidFill>
                </a:rPr>
                <a:t>Aumento</a:t>
              </a:r>
              <a:r>
                <a:rPr lang="en-GB" sz="2400" dirty="0" smtClean="0">
                  <a:solidFill>
                    <a:schemeClr val="bg1">
                      <a:lumMod val="50000"/>
                    </a:schemeClr>
                  </a:solidFill>
                </a:rPr>
                <a:t> del 20</a:t>
              </a:r>
              <a:r>
                <a:rPr lang="en-GB" sz="2400" dirty="0">
                  <a:solidFill>
                    <a:schemeClr val="bg1">
                      <a:lumMod val="50000"/>
                    </a:schemeClr>
                  </a:solidFill>
                </a:rPr>
                <a:t>% </a:t>
              </a:r>
              <a:r>
                <a:rPr lang="en-GB" sz="2400" dirty="0" err="1" smtClean="0">
                  <a:solidFill>
                    <a:schemeClr val="bg1">
                      <a:lumMod val="50000"/>
                    </a:schemeClr>
                  </a:solidFill>
                </a:rPr>
                <a:t>en</a:t>
              </a:r>
              <a:r>
                <a:rPr lang="en-GB" sz="2400" dirty="0" smtClean="0">
                  <a:solidFill>
                    <a:schemeClr val="bg1">
                      <a:lumMod val="50000"/>
                    </a:schemeClr>
                  </a:solidFill>
                </a:rPr>
                <a:t> </a:t>
              </a:r>
              <a:r>
                <a:rPr lang="en-GB" sz="2400" dirty="0" err="1" smtClean="0">
                  <a:solidFill>
                    <a:schemeClr val="bg1">
                      <a:lumMod val="50000"/>
                    </a:schemeClr>
                  </a:solidFill>
                </a:rPr>
                <a:t>los</a:t>
              </a:r>
              <a:r>
                <a:rPr lang="en-GB" sz="2400" dirty="0" smtClean="0">
                  <a:solidFill>
                    <a:schemeClr val="bg1">
                      <a:lumMod val="50000"/>
                    </a:schemeClr>
                  </a:solidFill>
                </a:rPr>
                <a:t> </a:t>
              </a:r>
              <a:r>
                <a:rPr lang="en-GB" sz="2400" dirty="0" err="1" smtClean="0">
                  <a:solidFill>
                    <a:schemeClr val="bg1">
                      <a:lumMod val="50000"/>
                    </a:schemeClr>
                  </a:solidFill>
                </a:rPr>
                <a:t>trabajos</a:t>
              </a:r>
              <a:r>
                <a:rPr lang="en-GB" sz="2400" dirty="0" smtClean="0">
                  <a:solidFill>
                    <a:schemeClr val="bg1">
                      <a:lumMod val="50000"/>
                    </a:schemeClr>
                  </a:solidFill>
                </a:rPr>
                <a:t> </a:t>
              </a:r>
              <a:r>
                <a:rPr lang="en-GB" sz="2400" dirty="0" err="1" smtClean="0">
                  <a:solidFill>
                    <a:schemeClr val="bg1">
                      <a:lumMod val="50000"/>
                    </a:schemeClr>
                  </a:solidFill>
                </a:rPr>
                <a:t>completados</a:t>
              </a:r>
              <a:r>
                <a:rPr lang="en-GB" sz="2400" dirty="0" smtClean="0">
                  <a:solidFill>
                    <a:schemeClr val="bg1">
                      <a:lumMod val="50000"/>
                    </a:schemeClr>
                  </a:solidFill>
                </a:rPr>
                <a:t> </a:t>
              </a:r>
              <a:r>
                <a:rPr lang="en-GB" sz="2400" dirty="0" err="1" smtClean="0">
                  <a:solidFill>
                    <a:schemeClr val="bg1">
                      <a:lumMod val="50000"/>
                    </a:schemeClr>
                  </a:solidFill>
                </a:rPr>
                <a:t>por</a:t>
              </a:r>
              <a:r>
                <a:rPr lang="en-GB" sz="2400" dirty="0" smtClean="0">
                  <a:solidFill>
                    <a:schemeClr val="bg1">
                      <a:lumMod val="50000"/>
                    </a:schemeClr>
                  </a:solidFill>
                </a:rPr>
                <a:t> </a:t>
              </a:r>
              <a:r>
                <a:rPr lang="en-GB" sz="2400" dirty="0" err="1" smtClean="0">
                  <a:solidFill>
                    <a:schemeClr val="bg1">
                      <a:lumMod val="50000"/>
                    </a:schemeClr>
                  </a:solidFill>
                </a:rPr>
                <a:t>mejorar</a:t>
              </a:r>
              <a:r>
                <a:rPr lang="en-GB" sz="2400" dirty="0" smtClean="0">
                  <a:solidFill>
                    <a:schemeClr val="bg1">
                      <a:lumMod val="50000"/>
                    </a:schemeClr>
                  </a:solidFill>
                </a:rPr>
                <a:t> la </a:t>
              </a:r>
              <a:r>
                <a:rPr lang="en-GB" sz="2400" dirty="0" err="1" smtClean="0">
                  <a:solidFill>
                    <a:schemeClr val="bg1">
                      <a:lumMod val="50000"/>
                    </a:schemeClr>
                  </a:solidFill>
                </a:rPr>
                <a:t>planificación</a:t>
              </a:r>
              <a:endParaRPr lang="en-GB" sz="2400" dirty="0">
                <a:solidFill>
                  <a:schemeClr val="bg1">
                    <a:lumMod val="50000"/>
                  </a:schemeClr>
                </a:solidFill>
              </a:endParaRPr>
            </a:p>
          </p:txBody>
        </p:sp>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945" y="2493668"/>
              <a:ext cx="2112224" cy="1659604"/>
            </a:xfrm>
            <a:prstGeom prst="rect">
              <a:avLst/>
            </a:prstGeom>
          </p:spPr>
        </p:pic>
      </p:grpSp>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4685" y="2507719"/>
            <a:ext cx="1827735" cy="1687140"/>
          </a:xfrm>
          <a:prstGeom prst="rect">
            <a:avLst/>
          </a:prstGeom>
        </p:spPr>
      </p:pic>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40013" y="2618184"/>
            <a:ext cx="1843363" cy="1570699"/>
          </a:xfrm>
          <a:prstGeom prst="rect">
            <a:avLst/>
          </a:prstGeom>
        </p:spPr>
      </p:pic>
      <p:sp>
        <p:nvSpPr>
          <p:cNvPr id="30" name="TextBox 29"/>
          <p:cNvSpPr txBox="1"/>
          <p:nvPr/>
        </p:nvSpPr>
        <p:spPr>
          <a:xfrm>
            <a:off x="9543584" y="4194859"/>
            <a:ext cx="2648416" cy="2308324"/>
          </a:xfrm>
          <a:prstGeom prst="rect">
            <a:avLst/>
          </a:prstGeom>
          <a:noFill/>
        </p:spPr>
        <p:txBody>
          <a:bodyPr wrap="square" rtlCol="0">
            <a:spAutoFit/>
          </a:bodyPr>
          <a:lstStyle/>
          <a:p>
            <a:pPr algn="ctr"/>
            <a:r>
              <a:rPr lang="en-GB" sz="2400" dirty="0" err="1" smtClean="0">
                <a:solidFill>
                  <a:schemeClr val="bg1">
                    <a:lumMod val="50000"/>
                  </a:schemeClr>
                </a:solidFill>
              </a:rPr>
              <a:t>Cumplimiento</a:t>
            </a:r>
            <a:r>
              <a:rPr lang="en-GB" sz="2400" dirty="0" smtClean="0">
                <a:solidFill>
                  <a:schemeClr val="bg1">
                    <a:lumMod val="50000"/>
                  </a:schemeClr>
                </a:solidFill>
              </a:rPr>
              <a:t> al 100% con la </a:t>
            </a:r>
            <a:r>
              <a:rPr lang="en-GB" sz="2400" dirty="0" err="1" smtClean="0">
                <a:solidFill>
                  <a:schemeClr val="bg1">
                    <a:lumMod val="50000"/>
                  </a:schemeClr>
                </a:solidFill>
              </a:rPr>
              <a:t>Seguridad</a:t>
            </a:r>
            <a:r>
              <a:rPr lang="en-GB" sz="2400" dirty="0" smtClean="0">
                <a:solidFill>
                  <a:schemeClr val="bg1">
                    <a:lumMod val="50000"/>
                  </a:schemeClr>
                </a:solidFill>
              </a:rPr>
              <a:t> del </a:t>
            </a:r>
            <a:r>
              <a:rPr lang="en-GB" sz="2400" dirty="0" err="1" smtClean="0">
                <a:solidFill>
                  <a:schemeClr val="bg1">
                    <a:lumMod val="50000"/>
                  </a:schemeClr>
                </a:solidFill>
              </a:rPr>
              <a:t>trabajador</a:t>
            </a:r>
            <a:r>
              <a:rPr lang="en-GB" sz="2400" dirty="0" smtClean="0">
                <a:solidFill>
                  <a:schemeClr val="bg1">
                    <a:lumMod val="50000"/>
                  </a:schemeClr>
                </a:solidFill>
              </a:rPr>
              <a:t> </a:t>
            </a:r>
            <a:r>
              <a:rPr lang="en-GB" sz="2400" dirty="0" err="1" smtClean="0">
                <a:solidFill>
                  <a:schemeClr val="bg1">
                    <a:lumMod val="50000"/>
                  </a:schemeClr>
                </a:solidFill>
              </a:rPr>
              <a:t>solitario</a:t>
            </a:r>
            <a:r>
              <a:rPr lang="en-GB" sz="2400" dirty="0" smtClean="0">
                <a:solidFill>
                  <a:schemeClr val="bg1">
                    <a:lumMod val="50000"/>
                  </a:schemeClr>
                </a:solidFill>
              </a:rPr>
              <a:t> e </a:t>
            </a:r>
            <a:r>
              <a:rPr lang="en-GB" sz="2400" dirty="0" err="1" smtClean="0">
                <a:solidFill>
                  <a:schemeClr val="bg1">
                    <a:lumMod val="50000"/>
                  </a:schemeClr>
                </a:solidFill>
              </a:rPr>
              <a:t>inspecciones</a:t>
            </a:r>
            <a:r>
              <a:rPr lang="en-GB" sz="2400" dirty="0" smtClean="0">
                <a:solidFill>
                  <a:schemeClr val="bg1">
                    <a:lumMod val="50000"/>
                  </a:schemeClr>
                </a:solidFill>
              </a:rPr>
              <a:t> de </a:t>
            </a:r>
            <a:r>
              <a:rPr lang="en-GB" sz="2400" dirty="0" err="1" smtClean="0">
                <a:solidFill>
                  <a:schemeClr val="bg1">
                    <a:lumMod val="50000"/>
                  </a:schemeClr>
                </a:solidFill>
              </a:rPr>
              <a:t>vehículos</a:t>
            </a:r>
            <a:endParaRPr lang="en-GB" sz="2400" dirty="0">
              <a:solidFill>
                <a:schemeClr val="bg1">
                  <a:lumMod val="50000"/>
                </a:schemeClr>
              </a:solidFill>
            </a:endParaRPr>
          </a:p>
        </p:txBody>
      </p:sp>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39084" y="2567237"/>
            <a:ext cx="1195886" cy="1750077"/>
          </a:xfrm>
          <a:prstGeom prst="rect">
            <a:avLst/>
          </a:prstGeom>
        </p:spPr>
      </p:pic>
    </p:spTree>
    <p:extLst>
      <p:ext uri="{BB962C8B-B14F-4D97-AF65-F5344CB8AC3E}">
        <p14:creationId xmlns:p14="http://schemas.microsoft.com/office/powerpoint/2010/main" val="38561907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err="1"/>
              <a:t>Algunos</a:t>
            </a:r>
            <a:r>
              <a:rPr lang="en-GB" dirty="0"/>
              <a:t> de </a:t>
            </a:r>
            <a:r>
              <a:rPr lang="en-GB" dirty="0" err="1"/>
              <a:t>nuestros</a:t>
            </a:r>
            <a:r>
              <a:rPr lang="en-GB" dirty="0"/>
              <a:t> </a:t>
            </a:r>
            <a:r>
              <a:rPr lang="en-GB" dirty="0" err="1"/>
              <a:t>clientes</a:t>
            </a:r>
            <a:r>
              <a:rPr lang="en-GB" dirty="0"/>
              <a:t> </a:t>
            </a:r>
            <a:r>
              <a:rPr lang="en-GB" dirty="0" err="1"/>
              <a:t>por</a:t>
            </a:r>
            <a:r>
              <a:rPr lang="en-GB" dirty="0"/>
              <a:t> </a:t>
            </a:r>
            <a:r>
              <a:rPr lang="en-GB" dirty="0" err="1"/>
              <a:t>categorías</a:t>
            </a:r>
            <a:endParaRPr lang="ga-IE" dirty="0"/>
          </a:p>
        </p:txBody>
      </p:sp>
      <p:sp>
        <p:nvSpPr>
          <p:cNvPr id="32" name="Rounded Rectangle 31"/>
          <p:cNvSpPr/>
          <p:nvPr/>
        </p:nvSpPr>
        <p:spPr>
          <a:xfrm>
            <a:off x="112619" y="1674049"/>
            <a:ext cx="3714458" cy="4763879"/>
          </a:xfrm>
          <a:prstGeom prst="roundRect">
            <a:avLst>
              <a:gd name="adj" fmla="val 4999"/>
            </a:avLst>
          </a:prstGeom>
          <a:noFill/>
          <a:ln w="38100" cmpd="sng">
            <a:solidFill>
              <a:srgbClr val="80808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443518" y="1004144"/>
            <a:ext cx="3101335" cy="898878"/>
          </a:xfrm>
          <a:prstGeom prst="rect">
            <a:avLst/>
          </a:prstGeom>
          <a:solidFill>
            <a:schemeClr val="accent6"/>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b="1" dirty="0" smtClean="0"/>
              <a:t>Facilities Management</a:t>
            </a:r>
            <a:endParaRPr lang="en-US" sz="1400" dirty="0" smtClean="0"/>
          </a:p>
        </p:txBody>
      </p:sp>
      <p:pic>
        <p:nvPicPr>
          <p:cNvPr id="49" name="Picture 48"/>
          <p:cNvPicPr>
            <a:picLocks noChangeAspect="1"/>
          </p:cNvPicPr>
          <p:nvPr/>
        </p:nvPicPr>
        <p:blipFill>
          <a:blip r:embed="rId2"/>
          <a:stretch>
            <a:fillRect/>
          </a:stretch>
        </p:blipFill>
        <p:spPr>
          <a:xfrm>
            <a:off x="276414" y="3767651"/>
            <a:ext cx="1520410" cy="682634"/>
          </a:xfrm>
          <a:prstGeom prst="rect">
            <a:avLst/>
          </a:prstGeom>
        </p:spPr>
      </p:pic>
      <p:pic>
        <p:nvPicPr>
          <p:cNvPr id="51" name="Picture 10" descr="http://magdalene-fields.co.uk/wp-content/uploads/2014/06/bourney_leisure.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303749" y="2851828"/>
            <a:ext cx="1483975" cy="108223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79376" y="2059541"/>
            <a:ext cx="1661920" cy="859614"/>
          </a:xfrm>
          <a:prstGeom prst="rect">
            <a:avLst/>
          </a:prstGeom>
          <a:noFill/>
          <a:ln w="9525">
            <a:noFill/>
            <a:miter lim="800000"/>
            <a:headEnd/>
            <a:tailEnd/>
          </a:ln>
        </p:spPr>
      </p:pic>
      <p:grpSp>
        <p:nvGrpSpPr>
          <p:cNvPr id="7" name="Group 6"/>
          <p:cNvGrpSpPr/>
          <p:nvPr/>
        </p:nvGrpSpPr>
        <p:grpSpPr>
          <a:xfrm>
            <a:off x="225408" y="1006122"/>
            <a:ext cx="7819708" cy="5499099"/>
            <a:chOff x="-3995596" y="1006122"/>
            <a:chExt cx="7819708" cy="5499099"/>
          </a:xfrm>
        </p:grpSpPr>
        <p:sp>
          <p:nvSpPr>
            <p:cNvPr id="27" name="Rounded Rectangle 26"/>
            <p:cNvSpPr/>
            <p:nvPr/>
          </p:nvSpPr>
          <p:spPr>
            <a:xfrm>
              <a:off x="109654" y="1741342"/>
              <a:ext cx="3714458" cy="4763879"/>
            </a:xfrm>
            <a:prstGeom prst="roundRect">
              <a:avLst>
                <a:gd name="adj" fmla="val 4999"/>
              </a:avLst>
            </a:prstGeom>
            <a:noFill/>
            <a:ln w="38100" cmpd="sng">
              <a:solidFill>
                <a:srgbClr val="80808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412331" y="1006122"/>
              <a:ext cx="3101335" cy="898878"/>
            </a:xfrm>
            <a:prstGeom prst="rect">
              <a:avLst/>
            </a:prstGeom>
            <a:solidFill>
              <a:srgbClr val="41BBDF"/>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b="1" dirty="0" smtClean="0"/>
                <a:t>Field Services</a:t>
              </a:r>
              <a:endParaRPr lang="en-US" sz="1400" dirty="0" smtClean="0"/>
            </a:p>
          </p:txBody>
        </p:sp>
        <p:pic>
          <p:nvPicPr>
            <p:cNvPr id="4" name="Picture 3"/>
            <p:cNvPicPr>
              <a:picLocks noChangeAspect="1"/>
            </p:cNvPicPr>
            <p:nvPr/>
          </p:nvPicPr>
          <p:blipFill>
            <a:blip r:embed="rId5"/>
            <a:stretch>
              <a:fillRect/>
            </a:stretch>
          </p:blipFill>
          <p:spPr>
            <a:xfrm>
              <a:off x="215764" y="2151016"/>
              <a:ext cx="1765391" cy="533427"/>
            </a:xfrm>
            <a:prstGeom prst="rect">
              <a:avLst/>
            </a:prstGeom>
          </p:spPr>
        </p:pic>
        <p:pic>
          <p:nvPicPr>
            <p:cNvPr id="5" name="Picture 4"/>
            <p:cNvPicPr>
              <a:picLocks noChangeAspect="1"/>
            </p:cNvPicPr>
            <p:nvPr/>
          </p:nvPicPr>
          <p:blipFill>
            <a:blip r:embed="rId6"/>
            <a:stretch>
              <a:fillRect/>
            </a:stretch>
          </p:blipFill>
          <p:spPr>
            <a:xfrm>
              <a:off x="-3995596" y="2124275"/>
              <a:ext cx="1881993" cy="515944"/>
            </a:xfrm>
            <a:prstGeom prst="rect">
              <a:avLst/>
            </a:prstGeom>
          </p:spPr>
        </p:pic>
        <p:pic>
          <p:nvPicPr>
            <p:cNvPr id="6" name="Picture 5"/>
            <p:cNvPicPr>
              <a:picLocks noChangeAspect="1"/>
            </p:cNvPicPr>
            <p:nvPr/>
          </p:nvPicPr>
          <p:blipFill>
            <a:blip r:embed="rId7"/>
            <a:stretch>
              <a:fillRect/>
            </a:stretch>
          </p:blipFill>
          <p:spPr>
            <a:xfrm>
              <a:off x="1627316" y="3743969"/>
              <a:ext cx="2133710" cy="711237"/>
            </a:xfrm>
            <a:prstGeom prst="rect">
              <a:avLst/>
            </a:prstGeom>
          </p:spPr>
        </p:pic>
      </p:grpSp>
      <p:pic>
        <p:nvPicPr>
          <p:cNvPr id="10242" name="Picture 2" descr="http://www.thethistles.com/images/logo.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7598" y="2761649"/>
            <a:ext cx="1171205" cy="882361"/>
          </a:xfrm>
          <a:prstGeom prst="rect">
            <a:avLst/>
          </a:prstGeom>
          <a:solidFill>
            <a:srgbClr val="7030A0"/>
          </a:solidFill>
        </p:spPr>
      </p:pic>
      <p:pic>
        <p:nvPicPr>
          <p:cNvPr id="8" name="Picture 7"/>
          <p:cNvPicPr>
            <a:picLocks noChangeAspect="1"/>
          </p:cNvPicPr>
          <p:nvPr/>
        </p:nvPicPr>
        <p:blipFill>
          <a:blip r:embed="rId9"/>
          <a:stretch>
            <a:fillRect/>
          </a:stretch>
        </p:blipFill>
        <p:spPr>
          <a:xfrm>
            <a:off x="2277301" y="2077926"/>
            <a:ext cx="1358970" cy="647733"/>
          </a:xfrm>
          <a:prstGeom prst="rect">
            <a:avLst/>
          </a:prstGeom>
        </p:spPr>
      </p:pic>
      <p:pic>
        <p:nvPicPr>
          <p:cNvPr id="10244" name="Picture 4" descr="Signup Ltd - Sign Fitting, Board Erecting Northampton"/>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17809" y="2663272"/>
            <a:ext cx="1549085" cy="1096136"/>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Superior Property Service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97709" y="4206752"/>
            <a:ext cx="1666875" cy="876300"/>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Accommod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89792" y="5288449"/>
            <a:ext cx="1641814" cy="520817"/>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http://static.wixstatic.com/media/a4dbfa_62a6d1cd0f9c4081a14a01694ede7a43.png_srb_p_276_179_75_22_0.50_1.20_0.00_png_srb"/>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4801" y="4861076"/>
            <a:ext cx="1451156" cy="767641"/>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NBC Bird and Pest"/>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67310" y="5809266"/>
            <a:ext cx="2168098" cy="619457"/>
          </a:xfrm>
          <a:prstGeom prst="rect">
            <a:avLst/>
          </a:prstGeom>
          <a:noFill/>
          <a:extLst>
            <a:ext uri="{909E8E84-426E-40DD-AFC4-6F175D3DCCD1}">
              <a14:hiddenFill xmlns:a14="http://schemas.microsoft.com/office/drawing/2010/main">
                <a:solidFill>
                  <a:srgbClr val="FFFFFF"/>
                </a:solidFill>
              </a14:hiddenFill>
            </a:ext>
          </a:extLst>
        </p:spPr>
      </p:pic>
      <p:pic>
        <p:nvPicPr>
          <p:cNvPr id="10254" name="Picture 14" descr="Ahern Waste Management &amp; Recycling Services"/>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533720" y="2916695"/>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256" name="Picture 16" descr="http://secto.ie/images/header-object.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508934" y="4541336"/>
            <a:ext cx="1693225" cy="41919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17"/>
          <a:stretch>
            <a:fillRect/>
          </a:stretch>
        </p:blipFill>
        <p:spPr>
          <a:xfrm>
            <a:off x="4473124" y="3613705"/>
            <a:ext cx="1365314" cy="537593"/>
          </a:xfrm>
          <a:prstGeom prst="rect">
            <a:avLst/>
          </a:prstGeom>
        </p:spPr>
      </p:pic>
      <p:pic>
        <p:nvPicPr>
          <p:cNvPr id="10" name="Picture 9"/>
          <p:cNvPicPr>
            <a:picLocks noChangeAspect="1"/>
          </p:cNvPicPr>
          <p:nvPr/>
        </p:nvPicPr>
        <p:blipFill>
          <a:blip r:embed="rId18"/>
          <a:stretch>
            <a:fillRect/>
          </a:stretch>
        </p:blipFill>
        <p:spPr>
          <a:xfrm>
            <a:off x="6070073" y="5635646"/>
            <a:ext cx="1892397" cy="438173"/>
          </a:xfrm>
          <a:prstGeom prst="rect">
            <a:avLst/>
          </a:prstGeom>
        </p:spPr>
      </p:pic>
      <p:pic>
        <p:nvPicPr>
          <p:cNvPr id="10258" name="Picture 18" descr="Zarafa Holdings Limited Logo"/>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437745" y="5243534"/>
            <a:ext cx="1507334" cy="8960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20"/>
          <a:stretch>
            <a:fillRect/>
          </a:stretch>
        </p:blipFill>
        <p:spPr>
          <a:xfrm>
            <a:off x="6448660" y="4507820"/>
            <a:ext cx="1267937" cy="1075211"/>
          </a:xfrm>
          <a:prstGeom prst="rect">
            <a:avLst/>
          </a:prstGeom>
        </p:spPr>
      </p:pic>
      <p:sp>
        <p:nvSpPr>
          <p:cNvPr id="55" name="Rounded Rectangle 54"/>
          <p:cNvSpPr/>
          <p:nvPr/>
        </p:nvSpPr>
        <p:spPr>
          <a:xfrm>
            <a:off x="8376204" y="1741342"/>
            <a:ext cx="3714458" cy="4763879"/>
          </a:xfrm>
          <a:prstGeom prst="roundRect">
            <a:avLst>
              <a:gd name="adj" fmla="val 4999"/>
            </a:avLst>
          </a:prstGeom>
          <a:noFill/>
          <a:ln w="38100" cmpd="sng">
            <a:solidFill>
              <a:srgbClr val="80808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p:cNvSpPr/>
          <p:nvPr/>
        </p:nvSpPr>
        <p:spPr>
          <a:xfrm>
            <a:off x="8678881" y="1006122"/>
            <a:ext cx="3101335" cy="898878"/>
          </a:xfrm>
          <a:prstGeom prst="rect">
            <a:avLst/>
          </a:prstGeom>
          <a:solidFill>
            <a:schemeClr val="accent2"/>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b="1" dirty="0"/>
              <a:t>Transport &amp; Logistics</a:t>
            </a:r>
          </a:p>
        </p:txBody>
      </p:sp>
      <p:pic>
        <p:nvPicPr>
          <p:cNvPr id="57" name="Picture 2" descr="logo"/>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555011" y="2278465"/>
            <a:ext cx="2857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4" descr="http://www.laroussefoods.ie/ix/LFR_logo.pn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381930" y="3404370"/>
            <a:ext cx="1618153" cy="1386989"/>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p:cNvPicPr>
            <a:picLocks noChangeAspect="1"/>
          </p:cNvPicPr>
          <p:nvPr/>
        </p:nvPicPr>
        <p:blipFill>
          <a:blip r:embed="rId23"/>
          <a:stretch>
            <a:fillRect/>
          </a:stretch>
        </p:blipFill>
        <p:spPr>
          <a:xfrm>
            <a:off x="8678881" y="5400527"/>
            <a:ext cx="1531686" cy="582041"/>
          </a:xfrm>
          <a:prstGeom prst="rect">
            <a:avLst/>
          </a:prstGeom>
        </p:spPr>
      </p:pic>
      <p:pic>
        <p:nvPicPr>
          <p:cNvPr id="60" name="Picture 59"/>
          <p:cNvPicPr>
            <a:picLocks noChangeAspect="1"/>
          </p:cNvPicPr>
          <p:nvPr/>
        </p:nvPicPr>
        <p:blipFill>
          <a:blip r:embed="rId24"/>
          <a:stretch>
            <a:fillRect/>
          </a:stretch>
        </p:blipFill>
        <p:spPr>
          <a:xfrm>
            <a:off x="8520362" y="3478723"/>
            <a:ext cx="1689187" cy="1289116"/>
          </a:xfrm>
          <a:prstGeom prst="rect">
            <a:avLst/>
          </a:prstGeom>
        </p:spPr>
      </p:pic>
      <p:pic>
        <p:nvPicPr>
          <p:cNvPr id="61" name="Picture 60"/>
          <p:cNvPicPr>
            <a:picLocks noChangeAspect="1"/>
          </p:cNvPicPr>
          <p:nvPr/>
        </p:nvPicPr>
        <p:blipFill>
          <a:blip r:embed="rId25"/>
          <a:stretch>
            <a:fillRect/>
          </a:stretch>
        </p:blipFill>
        <p:spPr>
          <a:xfrm>
            <a:off x="10544973" y="5172528"/>
            <a:ext cx="1371670" cy="927148"/>
          </a:xfrm>
          <a:prstGeom prst="rect">
            <a:avLst/>
          </a:prstGeom>
        </p:spPr>
      </p:pic>
      <p:pic>
        <p:nvPicPr>
          <p:cNvPr id="10260" name="Picture 20" descr="Clearhill"/>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4523879" y="2925674"/>
            <a:ext cx="1691556" cy="456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99089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err="1" smtClean="0"/>
              <a:t>Algunos</a:t>
            </a:r>
            <a:r>
              <a:rPr lang="en-GB" dirty="0" smtClean="0"/>
              <a:t> de </a:t>
            </a:r>
            <a:r>
              <a:rPr lang="en-GB" dirty="0" err="1" smtClean="0"/>
              <a:t>nuestros</a:t>
            </a:r>
            <a:r>
              <a:rPr lang="en-GB" dirty="0" smtClean="0"/>
              <a:t> </a:t>
            </a:r>
            <a:r>
              <a:rPr lang="en-GB" dirty="0" err="1" smtClean="0"/>
              <a:t>clientes</a:t>
            </a:r>
            <a:r>
              <a:rPr lang="en-GB" dirty="0" smtClean="0"/>
              <a:t> </a:t>
            </a:r>
            <a:r>
              <a:rPr lang="en-GB" dirty="0" err="1" smtClean="0"/>
              <a:t>por</a:t>
            </a:r>
            <a:r>
              <a:rPr lang="en-GB" dirty="0" smtClean="0"/>
              <a:t> </a:t>
            </a:r>
            <a:r>
              <a:rPr lang="en-GB" dirty="0" err="1" smtClean="0"/>
              <a:t>categorías</a:t>
            </a:r>
            <a:endParaRPr lang="ga-IE" dirty="0"/>
          </a:p>
        </p:txBody>
      </p:sp>
      <p:pic>
        <p:nvPicPr>
          <p:cNvPr id="33" name="Picture 3"/>
          <p:cNvPicPr>
            <a:picLocks noChangeAspect="1" noChangeArrowheads="1"/>
          </p:cNvPicPr>
          <p:nvPr/>
        </p:nvPicPr>
        <p:blipFill>
          <a:blip r:embed="rId2" cstate="print"/>
          <a:srcRect/>
          <a:stretch>
            <a:fillRect/>
          </a:stretch>
        </p:blipFill>
        <p:spPr bwMode="auto">
          <a:xfrm>
            <a:off x="4560997" y="5592760"/>
            <a:ext cx="1261640" cy="735394"/>
          </a:xfrm>
          <a:prstGeom prst="rect">
            <a:avLst/>
          </a:prstGeom>
          <a:solidFill>
            <a:schemeClr val="accent2"/>
          </a:solidFill>
        </p:spPr>
      </p:pic>
      <p:pic>
        <p:nvPicPr>
          <p:cNvPr id="34" name="Picture 3"/>
          <p:cNvPicPr>
            <a:picLocks noChangeAspect="1" noChangeArrowheads="1"/>
          </p:cNvPicPr>
          <p:nvPr/>
        </p:nvPicPr>
        <p:blipFill>
          <a:blip r:embed="rId3" cstate="print"/>
          <a:srcRect/>
          <a:stretch>
            <a:fillRect/>
          </a:stretch>
        </p:blipFill>
        <p:spPr bwMode="auto">
          <a:xfrm>
            <a:off x="4253601" y="4879734"/>
            <a:ext cx="1966908" cy="658216"/>
          </a:xfrm>
          <a:prstGeom prst="rect">
            <a:avLst/>
          </a:prstGeom>
          <a:solidFill>
            <a:schemeClr val="accent2"/>
          </a:solidFill>
        </p:spPr>
      </p:pic>
      <p:pic>
        <p:nvPicPr>
          <p:cNvPr id="37" name="Picture 6" descr="http://www.gdfsuezenergyresources.com/assets/images/times-square-alliance.gi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12232" y="2232271"/>
            <a:ext cx="1379092" cy="689546"/>
          </a:xfrm>
          <a:prstGeom prst="rect">
            <a:avLst/>
          </a:prstGeom>
          <a:solidFill>
            <a:schemeClr val="accent2"/>
          </a:solidFill>
          <a:extLst/>
        </p:spPr>
      </p:pic>
      <p:pic>
        <p:nvPicPr>
          <p:cNvPr id="38" name="Picture 8" descr="http://torontofinancialdistrict.com/wp-content/uploads/fdbia_logo.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565356" y="4968206"/>
            <a:ext cx="1162800" cy="553383"/>
          </a:xfrm>
          <a:prstGeom prst="rect">
            <a:avLst/>
          </a:prstGeom>
          <a:solidFill>
            <a:schemeClr val="accent2"/>
          </a:solidFill>
          <a:extLst/>
        </p:spPr>
      </p:pic>
      <p:pic>
        <p:nvPicPr>
          <p:cNvPr id="40" name="Picture 4" descr="Home"/>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624064" y="4102350"/>
            <a:ext cx="782782" cy="777384"/>
          </a:xfrm>
          <a:prstGeom prst="rect">
            <a:avLst/>
          </a:prstGeom>
          <a:solidFill>
            <a:schemeClr val="accent2"/>
          </a:solidFill>
          <a:extLst/>
        </p:spPr>
      </p:pic>
      <p:sp>
        <p:nvSpPr>
          <p:cNvPr id="31" name="Rounded Rectangle 30"/>
          <p:cNvSpPr/>
          <p:nvPr/>
        </p:nvSpPr>
        <p:spPr>
          <a:xfrm>
            <a:off x="4244210" y="1741342"/>
            <a:ext cx="3714458" cy="4763879"/>
          </a:xfrm>
          <a:prstGeom prst="roundRect">
            <a:avLst>
              <a:gd name="adj" fmla="val 4999"/>
            </a:avLst>
          </a:prstGeom>
          <a:noFill/>
          <a:ln w="38100" cmpd="sng">
            <a:solidFill>
              <a:srgbClr val="80808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1" name="Picture 4"/>
          <p:cNvPicPr>
            <a:picLocks noChangeAspect="1" noChangeArrowheads="1"/>
          </p:cNvPicPr>
          <p:nvPr/>
        </p:nvPicPr>
        <p:blipFill>
          <a:blip r:embed="rId7" cstate="print"/>
          <a:srcRect/>
          <a:stretch>
            <a:fillRect/>
          </a:stretch>
        </p:blipFill>
        <p:spPr bwMode="auto">
          <a:xfrm>
            <a:off x="5786700" y="4252544"/>
            <a:ext cx="1983541" cy="577583"/>
          </a:xfrm>
          <a:prstGeom prst="rect">
            <a:avLst/>
          </a:prstGeom>
          <a:noFill/>
          <a:ln w="9525">
            <a:noFill/>
            <a:miter lim="800000"/>
            <a:headEnd/>
            <a:tailEnd/>
          </a:ln>
        </p:spPr>
      </p:pic>
      <p:pic>
        <p:nvPicPr>
          <p:cNvPr id="42" name="Picture 41"/>
          <p:cNvPicPr>
            <a:picLocks noChangeAspect="1" noChangeArrowheads="1"/>
          </p:cNvPicPr>
          <p:nvPr/>
        </p:nvPicPr>
        <p:blipFill>
          <a:blip r:embed="rId8" cstate="print"/>
          <a:srcRect/>
          <a:stretch>
            <a:fillRect/>
          </a:stretch>
        </p:blipFill>
        <p:spPr bwMode="auto">
          <a:xfrm>
            <a:off x="4434347" y="3231857"/>
            <a:ext cx="2014431" cy="786456"/>
          </a:xfrm>
          <a:prstGeom prst="rect">
            <a:avLst/>
          </a:prstGeom>
          <a:noFill/>
          <a:ln w="9525">
            <a:noFill/>
            <a:miter lim="800000"/>
            <a:headEnd/>
            <a:tailEnd/>
          </a:ln>
        </p:spPr>
      </p:pic>
      <p:pic>
        <p:nvPicPr>
          <p:cNvPr id="43" name="Picture 2"/>
          <p:cNvPicPr>
            <a:picLocks noChangeAspect="1" noChangeArrowheads="1"/>
          </p:cNvPicPr>
          <p:nvPr/>
        </p:nvPicPr>
        <p:blipFill>
          <a:blip r:embed="rId9" cstate="print"/>
          <a:srcRect/>
          <a:stretch>
            <a:fillRect/>
          </a:stretch>
        </p:blipFill>
        <p:spPr bwMode="auto">
          <a:xfrm>
            <a:off x="6778471" y="3261309"/>
            <a:ext cx="772841" cy="787022"/>
          </a:xfrm>
          <a:prstGeom prst="rect">
            <a:avLst/>
          </a:prstGeom>
          <a:noFill/>
          <a:ln w="9525">
            <a:noFill/>
            <a:miter lim="800000"/>
            <a:headEnd/>
            <a:tailEnd/>
          </a:ln>
        </p:spPr>
      </p:pic>
      <p:pic>
        <p:nvPicPr>
          <p:cNvPr id="44" name="Picture 43"/>
          <p:cNvPicPr>
            <a:picLocks noChangeAspect="1"/>
          </p:cNvPicPr>
          <p:nvPr/>
        </p:nvPicPr>
        <p:blipFill>
          <a:blip r:embed="rId10"/>
          <a:stretch>
            <a:fillRect/>
          </a:stretch>
        </p:blipFill>
        <p:spPr>
          <a:xfrm>
            <a:off x="5893913" y="5691548"/>
            <a:ext cx="2005343" cy="487786"/>
          </a:xfrm>
          <a:prstGeom prst="rect">
            <a:avLst/>
          </a:prstGeom>
        </p:spPr>
      </p:pic>
      <p:pic>
        <p:nvPicPr>
          <p:cNvPr id="45" name="Picture 7" descr="http://www.nihgc.org/resources/images/news/article/20/1_Multipart_xF8FF_3_OPW.jpg"/>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6311422" y="1987834"/>
            <a:ext cx="1350910" cy="1161189"/>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4560997" y="1006122"/>
            <a:ext cx="3101335" cy="898878"/>
          </a:xfrm>
          <a:prstGeom prst="rect">
            <a:avLst/>
          </a:prstGeom>
          <a:solidFill>
            <a:srgbClr val="41BBDF"/>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b="1" dirty="0"/>
              <a:t>Local Authorities &amp; BIDs</a:t>
            </a:r>
          </a:p>
        </p:txBody>
      </p:sp>
      <p:grpSp>
        <p:nvGrpSpPr>
          <p:cNvPr id="54" name="Group 53"/>
          <p:cNvGrpSpPr/>
          <p:nvPr/>
        </p:nvGrpSpPr>
        <p:grpSpPr>
          <a:xfrm>
            <a:off x="233416" y="1036568"/>
            <a:ext cx="3714458" cy="5499099"/>
            <a:chOff x="8378765" y="1006122"/>
            <a:chExt cx="3714458" cy="5499099"/>
          </a:xfrm>
        </p:grpSpPr>
        <p:sp>
          <p:nvSpPr>
            <p:cNvPr id="32" name="Rounded Rectangle 31"/>
            <p:cNvSpPr/>
            <p:nvPr/>
          </p:nvSpPr>
          <p:spPr>
            <a:xfrm>
              <a:off x="8378765" y="1741342"/>
              <a:ext cx="3714458" cy="4763879"/>
            </a:xfrm>
            <a:prstGeom prst="roundRect">
              <a:avLst>
                <a:gd name="adj" fmla="val 4999"/>
              </a:avLst>
            </a:prstGeom>
            <a:noFill/>
            <a:ln w="38100" cmpd="sng">
              <a:solidFill>
                <a:srgbClr val="80808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8709664" y="1006122"/>
              <a:ext cx="3101335" cy="898878"/>
            </a:xfrm>
            <a:prstGeom prst="rect">
              <a:avLst/>
            </a:prstGeom>
            <a:solidFill>
              <a:schemeClr val="accent6"/>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b="1" dirty="0" smtClean="0"/>
                <a:t>Engineering &amp; Utilities</a:t>
              </a:r>
              <a:endParaRPr lang="en-US" sz="1400" dirty="0" smtClean="0"/>
            </a:p>
          </p:txBody>
        </p:sp>
        <p:pic>
          <p:nvPicPr>
            <p:cNvPr id="46" name="Picture 2"/>
            <p:cNvPicPr>
              <a:picLocks noChangeAspect="1" noChangeArrowheads="1"/>
            </p:cNvPicPr>
            <p:nvPr/>
          </p:nvPicPr>
          <p:blipFill>
            <a:blip r:embed="rId12" cstate="print"/>
            <a:srcRect/>
            <a:stretch>
              <a:fillRect/>
            </a:stretch>
          </p:blipFill>
          <p:spPr bwMode="auto">
            <a:xfrm>
              <a:off x="8747074" y="2759334"/>
              <a:ext cx="989939" cy="866197"/>
            </a:xfrm>
            <a:prstGeom prst="rect">
              <a:avLst/>
            </a:prstGeom>
            <a:noFill/>
            <a:ln w="9525">
              <a:noFill/>
              <a:miter lim="800000"/>
              <a:headEnd/>
              <a:tailEnd/>
            </a:ln>
          </p:spPr>
        </p:pic>
        <p:pic>
          <p:nvPicPr>
            <p:cNvPr id="47" name="Picture 46"/>
            <p:cNvPicPr>
              <a:picLocks noChangeAspect="1" noChangeArrowheads="1"/>
            </p:cNvPicPr>
            <p:nvPr/>
          </p:nvPicPr>
          <p:blipFill>
            <a:blip r:embed="rId13" cstate="print"/>
            <a:srcRect/>
            <a:stretch>
              <a:fillRect/>
            </a:stretch>
          </p:blipFill>
          <p:spPr bwMode="auto">
            <a:xfrm>
              <a:off x="10002466" y="2828594"/>
              <a:ext cx="2057400" cy="657225"/>
            </a:xfrm>
            <a:prstGeom prst="rect">
              <a:avLst/>
            </a:prstGeom>
            <a:noFill/>
            <a:ln w="9525">
              <a:noFill/>
              <a:miter lim="800000"/>
              <a:headEnd/>
              <a:tailEnd/>
            </a:ln>
          </p:spPr>
        </p:pic>
        <p:pic>
          <p:nvPicPr>
            <p:cNvPr id="48" name="Picture 47"/>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695561" y="2108718"/>
              <a:ext cx="1436246" cy="437880"/>
            </a:xfrm>
            <a:prstGeom prst="rect">
              <a:avLst/>
            </a:prstGeom>
          </p:spPr>
        </p:pic>
      </p:grpSp>
      <p:pic>
        <p:nvPicPr>
          <p:cNvPr id="9222" name="Picture 6" descr="McBreen Environmental - Drain and Environmental Services"/>
          <p:cNvPicPr>
            <a:picLocks noChangeAspect="1" noChangeArrowheads="1"/>
          </p:cNvPicPr>
          <p:nvPr/>
        </p:nvPicPr>
        <p:blipFill rotWithShape="1">
          <a:blip r:embed="rId15">
            <a:extLst>
              <a:ext uri="{28A0092B-C50C-407E-A947-70E740481C1C}">
                <a14:useLocalDpi xmlns:a14="http://schemas.microsoft.com/office/drawing/2010/main" val="0"/>
              </a:ext>
            </a:extLst>
          </a:blip>
          <a:srcRect b="27775"/>
          <a:stretch/>
        </p:blipFill>
        <p:spPr bwMode="auto">
          <a:xfrm>
            <a:off x="2254480" y="2180849"/>
            <a:ext cx="1538005" cy="396195"/>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Amelio Utilities Ltd"/>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689188" y="3664296"/>
            <a:ext cx="1065897" cy="1065898"/>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Coffey"/>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47773" y="3763716"/>
            <a:ext cx="1734059" cy="506345"/>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GMC Group"/>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81744" y="5058939"/>
            <a:ext cx="2883906" cy="55141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p:cNvPicPr>
            <a:picLocks noChangeAspect="1"/>
          </p:cNvPicPr>
          <p:nvPr/>
        </p:nvPicPr>
        <p:blipFill>
          <a:blip r:embed="rId19"/>
          <a:stretch>
            <a:fillRect/>
          </a:stretch>
        </p:blipFill>
        <p:spPr>
          <a:xfrm>
            <a:off x="495104" y="4377800"/>
            <a:ext cx="1839396" cy="535887"/>
          </a:xfrm>
          <a:prstGeom prst="rect">
            <a:avLst/>
          </a:prstGeom>
        </p:spPr>
      </p:pic>
      <p:pic>
        <p:nvPicPr>
          <p:cNvPr id="9230" name="Picture 14" descr="PJ Bonne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32181" y="5824670"/>
            <a:ext cx="1670596" cy="189333"/>
          </a:xfrm>
          <a:prstGeom prst="rect">
            <a:avLst/>
          </a:prstGeom>
          <a:noFill/>
          <a:extLst>
            <a:ext uri="{909E8E84-426E-40DD-AFC4-6F175D3DCCD1}">
              <a14:hiddenFill xmlns:a14="http://schemas.microsoft.com/office/drawing/2010/main">
                <a:solidFill>
                  <a:srgbClr val="FFFFFF"/>
                </a:solidFill>
              </a14:hiddenFill>
            </a:ext>
          </a:extLst>
        </p:spPr>
      </p:pic>
      <p:pic>
        <p:nvPicPr>
          <p:cNvPr id="9232" name="Picture 16" descr="FLSmidth logo"/>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170463" y="5764105"/>
            <a:ext cx="1609725" cy="438151"/>
          </a:xfrm>
          <a:prstGeom prst="rect">
            <a:avLst/>
          </a:prstGeom>
          <a:noFill/>
          <a:extLst>
            <a:ext uri="{909E8E84-426E-40DD-AFC4-6F175D3DCCD1}">
              <a14:hiddenFill xmlns:a14="http://schemas.microsoft.com/office/drawing/2010/main">
                <a:solidFill>
                  <a:srgbClr val="FFFFFF"/>
                </a:solidFill>
              </a14:hiddenFill>
            </a:ext>
          </a:extLst>
        </p:spPr>
      </p:pic>
      <p:sp>
        <p:nvSpPr>
          <p:cNvPr id="55" name="Rounded Rectangle 54"/>
          <p:cNvSpPr/>
          <p:nvPr/>
        </p:nvSpPr>
        <p:spPr>
          <a:xfrm>
            <a:off x="8287721" y="1720988"/>
            <a:ext cx="3714458" cy="4763879"/>
          </a:xfrm>
          <a:prstGeom prst="roundRect">
            <a:avLst>
              <a:gd name="adj" fmla="val 4999"/>
            </a:avLst>
          </a:prstGeom>
          <a:noFill/>
          <a:ln w="38100" cmpd="sng">
            <a:solidFill>
              <a:srgbClr val="80808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p:cNvSpPr/>
          <p:nvPr/>
        </p:nvSpPr>
        <p:spPr>
          <a:xfrm>
            <a:off x="8594282" y="997175"/>
            <a:ext cx="3101335" cy="898878"/>
          </a:xfrm>
          <a:prstGeom prst="rect">
            <a:avLst/>
          </a:prstGeom>
          <a:solidFill>
            <a:schemeClr val="accent2"/>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b="1" dirty="0" smtClean="0"/>
              <a:t>Healthcare</a:t>
            </a:r>
            <a:endParaRPr lang="en-US" sz="2000" b="1" dirty="0"/>
          </a:p>
        </p:txBody>
      </p:sp>
      <p:pic>
        <p:nvPicPr>
          <p:cNvPr id="9236" name="Picture 20" descr="All In Care Logo"/>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439974" y="3131845"/>
            <a:ext cx="2764343" cy="826215"/>
          </a:xfrm>
          <a:prstGeom prst="rect">
            <a:avLst/>
          </a:prstGeom>
          <a:noFill/>
          <a:extLst>
            <a:ext uri="{909E8E84-426E-40DD-AFC4-6F175D3DCCD1}">
              <a14:hiddenFill xmlns:a14="http://schemas.microsoft.com/office/drawing/2010/main">
                <a:solidFill>
                  <a:srgbClr val="FFFFFF"/>
                </a:solidFill>
              </a14:hiddenFill>
            </a:ext>
          </a:extLst>
        </p:spPr>
      </p:pic>
      <p:pic>
        <p:nvPicPr>
          <p:cNvPr id="9238" name="Picture 22" descr="Beechfield Healthcare: Ireland's leading supplier of independent living solutions"/>
          <p:cNvPicPr>
            <a:picLocks noChangeAspect="1" noChangeArrowheads="1"/>
          </p:cNvPicPr>
          <p:nvPr/>
        </p:nvPicPr>
        <p:blipFill rotWithShape="1">
          <a:blip r:embed="rId23">
            <a:extLst>
              <a:ext uri="{28A0092B-C50C-407E-A947-70E740481C1C}">
                <a14:useLocalDpi xmlns:a14="http://schemas.microsoft.com/office/drawing/2010/main" val="0"/>
              </a:ext>
            </a:extLst>
          </a:blip>
          <a:srcRect r="38307"/>
          <a:stretch/>
        </p:blipFill>
        <p:spPr bwMode="auto">
          <a:xfrm>
            <a:off x="9753616" y="2201215"/>
            <a:ext cx="1964646" cy="751658"/>
          </a:xfrm>
          <a:prstGeom prst="rect">
            <a:avLst/>
          </a:prstGeom>
          <a:noFill/>
          <a:extLst>
            <a:ext uri="{909E8E84-426E-40DD-AFC4-6F175D3DCCD1}">
              <a14:hiddenFill xmlns:a14="http://schemas.microsoft.com/office/drawing/2010/main">
                <a:solidFill>
                  <a:srgbClr val="FFFFFF"/>
                </a:solidFill>
              </a14:hiddenFill>
            </a:ext>
          </a:extLst>
        </p:spPr>
      </p:pic>
      <p:pic>
        <p:nvPicPr>
          <p:cNvPr id="9240" name="Picture 24" descr="http://www.netcare911.co.za/upload/logo~15.gif"/>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822145" y="5370360"/>
            <a:ext cx="2095500" cy="1047751"/>
          </a:xfrm>
          <a:prstGeom prst="rect">
            <a:avLst/>
          </a:prstGeom>
          <a:noFill/>
          <a:extLst>
            <a:ext uri="{909E8E84-426E-40DD-AFC4-6F175D3DCCD1}">
              <a14:hiddenFill xmlns:a14="http://schemas.microsoft.com/office/drawing/2010/main">
                <a:solidFill>
                  <a:srgbClr val="FFFFFF"/>
                </a:solidFill>
              </a14:hiddenFill>
            </a:ext>
          </a:extLst>
        </p:spPr>
      </p:pic>
      <p:pic>
        <p:nvPicPr>
          <p:cNvPr id="9242" name="Picture 26" descr="Netcare Hospital Logo"/>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498149" y="2148418"/>
            <a:ext cx="971550" cy="857251"/>
          </a:xfrm>
          <a:prstGeom prst="rect">
            <a:avLst/>
          </a:prstGeom>
          <a:noFill/>
          <a:extLst>
            <a:ext uri="{909E8E84-426E-40DD-AFC4-6F175D3DCCD1}">
              <a14:hiddenFill xmlns:a14="http://schemas.microsoft.com/office/drawing/2010/main">
                <a:solidFill>
                  <a:srgbClr val="FFFFFF"/>
                </a:solidFill>
              </a14:hiddenFill>
            </a:ext>
          </a:extLst>
        </p:spPr>
      </p:pic>
      <p:pic>
        <p:nvPicPr>
          <p:cNvPr id="9244" name="Picture 28" descr="http://lipotrim.co.uk/images/header.jpg"/>
          <p:cNvPicPr>
            <a:picLocks noChangeAspect="1" noChangeArrowheads="1"/>
          </p:cNvPicPr>
          <p:nvPr/>
        </p:nvPicPr>
        <p:blipFill rotWithShape="1">
          <a:blip r:embed="rId26">
            <a:extLst>
              <a:ext uri="{28A0092B-C50C-407E-A947-70E740481C1C}">
                <a14:useLocalDpi xmlns:a14="http://schemas.microsoft.com/office/drawing/2010/main" val="0"/>
              </a:ext>
            </a:extLst>
          </a:blip>
          <a:srcRect t="38514" r="67200"/>
          <a:stretch/>
        </p:blipFill>
        <p:spPr bwMode="auto">
          <a:xfrm>
            <a:off x="8457452" y="4975705"/>
            <a:ext cx="2024493" cy="562245"/>
          </a:xfrm>
          <a:prstGeom prst="rect">
            <a:avLst/>
          </a:prstGeom>
          <a:noFill/>
          <a:extLst>
            <a:ext uri="{909E8E84-426E-40DD-AFC4-6F175D3DCCD1}">
              <a14:hiddenFill xmlns:a14="http://schemas.microsoft.com/office/drawing/2010/main">
                <a:solidFill>
                  <a:srgbClr val="FFFFFF"/>
                </a:solidFill>
              </a14:hiddenFill>
            </a:ext>
          </a:extLst>
        </p:spPr>
      </p:pic>
      <p:pic>
        <p:nvPicPr>
          <p:cNvPr id="9246" name="Picture 30" descr="North East Ambulance Servic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372534" y="4075309"/>
            <a:ext cx="3572222" cy="831466"/>
          </a:xfrm>
          <a:prstGeom prst="rect">
            <a:avLst/>
          </a:prstGeom>
          <a:solidFill>
            <a:srgbClr val="002060"/>
          </a:solidFill>
        </p:spPr>
      </p:pic>
    </p:spTree>
    <p:extLst>
      <p:ext uri="{BB962C8B-B14F-4D97-AF65-F5344CB8AC3E}">
        <p14:creationId xmlns:p14="http://schemas.microsoft.com/office/powerpoint/2010/main" val="36556799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Customer Reviews</a:t>
            </a:r>
            <a:endParaRPr lang="ga-IE" sz="2000" dirty="0"/>
          </a:p>
        </p:txBody>
      </p:sp>
      <p:sp>
        <p:nvSpPr>
          <p:cNvPr id="26" name="Rectangle 25"/>
          <p:cNvSpPr/>
          <p:nvPr/>
        </p:nvSpPr>
        <p:spPr>
          <a:xfrm>
            <a:off x="304801" y="3670673"/>
            <a:ext cx="11511285" cy="22867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400" dirty="0" smtClean="0">
                <a:solidFill>
                  <a:schemeClr val="accent5"/>
                </a:solidFill>
              </a:rPr>
              <a:t>October 10, 2013</a:t>
            </a:r>
          </a:p>
          <a:p>
            <a:r>
              <a:rPr lang="en-GB" dirty="0" smtClean="0">
                <a:solidFill>
                  <a:schemeClr val="tx1"/>
                </a:solidFill>
              </a:rPr>
              <a:t>‘GeoPal Field Operations’</a:t>
            </a:r>
          </a:p>
          <a:p>
            <a:endParaRPr lang="en-GB" dirty="0">
              <a:solidFill>
                <a:schemeClr val="tx1"/>
              </a:solidFill>
            </a:endParaRPr>
          </a:p>
          <a:p>
            <a:r>
              <a:rPr lang="en-GB" sz="1400" dirty="0" smtClean="0">
                <a:solidFill>
                  <a:schemeClr val="bg1">
                    <a:lumMod val="50000"/>
                  </a:schemeClr>
                </a:solidFill>
              </a:rPr>
              <a:t>Overall		         Ease of use		Customer Service</a:t>
            </a:r>
          </a:p>
          <a:p>
            <a:endParaRPr lang="en-GB" sz="1400" dirty="0">
              <a:solidFill>
                <a:schemeClr val="tx1"/>
              </a:solidFill>
            </a:endParaRPr>
          </a:p>
          <a:p>
            <a:r>
              <a:rPr lang="en-GB" dirty="0" smtClean="0">
                <a:solidFill>
                  <a:schemeClr val="bg1">
                    <a:lumMod val="50000"/>
                  </a:schemeClr>
                </a:solidFill>
                <a:latin typeface="+mj-lt"/>
              </a:rPr>
              <a:t>Comments : </a:t>
            </a:r>
            <a:r>
              <a:rPr lang="en-US" dirty="0">
                <a:solidFill>
                  <a:schemeClr val="bg1">
                    <a:lumMod val="50000"/>
                  </a:schemeClr>
                </a:solidFill>
                <a:latin typeface="+mj-lt"/>
              </a:rPr>
              <a:t>“We tried a lot of other systems but they didn’t fit our business model. GeoPal is easy to use for </a:t>
            </a:r>
            <a:r>
              <a:rPr lang="en-US" dirty="0" smtClean="0">
                <a:solidFill>
                  <a:schemeClr val="bg1">
                    <a:lumMod val="50000"/>
                  </a:schemeClr>
                </a:solidFill>
                <a:latin typeface="+mj-lt"/>
              </a:rPr>
              <a:t>workers </a:t>
            </a:r>
            <a:r>
              <a:rPr lang="en-US" dirty="0">
                <a:solidFill>
                  <a:schemeClr val="bg1">
                    <a:lumMod val="50000"/>
                  </a:schemeClr>
                </a:solidFill>
                <a:latin typeface="+mj-lt"/>
              </a:rPr>
              <a:t>in the field and office users. It has enhanced our communication, cut down costs, and really increased customer satisfaction with our service.”</a:t>
            </a:r>
          </a:p>
          <a:p>
            <a:r>
              <a:rPr lang="en-US" sz="1600" dirty="0">
                <a:solidFill>
                  <a:schemeClr val="accent5"/>
                </a:solidFill>
                <a:latin typeface="+mj-lt"/>
              </a:rPr>
              <a:t>Allen Wilkinson, Director of Operations, </a:t>
            </a:r>
            <a:r>
              <a:rPr lang="en-US" sz="1600" dirty="0" err="1" smtClean="0">
                <a:solidFill>
                  <a:schemeClr val="accent5"/>
                </a:solidFill>
                <a:latin typeface="+mj-lt"/>
              </a:rPr>
              <a:t>EagleOne</a:t>
            </a:r>
            <a:r>
              <a:rPr lang="en-US" sz="1600" dirty="0" smtClean="0">
                <a:solidFill>
                  <a:schemeClr val="accent5"/>
                </a:solidFill>
                <a:latin typeface="+mj-lt"/>
              </a:rPr>
              <a:t>. USA.</a:t>
            </a:r>
            <a:endParaRPr lang="ga-IE" sz="1600" dirty="0">
              <a:solidFill>
                <a:schemeClr val="bg1">
                  <a:lumMod val="50000"/>
                </a:schemeClr>
              </a:solidFill>
              <a:latin typeface="+mj-lt"/>
            </a:endParaRPr>
          </a:p>
        </p:txBody>
      </p:sp>
      <p:grpSp>
        <p:nvGrpSpPr>
          <p:cNvPr id="27" name="Group 26"/>
          <p:cNvGrpSpPr/>
          <p:nvPr/>
        </p:nvGrpSpPr>
        <p:grpSpPr>
          <a:xfrm>
            <a:off x="363138" y="4202007"/>
            <a:ext cx="1625486" cy="307777"/>
            <a:chOff x="304802" y="1679896"/>
            <a:chExt cx="1625486" cy="307777"/>
          </a:xfrm>
        </p:grpSpPr>
        <p:pic>
          <p:nvPicPr>
            <p:cNvPr id="28" name="Picture 27"/>
            <p:cNvPicPr>
              <a:picLocks noChangeAspect="1"/>
            </p:cNvPicPr>
            <p:nvPr/>
          </p:nvPicPr>
          <p:blipFill>
            <a:blip r:embed="rId2"/>
            <a:stretch>
              <a:fillRect/>
            </a:stretch>
          </p:blipFill>
          <p:spPr>
            <a:xfrm>
              <a:off x="304802" y="1731441"/>
              <a:ext cx="1189148" cy="204689"/>
            </a:xfrm>
            <a:prstGeom prst="rect">
              <a:avLst/>
            </a:prstGeom>
          </p:spPr>
        </p:pic>
        <p:sp>
          <p:nvSpPr>
            <p:cNvPr id="29" name="TextBox 28"/>
            <p:cNvSpPr txBox="1"/>
            <p:nvPr/>
          </p:nvSpPr>
          <p:spPr>
            <a:xfrm>
              <a:off x="1493950" y="1679896"/>
              <a:ext cx="436338" cy="307777"/>
            </a:xfrm>
            <a:prstGeom prst="rect">
              <a:avLst/>
            </a:prstGeom>
            <a:noFill/>
          </p:spPr>
          <p:txBody>
            <a:bodyPr wrap="none" rtlCol="0">
              <a:spAutoFit/>
            </a:bodyPr>
            <a:lstStyle/>
            <a:p>
              <a:r>
                <a:rPr lang="en-GB" sz="1400" dirty="0" smtClean="0">
                  <a:solidFill>
                    <a:schemeClr val="bg1">
                      <a:lumMod val="65000"/>
                    </a:schemeClr>
                  </a:solidFill>
                </a:rPr>
                <a:t>5/5</a:t>
              </a:r>
              <a:endParaRPr lang="ga-IE" sz="1400" dirty="0">
                <a:solidFill>
                  <a:schemeClr val="bg1">
                    <a:lumMod val="65000"/>
                  </a:schemeClr>
                </a:solidFill>
              </a:endParaRPr>
            </a:p>
          </p:txBody>
        </p:sp>
      </p:grpSp>
      <p:grpSp>
        <p:nvGrpSpPr>
          <p:cNvPr id="30" name="Group 29"/>
          <p:cNvGrpSpPr/>
          <p:nvPr/>
        </p:nvGrpSpPr>
        <p:grpSpPr>
          <a:xfrm>
            <a:off x="2483298" y="4202007"/>
            <a:ext cx="1625486" cy="307777"/>
            <a:chOff x="304802" y="1679896"/>
            <a:chExt cx="1625486" cy="307777"/>
          </a:xfrm>
        </p:grpSpPr>
        <p:pic>
          <p:nvPicPr>
            <p:cNvPr id="31" name="Picture 30"/>
            <p:cNvPicPr>
              <a:picLocks noChangeAspect="1"/>
            </p:cNvPicPr>
            <p:nvPr/>
          </p:nvPicPr>
          <p:blipFill>
            <a:blip r:embed="rId2"/>
            <a:stretch>
              <a:fillRect/>
            </a:stretch>
          </p:blipFill>
          <p:spPr>
            <a:xfrm>
              <a:off x="304802" y="1731441"/>
              <a:ext cx="1189148" cy="204689"/>
            </a:xfrm>
            <a:prstGeom prst="rect">
              <a:avLst/>
            </a:prstGeom>
          </p:spPr>
        </p:pic>
        <p:sp>
          <p:nvSpPr>
            <p:cNvPr id="32" name="TextBox 31"/>
            <p:cNvSpPr txBox="1"/>
            <p:nvPr/>
          </p:nvSpPr>
          <p:spPr>
            <a:xfrm>
              <a:off x="1493950" y="1679896"/>
              <a:ext cx="436338" cy="307777"/>
            </a:xfrm>
            <a:prstGeom prst="rect">
              <a:avLst/>
            </a:prstGeom>
            <a:noFill/>
          </p:spPr>
          <p:txBody>
            <a:bodyPr wrap="none" rtlCol="0">
              <a:spAutoFit/>
            </a:bodyPr>
            <a:lstStyle/>
            <a:p>
              <a:r>
                <a:rPr lang="en-GB" sz="1400" dirty="0" smtClean="0">
                  <a:solidFill>
                    <a:schemeClr val="bg1">
                      <a:lumMod val="65000"/>
                    </a:schemeClr>
                  </a:solidFill>
                </a:rPr>
                <a:t>5/5</a:t>
              </a:r>
              <a:endParaRPr lang="ga-IE" sz="1400" dirty="0">
                <a:solidFill>
                  <a:schemeClr val="bg1">
                    <a:lumMod val="65000"/>
                  </a:schemeClr>
                </a:solidFill>
              </a:endParaRPr>
            </a:p>
          </p:txBody>
        </p:sp>
      </p:grpSp>
      <p:grpSp>
        <p:nvGrpSpPr>
          <p:cNvPr id="33" name="Group 32"/>
          <p:cNvGrpSpPr/>
          <p:nvPr/>
        </p:nvGrpSpPr>
        <p:grpSpPr>
          <a:xfrm>
            <a:off x="4960928" y="4202008"/>
            <a:ext cx="1625486" cy="307777"/>
            <a:chOff x="304802" y="1679896"/>
            <a:chExt cx="1625486" cy="307777"/>
          </a:xfrm>
        </p:grpSpPr>
        <p:pic>
          <p:nvPicPr>
            <p:cNvPr id="34" name="Picture 33"/>
            <p:cNvPicPr>
              <a:picLocks noChangeAspect="1"/>
            </p:cNvPicPr>
            <p:nvPr/>
          </p:nvPicPr>
          <p:blipFill>
            <a:blip r:embed="rId2"/>
            <a:stretch>
              <a:fillRect/>
            </a:stretch>
          </p:blipFill>
          <p:spPr>
            <a:xfrm>
              <a:off x="304802" y="1731441"/>
              <a:ext cx="1189148" cy="204689"/>
            </a:xfrm>
            <a:prstGeom prst="rect">
              <a:avLst/>
            </a:prstGeom>
          </p:spPr>
        </p:pic>
        <p:sp>
          <p:nvSpPr>
            <p:cNvPr id="35" name="TextBox 34"/>
            <p:cNvSpPr txBox="1"/>
            <p:nvPr/>
          </p:nvSpPr>
          <p:spPr>
            <a:xfrm>
              <a:off x="1493950" y="1679896"/>
              <a:ext cx="436338" cy="307777"/>
            </a:xfrm>
            <a:prstGeom prst="rect">
              <a:avLst/>
            </a:prstGeom>
            <a:noFill/>
          </p:spPr>
          <p:txBody>
            <a:bodyPr wrap="none" rtlCol="0">
              <a:spAutoFit/>
            </a:bodyPr>
            <a:lstStyle/>
            <a:p>
              <a:r>
                <a:rPr lang="en-GB" sz="1400" dirty="0" smtClean="0">
                  <a:solidFill>
                    <a:schemeClr val="bg1">
                      <a:lumMod val="65000"/>
                    </a:schemeClr>
                  </a:solidFill>
                </a:rPr>
                <a:t>5/5</a:t>
              </a:r>
              <a:endParaRPr lang="ga-IE" sz="1400" dirty="0">
                <a:solidFill>
                  <a:schemeClr val="bg1">
                    <a:lumMod val="65000"/>
                  </a:schemeClr>
                </a:solidFill>
              </a:endParaRPr>
            </a:p>
          </p:txBody>
        </p:sp>
      </p:grpSp>
      <p:cxnSp>
        <p:nvCxnSpPr>
          <p:cNvPr id="36" name="Straight Connector 35"/>
          <p:cNvCxnSpPr/>
          <p:nvPr/>
        </p:nvCxnSpPr>
        <p:spPr>
          <a:xfrm>
            <a:off x="2202288" y="4290816"/>
            <a:ext cx="0" cy="47651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505460" y="4267208"/>
            <a:ext cx="0" cy="47651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304801" y="1028164"/>
            <a:ext cx="11511285" cy="22867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400" dirty="0" smtClean="0">
                <a:solidFill>
                  <a:schemeClr val="accent5"/>
                </a:solidFill>
              </a:rPr>
              <a:t>September 25, 2014</a:t>
            </a:r>
          </a:p>
          <a:p>
            <a:r>
              <a:rPr lang="en-GB" dirty="0" smtClean="0">
                <a:solidFill>
                  <a:schemeClr val="tx1"/>
                </a:solidFill>
              </a:rPr>
              <a:t>‘GeoPal Workforce Mobility’</a:t>
            </a:r>
          </a:p>
          <a:p>
            <a:endParaRPr lang="en-GB" dirty="0">
              <a:solidFill>
                <a:schemeClr val="tx1"/>
              </a:solidFill>
            </a:endParaRPr>
          </a:p>
          <a:p>
            <a:r>
              <a:rPr lang="en-GB" sz="1400" dirty="0" smtClean="0">
                <a:solidFill>
                  <a:schemeClr val="bg1">
                    <a:lumMod val="50000"/>
                  </a:schemeClr>
                </a:solidFill>
              </a:rPr>
              <a:t>  Overall		         Ease of use		Customer Service</a:t>
            </a:r>
          </a:p>
          <a:p>
            <a:endParaRPr lang="en-GB" sz="1400" dirty="0">
              <a:solidFill>
                <a:schemeClr val="tx1"/>
              </a:solidFill>
            </a:endParaRPr>
          </a:p>
          <a:p>
            <a:r>
              <a:rPr lang="en-GB" dirty="0" smtClean="0">
                <a:solidFill>
                  <a:schemeClr val="bg1">
                    <a:lumMod val="50000"/>
                  </a:schemeClr>
                </a:solidFill>
                <a:latin typeface="+mj-lt"/>
              </a:rPr>
              <a:t>Comments : “We have been using GeoPal since 2011 for various contracts and projects. A very versatile and flexible system, easy to use and can handle a vast amount of transactions. We recommend this to any business looking to go mobile.”</a:t>
            </a:r>
          </a:p>
          <a:p>
            <a:r>
              <a:rPr lang="en-GB" sz="1600" dirty="0" smtClean="0">
                <a:solidFill>
                  <a:schemeClr val="accent5"/>
                </a:solidFill>
                <a:latin typeface="+mj-lt"/>
              </a:rPr>
              <a:t>Anders </a:t>
            </a:r>
            <a:r>
              <a:rPr lang="en-GB" sz="1600" dirty="0" err="1" smtClean="0">
                <a:solidFill>
                  <a:schemeClr val="accent5"/>
                </a:solidFill>
                <a:latin typeface="+mj-lt"/>
              </a:rPr>
              <a:t>Ingelsten</a:t>
            </a:r>
            <a:r>
              <a:rPr lang="en-GB" sz="1600" dirty="0" smtClean="0">
                <a:solidFill>
                  <a:schemeClr val="accent5"/>
                </a:solidFill>
                <a:latin typeface="+mj-lt"/>
              </a:rPr>
              <a:t>. IT Manager at Morrison Mainline. UK &amp; Ireland.</a:t>
            </a:r>
          </a:p>
          <a:p>
            <a:endParaRPr lang="ga-IE" sz="1600" dirty="0">
              <a:solidFill>
                <a:schemeClr val="bg1">
                  <a:lumMod val="50000"/>
                </a:schemeClr>
              </a:solidFill>
              <a:latin typeface="+mj-lt"/>
            </a:endParaRPr>
          </a:p>
        </p:txBody>
      </p:sp>
      <p:grpSp>
        <p:nvGrpSpPr>
          <p:cNvPr id="39" name="Group 38"/>
          <p:cNvGrpSpPr/>
          <p:nvPr/>
        </p:nvGrpSpPr>
        <p:grpSpPr>
          <a:xfrm>
            <a:off x="2461727" y="1549691"/>
            <a:ext cx="1625486" cy="307777"/>
            <a:chOff x="304802" y="1679896"/>
            <a:chExt cx="1625486" cy="307777"/>
          </a:xfrm>
        </p:grpSpPr>
        <p:pic>
          <p:nvPicPr>
            <p:cNvPr id="40" name="Picture 39"/>
            <p:cNvPicPr>
              <a:picLocks noChangeAspect="1"/>
            </p:cNvPicPr>
            <p:nvPr/>
          </p:nvPicPr>
          <p:blipFill>
            <a:blip r:embed="rId2"/>
            <a:stretch>
              <a:fillRect/>
            </a:stretch>
          </p:blipFill>
          <p:spPr>
            <a:xfrm>
              <a:off x="304802" y="1731441"/>
              <a:ext cx="1189148" cy="204689"/>
            </a:xfrm>
            <a:prstGeom prst="rect">
              <a:avLst/>
            </a:prstGeom>
          </p:spPr>
        </p:pic>
        <p:sp>
          <p:nvSpPr>
            <p:cNvPr id="41" name="TextBox 40"/>
            <p:cNvSpPr txBox="1"/>
            <p:nvPr/>
          </p:nvSpPr>
          <p:spPr>
            <a:xfrm>
              <a:off x="1493950" y="1679896"/>
              <a:ext cx="436338" cy="307777"/>
            </a:xfrm>
            <a:prstGeom prst="rect">
              <a:avLst/>
            </a:prstGeom>
            <a:noFill/>
          </p:spPr>
          <p:txBody>
            <a:bodyPr wrap="none" rtlCol="0">
              <a:spAutoFit/>
            </a:bodyPr>
            <a:lstStyle/>
            <a:p>
              <a:r>
                <a:rPr lang="en-GB" sz="1400" dirty="0" smtClean="0">
                  <a:solidFill>
                    <a:schemeClr val="bg1">
                      <a:lumMod val="65000"/>
                    </a:schemeClr>
                  </a:solidFill>
                </a:rPr>
                <a:t>5/5</a:t>
              </a:r>
              <a:endParaRPr lang="ga-IE" sz="1400" dirty="0">
                <a:solidFill>
                  <a:schemeClr val="bg1">
                    <a:lumMod val="65000"/>
                  </a:schemeClr>
                </a:solidFill>
              </a:endParaRPr>
            </a:p>
          </p:txBody>
        </p:sp>
      </p:grpSp>
      <p:grpSp>
        <p:nvGrpSpPr>
          <p:cNvPr id="42" name="Group 41"/>
          <p:cNvGrpSpPr/>
          <p:nvPr/>
        </p:nvGrpSpPr>
        <p:grpSpPr>
          <a:xfrm>
            <a:off x="4939357" y="1549692"/>
            <a:ext cx="1625486" cy="307777"/>
            <a:chOff x="304802" y="1679896"/>
            <a:chExt cx="1625486" cy="307777"/>
          </a:xfrm>
        </p:grpSpPr>
        <p:pic>
          <p:nvPicPr>
            <p:cNvPr id="43" name="Picture 42"/>
            <p:cNvPicPr>
              <a:picLocks noChangeAspect="1"/>
            </p:cNvPicPr>
            <p:nvPr/>
          </p:nvPicPr>
          <p:blipFill>
            <a:blip r:embed="rId2"/>
            <a:stretch>
              <a:fillRect/>
            </a:stretch>
          </p:blipFill>
          <p:spPr>
            <a:xfrm>
              <a:off x="304802" y="1731441"/>
              <a:ext cx="1189148" cy="204689"/>
            </a:xfrm>
            <a:prstGeom prst="rect">
              <a:avLst/>
            </a:prstGeom>
          </p:spPr>
        </p:pic>
        <p:sp>
          <p:nvSpPr>
            <p:cNvPr id="44" name="TextBox 43"/>
            <p:cNvSpPr txBox="1"/>
            <p:nvPr/>
          </p:nvSpPr>
          <p:spPr>
            <a:xfrm>
              <a:off x="1493950" y="1679896"/>
              <a:ext cx="436338" cy="307777"/>
            </a:xfrm>
            <a:prstGeom prst="rect">
              <a:avLst/>
            </a:prstGeom>
            <a:noFill/>
          </p:spPr>
          <p:txBody>
            <a:bodyPr wrap="none" rtlCol="0">
              <a:spAutoFit/>
            </a:bodyPr>
            <a:lstStyle/>
            <a:p>
              <a:r>
                <a:rPr lang="en-GB" sz="1400" dirty="0" smtClean="0">
                  <a:solidFill>
                    <a:schemeClr val="bg1">
                      <a:lumMod val="65000"/>
                    </a:schemeClr>
                  </a:solidFill>
                </a:rPr>
                <a:t>5/5</a:t>
              </a:r>
              <a:endParaRPr lang="ga-IE" sz="1400" dirty="0">
                <a:solidFill>
                  <a:schemeClr val="bg1">
                    <a:lumMod val="65000"/>
                  </a:schemeClr>
                </a:solidFill>
              </a:endParaRPr>
            </a:p>
          </p:txBody>
        </p:sp>
      </p:grpSp>
      <p:cxnSp>
        <p:nvCxnSpPr>
          <p:cNvPr id="45" name="Straight Connector 44"/>
          <p:cNvCxnSpPr/>
          <p:nvPr/>
        </p:nvCxnSpPr>
        <p:spPr>
          <a:xfrm>
            <a:off x="2202288" y="1572032"/>
            <a:ext cx="0" cy="47651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494622" y="1572032"/>
            <a:ext cx="0" cy="47651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7" name="Group 46"/>
          <p:cNvGrpSpPr/>
          <p:nvPr/>
        </p:nvGrpSpPr>
        <p:grpSpPr>
          <a:xfrm>
            <a:off x="399903" y="1549691"/>
            <a:ext cx="1625486" cy="307777"/>
            <a:chOff x="5938094" y="6251747"/>
            <a:chExt cx="1625486" cy="307777"/>
          </a:xfrm>
        </p:grpSpPr>
        <p:pic>
          <p:nvPicPr>
            <p:cNvPr id="48" name="Picture 47"/>
            <p:cNvPicPr>
              <a:picLocks noChangeAspect="1"/>
            </p:cNvPicPr>
            <p:nvPr/>
          </p:nvPicPr>
          <p:blipFill>
            <a:blip r:embed="rId2"/>
            <a:stretch>
              <a:fillRect/>
            </a:stretch>
          </p:blipFill>
          <p:spPr>
            <a:xfrm>
              <a:off x="5938094" y="6303292"/>
              <a:ext cx="1189148" cy="204689"/>
            </a:xfrm>
            <a:prstGeom prst="rect">
              <a:avLst/>
            </a:prstGeom>
          </p:spPr>
        </p:pic>
        <p:sp>
          <p:nvSpPr>
            <p:cNvPr id="49" name="TextBox 48"/>
            <p:cNvSpPr txBox="1"/>
            <p:nvPr/>
          </p:nvSpPr>
          <p:spPr>
            <a:xfrm>
              <a:off x="7127242" y="6251747"/>
              <a:ext cx="436338" cy="307777"/>
            </a:xfrm>
            <a:prstGeom prst="rect">
              <a:avLst/>
            </a:prstGeom>
            <a:noFill/>
          </p:spPr>
          <p:txBody>
            <a:bodyPr wrap="none" rtlCol="0">
              <a:spAutoFit/>
            </a:bodyPr>
            <a:lstStyle/>
            <a:p>
              <a:r>
                <a:rPr lang="en-GB" sz="1400" dirty="0">
                  <a:solidFill>
                    <a:schemeClr val="bg1">
                      <a:lumMod val="65000"/>
                    </a:schemeClr>
                  </a:solidFill>
                </a:rPr>
                <a:t>4</a:t>
              </a:r>
              <a:r>
                <a:rPr lang="en-GB" sz="1400" dirty="0" smtClean="0">
                  <a:solidFill>
                    <a:schemeClr val="bg1">
                      <a:lumMod val="65000"/>
                    </a:schemeClr>
                  </a:solidFill>
                </a:rPr>
                <a:t>/5</a:t>
              </a:r>
              <a:endParaRPr lang="ga-IE" sz="1400" dirty="0">
                <a:solidFill>
                  <a:schemeClr val="bg1">
                    <a:lumMod val="65000"/>
                  </a:schemeClr>
                </a:solidFill>
              </a:endParaRPr>
            </a:p>
          </p:txBody>
        </p:sp>
        <p:sp>
          <p:nvSpPr>
            <p:cNvPr id="50" name="5-Point Star 49"/>
            <p:cNvSpPr/>
            <p:nvPr/>
          </p:nvSpPr>
          <p:spPr>
            <a:xfrm>
              <a:off x="6904938" y="6313531"/>
              <a:ext cx="180305" cy="173527"/>
            </a:xfrm>
            <a:prstGeom prst="star5">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ga-IE"/>
            </a:p>
          </p:txBody>
        </p:sp>
      </p:grpSp>
    </p:spTree>
    <p:extLst>
      <p:ext uri="{BB962C8B-B14F-4D97-AF65-F5344CB8AC3E}">
        <p14:creationId xmlns:p14="http://schemas.microsoft.com/office/powerpoint/2010/main" val="24103962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Customer </a:t>
            </a:r>
            <a:r>
              <a:rPr lang="en-GB" dirty="0"/>
              <a:t>Reviews …. </a:t>
            </a:r>
            <a:r>
              <a:rPr lang="en-GB" sz="2400" dirty="0"/>
              <a:t>continued</a:t>
            </a:r>
            <a:endParaRPr lang="ga-IE" sz="2400" dirty="0"/>
          </a:p>
        </p:txBody>
      </p:sp>
      <p:sp>
        <p:nvSpPr>
          <p:cNvPr id="28" name="Rectangle 27"/>
          <p:cNvSpPr/>
          <p:nvPr/>
        </p:nvSpPr>
        <p:spPr>
          <a:xfrm>
            <a:off x="304801" y="1061868"/>
            <a:ext cx="11511285" cy="24269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400" dirty="0" smtClean="0">
                <a:solidFill>
                  <a:schemeClr val="accent5"/>
                </a:solidFill>
              </a:rPr>
              <a:t>April 11, 2014</a:t>
            </a:r>
          </a:p>
          <a:p>
            <a:r>
              <a:rPr lang="en-GB" dirty="0" smtClean="0">
                <a:solidFill>
                  <a:schemeClr val="tx1"/>
                </a:solidFill>
              </a:rPr>
              <a:t>‘GeoPal Workforce Management’</a:t>
            </a:r>
          </a:p>
          <a:p>
            <a:endParaRPr lang="en-GB" dirty="0">
              <a:solidFill>
                <a:schemeClr val="tx1"/>
              </a:solidFill>
            </a:endParaRPr>
          </a:p>
          <a:p>
            <a:r>
              <a:rPr lang="en-GB" sz="1400" dirty="0" smtClean="0">
                <a:solidFill>
                  <a:schemeClr val="bg1">
                    <a:lumMod val="50000"/>
                  </a:schemeClr>
                </a:solidFill>
              </a:rPr>
              <a:t>  Overall		         Ease of use		Customer Service</a:t>
            </a:r>
          </a:p>
          <a:p>
            <a:endParaRPr lang="en-GB" sz="1400" dirty="0">
              <a:solidFill>
                <a:schemeClr val="tx1"/>
              </a:solidFill>
            </a:endParaRPr>
          </a:p>
          <a:p>
            <a:r>
              <a:rPr lang="en-GB" dirty="0" smtClean="0">
                <a:solidFill>
                  <a:schemeClr val="bg1">
                    <a:lumMod val="50000"/>
                  </a:schemeClr>
                </a:solidFill>
                <a:latin typeface="+mj-lt"/>
              </a:rPr>
              <a:t>Comments : “</a:t>
            </a:r>
            <a:r>
              <a:rPr lang="en-US" dirty="0" smtClean="0">
                <a:solidFill>
                  <a:schemeClr val="bg1">
                    <a:lumMod val="50000"/>
                  </a:schemeClr>
                </a:solidFill>
                <a:latin typeface="+mj-lt"/>
              </a:rPr>
              <a:t>A </a:t>
            </a:r>
            <a:r>
              <a:rPr lang="en-US" dirty="0">
                <a:solidFill>
                  <a:schemeClr val="bg1">
                    <a:lumMod val="50000"/>
                  </a:schemeClr>
                </a:solidFill>
                <a:latin typeface="+mj-lt"/>
              </a:rPr>
              <a:t>major positive is that everything is time-stamped in GeoPal. We have a lot of remote workers, working solo, so there’s an amount of trust there. With GeoPal they work faster and more efficiently, and can give intelligent feedback so we can adjust the workflow to suit</a:t>
            </a:r>
            <a:r>
              <a:rPr lang="en-US" dirty="0" smtClean="0">
                <a:solidFill>
                  <a:schemeClr val="bg1">
                    <a:lumMod val="50000"/>
                  </a:schemeClr>
                </a:solidFill>
                <a:latin typeface="+mj-lt"/>
              </a:rPr>
              <a:t>.”</a:t>
            </a:r>
          </a:p>
          <a:p>
            <a:r>
              <a:rPr lang="en-GB" sz="1600" dirty="0" smtClean="0">
                <a:solidFill>
                  <a:schemeClr val="accent5"/>
                </a:solidFill>
                <a:latin typeface="+mj-lt"/>
              </a:rPr>
              <a:t>Sean Coffey. IT Manager at Coffey Northumbrian. Ireland.</a:t>
            </a:r>
          </a:p>
          <a:p>
            <a:endParaRPr lang="ga-IE" sz="1600" dirty="0">
              <a:solidFill>
                <a:schemeClr val="bg1">
                  <a:lumMod val="50000"/>
                </a:schemeClr>
              </a:solidFill>
              <a:latin typeface="+mj-lt"/>
            </a:endParaRPr>
          </a:p>
        </p:txBody>
      </p:sp>
      <p:grpSp>
        <p:nvGrpSpPr>
          <p:cNvPr id="29" name="Group 28"/>
          <p:cNvGrpSpPr/>
          <p:nvPr/>
        </p:nvGrpSpPr>
        <p:grpSpPr>
          <a:xfrm>
            <a:off x="2461727" y="1583395"/>
            <a:ext cx="1625486" cy="307777"/>
            <a:chOff x="304802" y="1679896"/>
            <a:chExt cx="1625486" cy="307777"/>
          </a:xfrm>
        </p:grpSpPr>
        <p:pic>
          <p:nvPicPr>
            <p:cNvPr id="42" name="Picture 41"/>
            <p:cNvPicPr>
              <a:picLocks noChangeAspect="1"/>
            </p:cNvPicPr>
            <p:nvPr/>
          </p:nvPicPr>
          <p:blipFill>
            <a:blip r:embed="rId2"/>
            <a:stretch>
              <a:fillRect/>
            </a:stretch>
          </p:blipFill>
          <p:spPr>
            <a:xfrm>
              <a:off x="304802" y="1731441"/>
              <a:ext cx="1189148" cy="204689"/>
            </a:xfrm>
            <a:prstGeom prst="rect">
              <a:avLst/>
            </a:prstGeom>
          </p:spPr>
        </p:pic>
        <p:sp>
          <p:nvSpPr>
            <p:cNvPr id="43" name="TextBox 42"/>
            <p:cNvSpPr txBox="1"/>
            <p:nvPr/>
          </p:nvSpPr>
          <p:spPr>
            <a:xfrm>
              <a:off x="1493950" y="1679896"/>
              <a:ext cx="436338" cy="307777"/>
            </a:xfrm>
            <a:prstGeom prst="rect">
              <a:avLst/>
            </a:prstGeom>
            <a:noFill/>
          </p:spPr>
          <p:txBody>
            <a:bodyPr wrap="none" rtlCol="0">
              <a:spAutoFit/>
            </a:bodyPr>
            <a:lstStyle/>
            <a:p>
              <a:r>
                <a:rPr lang="en-GB" sz="1400" dirty="0" smtClean="0">
                  <a:solidFill>
                    <a:schemeClr val="bg1">
                      <a:lumMod val="65000"/>
                    </a:schemeClr>
                  </a:solidFill>
                </a:rPr>
                <a:t>5/5</a:t>
              </a:r>
              <a:endParaRPr lang="ga-IE" sz="1400" dirty="0">
                <a:solidFill>
                  <a:schemeClr val="bg1">
                    <a:lumMod val="65000"/>
                  </a:schemeClr>
                </a:solidFill>
              </a:endParaRPr>
            </a:p>
          </p:txBody>
        </p:sp>
      </p:grpSp>
      <p:grpSp>
        <p:nvGrpSpPr>
          <p:cNvPr id="44" name="Group 43"/>
          <p:cNvGrpSpPr/>
          <p:nvPr/>
        </p:nvGrpSpPr>
        <p:grpSpPr>
          <a:xfrm>
            <a:off x="4939357" y="1583396"/>
            <a:ext cx="1625486" cy="307777"/>
            <a:chOff x="304802" y="1679896"/>
            <a:chExt cx="1625486" cy="307777"/>
          </a:xfrm>
        </p:grpSpPr>
        <p:pic>
          <p:nvPicPr>
            <p:cNvPr id="45" name="Picture 44"/>
            <p:cNvPicPr>
              <a:picLocks noChangeAspect="1"/>
            </p:cNvPicPr>
            <p:nvPr/>
          </p:nvPicPr>
          <p:blipFill>
            <a:blip r:embed="rId2"/>
            <a:stretch>
              <a:fillRect/>
            </a:stretch>
          </p:blipFill>
          <p:spPr>
            <a:xfrm>
              <a:off x="304802" y="1731441"/>
              <a:ext cx="1189148" cy="204689"/>
            </a:xfrm>
            <a:prstGeom prst="rect">
              <a:avLst/>
            </a:prstGeom>
          </p:spPr>
        </p:pic>
        <p:sp>
          <p:nvSpPr>
            <p:cNvPr id="46" name="TextBox 45"/>
            <p:cNvSpPr txBox="1"/>
            <p:nvPr/>
          </p:nvSpPr>
          <p:spPr>
            <a:xfrm>
              <a:off x="1493950" y="1679896"/>
              <a:ext cx="436338" cy="307777"/>
            </a:xfrm>
            <a:prstGeom prst="rect">
              <a:avLst/>
            </a:prstGeom>
            <a:noFill/>
          </p:spPr>
          <p:txBody>
            <a:bodyPr wrap="none" rtlCol="0">
              <a:spAutoFit/>
            </a:bodyPr>
            <a:lstStyle/>
            <a:p>
              <a:r>
                <a:rPr lang="en-GB" sz="1400" dirty="0" smtClean="0">
                  <a:solidFill>
                    <a:schemeClr val="bg1">
                      <a:lumMod val="65000"/>
                    </a:schemeClr>
                  </a:solidFill>
                </a:rPr>
                <a:t>5/5</a:t>
              </a:r>
              <a:endParaRPr lang="ga-IE" sz="1400" dirty="0">
                <a:solidFill>
                  <a:schemeClr val="bg1">
                    <a:lumMod val="65000"/>
                  </a:schemeClr>
                </a:solidFill>
              </a:endParaRPr>
            </a:p>
          </p:txBody>
        </p:sp>
      </p:grpSp>
      <p:cxnSp>
        <p:nvCxnSpPr>
          <p:cNvPr id="47" name="Straight Connector 46"/>
          <p:cNvCxnSpPr/>
          <p:nvPr/>
        </p:nvCxnSpPr>
        <p:spPr>
          <a:xfrm>
            <a:off x="2202288" y="1605736"/>
            <a:ext cx="0" cy="47651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4494622" y="1605736"/>
            <a:ext cx="0" cy="47651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9" name="Group 48"/>
          <p:cNvGrpSpPr/>
          <p:nvPr/>
        </p:nvGrpSpPr>
        <p:grpSpPr>
          <a:xfrm>
            <a:off x="399903" y="1583395"/>
            <a:ext cx="1625486" cy="307777"/>
            <a:chOff x="5938094" y="6251747"/>
            <a:chExt cx="1625486" cy="307777"/>
          </a:xfrm>
        </p:grpSpPr>
        <p:pic>
          <p:nvPicPr>
            <p:cNvPr id="50" name="Picture 49"/>
            <p:cNvPicPr>
              <a:picLocks noChangeAspect="1"/>
            </p:cNvPicPr>
            <p:nvPr/>
          </p:nvPicPr>
          <p:blipFill>
            <a:blip r:embed="rId2"/>
            <a:stretch>
              <a:fillRect/>
            </a:stretch>
          </p:blipFill>
          <p:spPr>
            <a:xfrm>
              <a:off x="5938094" y="6303292"/>
              <a:ext cx="1189148" cy="204689"/>
            </a:xfrm>
            <a:prstGeom prst="rect">
              <a:avLst/>
            </a:prstGeom>
          </p:spPr>
        </p:pic>
        <p:sp>
          <p:nvSpPr>
            <p:cNvPr id="51" name="TextBox 50"/>
            <p:cNvSpPr txBox="1"/>
            <p:nvPr/>
          </p:nvSpPr>
          <p:spPr>
            <a:xfrm>
              <a:off x="7127242" y="6251747"/>
              <a:ext cx="436338" cy="307777"/>
            </a:xfrm>
            <a:prstGeom prst="rect">
              <a:avLst/>
            </a:prstGeom>
            <a:noFill/>
          </p:spPr>
          <p:txBody>
            <a:bodyPr wrap="none" rtlCol="0">
              <a:spAutoFit/>
            </a:bodyPr>
            <a:lstStyle/>
            <a:p>
              <a:r>
                <a:rPr lang="en-GB" sz="1400" dirty="0">
                  <a:solidFill>
                    <a:schemeClr val="bg1">
                      <a:lumMod val="65000"/>
                    </a:schemeClr>
                  </a:solidFill>
                </a:rPr>
                <a:t>4</a:t>
              </a:r>
              <a:r>
                <a:rPr lang="en-GB" sz="1400" dirty="0" smtClean="0">
                  <a:solidFill>
                    <a:schemeClr val="bg1">
                      <a:lumMod val="65000"/>
                    </a:schemeClr>
                  </a:solidFill>
                </a:rPr>
                <a:t>/5</a:t>
              </a:r>
              <a:endParaRPr lang="ga-IE" sz="1400" dirty="0">
                <a:solidFill>
                  <a:schemeClr val="bg1">
                    <a:lumMod val="65000"/>
                  </a:schemeClr>
                </a:solidFill>
              </a:endParaRPr>
            </a:p>
          </p:txBody>
        </p:sp>
        <p:sp>
          <p:nvSpPr>
            <p:cNvPr id="52" name="5-Point Star 51"/>
            <p:cNvSpPr/>
            <p:nvPr/>
          </p:nvSpPr>
          <p:spPr>
            <a:xfrm>
              <a:off x="6904938" y="6313531"/>
              <a:ext cx="180305" cy="173527"/>
            </a:xfrm>
            <a:prstGeom prst="star5">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ga-IE"/>
            </a:p>
          </p:txBody>
        </p:sp>
      </p:grpSp>
      <p:sp>
        <p:nvSpPr>
          <p:cNvPr id="53" name="Rectangle 52"/>
          <p:cNvSpPr/>
          <p:nvPr/>
        </p:nvSpPr>
        <p:spPr>
          <a:xfrm>
            <a:off x="304801" y="3778227"/>
            <a:ext cx="11511285" cy="26507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400" dirty="0" smtClean="0">
                <a:solidFill>
                  <a:schemeClr val="accent5"/>
                </a:solidFill>
              </a:rPr>
              <a:t>February 08, 2015</a:t>
            </a:r>
          </a:p>
          <a:p>
            <a:r>
              <a:rPr lang="en-GB" dirty="0" smtClean="0">
                <a:solidFill>
                  <a:schemeClr val="tx1"/>
                </a:solidFill>
              </a:rPr>
              <a:t>‘GeoPal Mobile Data Capture’</a:t>
            </a:r>
          </a:p>
          <a:p>
            <a:endParaRPr lang="en-GB" dirty="0">
              <a:solidFill>
                <a:schemeClr val="tx1"/>
              </a:solidFill>
            </a:endParaRPr>
          </a:p>
          <a:p>
            <a:r>
              <a:rPr lang="en-GB" sz="1400" dirty="0" smtClean="0">
                <a:solidFill>
                  <a:schemeClr val="bg1">
                    <a:lumMod val="50000"/>
                  </a:schemeClr>
                </a:solidFill>
              </a:rPr>
              <a:t>  Overall		         Ease of use		Customer Service</a:t>
            </a:r>
          </a:p>
          <a:p>
            <a:endParaRPr lang="en-GB" sz="1400" dirty="0">
              <a:solidFill>
                <a:schemeClr val="tx1"/>
              </a:solidFill>
            </a:endParaRPr>
          </a:p>
          <a:p>
            <a:r>
              <a:rPr lang="en-GB" dirty="0" smtClean="0">
                <a:solidFill>
                  <a:schemeClr val="bg1">
                    <a:lumMod val="50000"/>
                  </a:schemeClr>
                </a:solidFill>
                <a:latin typeface="+mj-lt"/>
              </a:rPr>
              <a:t>Comments : “GeoPal provides users with a comprehensive platform that they can confidently build their business on. Overtec chose GeoPal because of its flexible approach to mobile data capture and its ability to be easily adapted to accommodate a wide range of users. This resilient robust platform just goes on giving with regular and innovative enhancements. The GeoPal customer support is second to none.”</a:t>
            </a:r>
          </a:p>
          <a:p>
            <a:r>
              <a:rPr lang="en-GB" sz="1600" dirty="0" smtClean="0">
                <a:solidFill>
                  <a:schemeClr val="accent5"/>
                </a:solidFill>
                <a:latin typeface="+mj-lt"/>
              </a:rPr>
              <a:t>David Thomas. Joint Managing Director at Overtec. UK.</a:t>
            </a:r>
          </a:p>
          <a:p>
            <a:endParaRPr lang="ga-IE" sz="1600" dirty="0">
              <a:solidFill>
                <a:schemeClr val="bg1">
                  <a:lumMod val="50000"/>
                </a:schemeClr>
              </a:solidFill>
              <a:latin typeface="+mj-lt"/>
            </a:endParaRPr>
          </a:p>
        </p:txBody>
      </p:sp>
      <p:grpSp>
        <p:nvGrpSpPr>
          <p:cNvPr id="54" name="Group 53"/>
          <p:cNvGrpSpPr/>
          <p:nvPr/>
        </p:nvGrpSpPr>
        <p:grpSpPr>
          <a:xfrm>
            <a:off x="399903" y="4324352"/>
            <a:ext cx="1625486" cy="307777"/>
            <a:chOff x="304802" y="1679896"/>
            <a:chExt cx="1625486" cy="307777"/>
          </a:xfrm>
        </p:grpSpPr>
        <p:pic>
          <p:nvPicPr>
            <p:cNvPr id="55" name="Picture 54"/>
            <p:cNvPicPr>
              <a:picLocks noChangeAspect="1"/>
            </p:cNvPicPr>
            <p:nvPr/>
          </p:nvPicPr>
          <p:blipFill>
            <a:blip r:embed="rId2"/>
            <a:stretch>
              <a:fillRect/>
            </a:stretch>
          </p:blipFill>
          <p:spPr>
            <a:xfrm>
              <a:off x="304802" y="1731441"/>
              <a:ext cx="1189148" cy="204689"/>
            </a:xfrm>
            <a:prstGeom prst="rect">
              <a:avLst/>
            </a:prstGeom>
          </p:spPr>
        </p:pic>
        <p:sp>
          <p:nvSpPr>
            <p:cNvPr id="56" name="TextBox 55"/>
            <p:cNvSpPr txBox="1"/>
            <p:nvPr/>
          </p:nvSpPr>
          <p:spPr>
            <a:xfrm>
              <a:off x="1493950" y="1679896"/>
              <a:ext cx="436338" cy="307777"/>
            </a:xfrm>
            <a:prstGeom prst="rect">
              <a:avLst/>
            </a:prstGeom>
            <a:noFill/>
          </p:spPr>
          <p:txBody>
            <a:bodyPr wrap="none" rtlCol="0">
              <a:spAutoFit/>
            </a:bodyPr>
            <a:lstStyle/>
            <a:p>
              <a:r>
                <a:rPr lang="en-GB" sz="1400" dirty="0" smtClean="0">
                  <a:solidFill>
                    <a:schemeClr val="bg1">
                      <a:lumMod val="65000"/>
                    </a:schemeClr>
                  </a:solidFill>
                </a:rPr>
                <a:t>5/5</a:t>
              </a:r>
              <a:endParaRPr lang="ga-IE" sz="1400" dirty="0">
                <a:solidFill>
                  <a:schemeClr val="bg1">
                    <a:lumMod val="65000"/>
                  </a:schemeClr>
                </a:solidFill>
              </a:endParaRPr>
            </a:p>
          </p:txBody>
        </p:sp>
      </p:grpSp>
      <p:grpSp>
        <p:nvGrpSpPr>
          <p:cNvPr id="57" name="Group 56"/>
          <p:cNvGrpSpPr/>
          <p:nvPr/>
        </p:nvGrpSpPr>
        <p:grpSpPr>
          <a:xfrm>
            <a:off x="2483298" y="4309561"/>
            <a:ext cx="1625486" cy="307777"/>
            <a:chOff x="304802" y="1679896"/>
            <a:chExt cx="1625486" cy="307777"/>
          </a:xfrm>
        </p:grpSpPr>
        <p:pic>
          <p:nvPicPr>
            <p:cNvPr id="58" name="Picture 57"/>
            <p:cNvPicPr>
              <a:picLocks noChangeAspect="1"/>
            </p:cNvPicPr>
            <p:nvPr/>
          </p:nvPicPr>
          <p:blipFill>
            <a:blip r:embed="rId2"/>
            <a:stretch>
              <a:fillRect/>
            </a:stretch>
          </p:blipFill>
          <p:spPr>
            <a:xfrm>
              <a:off x="304802" y="1731441"/>
              <a:ext cx="1189148" cy="204689"/>
            </a:xfrm>
            <a:prstGeom prst="rect">
              <a:avLst/>
            </a:prstGeom>
          </p:spPr>
        </p:pic>
        <p:sp>
          <p:nvSpPr>
            <p:cNvPr id="59" name="TextBox 58"/>
            <p:cNvSpPr txBox="1"/>
            <p:nvPr/>
          </p:nvSpPr>
          <p:spPr>
            <a:xfrm>
              <a:off x="1493950" y="1679896"/>
              <a:ext cx="436338" cy="307777"/>
            </a:xfrm>
            <a:prstGeom prst="rect">
              <a:avLst/>
            </a:prstGeom>
            <a:noFill/>
          </p:spPr>
          <p:txBody>
            <a:bodyPr wrap="none" rtlCol="0">
              <a:spAutoFit/>
            </a:bodyPr>
            <a:lstStyle/>
            <a:p>
              <a:r>
                <a:rPr lang="en-GB" sz="1400" dirty="0" smtClean="0">
                  <a:solidFill>
                    <a:schemeClr val="bg1">
                      <a:lumMod val="65000"/>
                    </a:schemeClr>
                  </a:solidFill>
                </a:rPr>
                <a:t>5/5</a:t>
              </a:r>
              <a:endParaRPr lang="ga-IE" sz="1400" dirty="0">
                <a:solidFill>
                  <a:schemeClr val="bg1">
                    <a:lumMod val="65000"/>
                  </a:schemeClr>
                </a:solidFill>
              </a:endParaRPr>
            </a:p>
          </p:txBody>
        </p:sp>
      </p:grpSp>
      <p:grpSp>
        <p:nvGrpSpPr>
          <p:cNvPr id="60" name="Group 59"/>
          <p:cNvGrpSpPr/>
          <p:nvPr/>
        </p:nvGrpSpPr>
        <p:grpSpPr>
          <a:xfrm>
            <a:off x="4960928" y="4309562"/>
            <a:ext cx="1625486" cy="307777"/>
            <a:chOff x="304802" y="1679896"/>
            <a:chExt cx="1625486" cy="307777"/>
          </a:xfrm>
        </p:grpSpPr>
        <p:pic>
          <p:nvPicPr>
            <p:cNvPr id="61" name="Picture 60"/>
            <p:cNvPicPr>
              <a:picLocks noChangeAspect="1"/>
            </p:cNvPicPr>
            <p:nvPr/>
          </p:nvPicPr>
          <p:blipFill>
            <a:blip r:embed="rId2"/>
            <a:stretch>
              <a:fillRect/>
            </a:stretch>
          </p:blipFill>
          <p:spPr>
            <a:xfrm>
              <a:off x="304802" y="1731441"/>
              <a:ext cx="1189148" cy="204689"/>
            </a:xfrm>
            <a:prstGeom prst="rect">
              <a:avLst/>
            </a:prstGeom>
          </p:spPr>
        </p:pic>
        <p:sp>
          <p:nvSpPr>
            <p:cNvPr id="62" name="TextBox 61"/>
            <p:cNvSpPr txBox="1"/>
            <p:nvPr/>
          </p:nvSpPr>
          <p:spPr>
            <a:xfrm>
              <a:off x="1493950" y="1679896"/>
              <a:ext cx="436338" cy="307777"/>
            </a:xfrm>
            <a:prstGeom prst="rect">
              <a:avLst/>
            </a:prstGeom>
            <a:noFill/>
          </p:spPr>
          <p:txBody>
            <a:bodyPr wrap="none" rtlCol="0">
              <a:spAutoFit/>
            </a:bodyPr>
            <a:lstStyle/>
            <a:p>
              <a:r>
                <a:rPr lang="en-GB" sz="1400" dirty="0" smtClean="0">
                  <a:solidFill>
                    <a:schemeClr val="bg1">
                      <a:lumMod val="65000"/>
                    </a:schemeClr>
                  </a:solidFill>
                </a:rPr>
                <a:t>5/5</a:t>
              </a:r>
              <a:endParaRPr lang="ga-IE" sz="1400" dirty="0">
                <a:solidFill>
                  <a:schemeClr val="bg1">
                    <a:lumMod val="65000"/>
                  </a:schemeClr>
                </a:solidFill>
              </a:endParaRPr>
            </a:p>
          </p:txBody>
        </p:sp>
      </p:grpSp>
      <p:cxnSp>
        <p:nvCxnSpPr>
          <p:cNvPr id="63" name="Straight Connector 62"/>
          <p:cNvCxnSpPr/>
          <p:nvPr/>
        </p:nvCxnSpPr>
        <p:spPr>
          <a:xfrm>
            <a:off x="2202288" y="4398370"/>
            <a:ext cx="0" cy="47651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505460" y="4374762"/>
            <a:ext cx="0" cy="47651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62797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81807" y="1784253"/>
            <a:ext cx="10663664" cy="2387600"/>
          </a:xfrm>
        </p:spPr>
        <p:txBody>
          <a:bodyPr>
            <a:normAutofit/>
          </a:bodyPr>
          <a:lstStyle/>
          <a:p>
            <a:pPr>
              <a:lnSpc>
                <a:spcPct val="125000"/>
              </a:lnSpc>
            </a:pPr>
            <a:r>
              <a:rPr lang="en-IE" sz="4800" dirty="0" smtClean="0"/>
              <a:t>IoT Enabled Field Service</a:t>
            </a:r>
            <a:r>
              <a:rPr lang="en-IE" sz="4800" dirty="0" smtClean="0">
                <a:latin typeface="+mn-lt"/>
              </a:rPr>
              <a:t> </a:t>
            </a:r>
            <a:r>
              <a:rPr lang="en-IE" sz="4800" dirty="0" smtClean="0"/>
              <a:t>Management</a:t>
            </a:r>
            <a:r>
              <a:rPr lang="en-IE" sz="4800" dirty="0" smtClean="0">
                <a:latin typeface="+mn-lt"/>
              </a:rPr>
              <a:t/>
            </a:r>
            <a:br>
              <a:rPr lang="en-IE" sz="4800" dirty="0" smtClean="0">
                <a:latin typeface="+mn-lt"/>
              </a:rPr>
            </a:br>
            <a:r>
              <a:rPr lang="en-IE" sz="4800" dirty="0" smtClean="0"/>
              <a:t>by GeoPal</a:t>
            </a:r>
            <a:endParaRPr lang="en-IE" sz="4800" dirty="0">
              <a:latin typeface="+mn-lt"/>
            </a:endParaRPr>
          </a:p>
        </p:txBody>
      </p:sp>
    </p:spTree>
    <p:extLst>
      <p:ext uri="{BB962C8B-B14F-4D97-AF65-F5344CB8AC3E}">
        <p14:creationId xmlns:p14="http://schemas.microsoft.com/office/powerpoint/2010/main" val="37639180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91627"/>
            <a:ext cx="4828673" cy="5966373"/>
          </a:xfrm>
          <a:prstGeom prst="rect">
            <a:avLst/>
          </a:prstGeom>
          <a:solidFill>
            <a:srgbClr val="41BB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 name="Title 2"/>
          <p:cNvSpPr>
            <a:spLocks noGrp="1"/>
          </p:cNvSpPr>
          <p:nvPr>
            <p:ph type="title"/>
          </p:nvPr>
        </p:nvSpPr>
        <p:spPr/>
        <p:txBody>
          <a:bodyPr>
            <a:normAutofit/>
          </a:bodyPr>
          <a:lstStyle/>
          <a:p>
            <a:r>
              <a:rPr lang="en-GB" dirty="0" smtClean="0"/>
              <a:t> </a:t>
            </a:r>
            <a:r>
              <a:rPr lang="en-GB" dirty="0" err="1" smtClean="0"/>
              <a:t>Problemas</a:t>
            </a:r>
            <a:r>
              <a:rPr lang="en-GB" dirty="0" smtClean="0"/>
              <a:t> </a:t>
            </a:r>
            <a:r>
              <a:rPr lang="en-GB" dirty="0" err="1" smtClean="0"/>
              <a:t>típicos</a:t>
            </a:r>
            <a:r>
              <a:rPr lang="en-GB" dirty="0" smtClean="0"/>
              <a:t> a </a:t>
            </a:r>
            <a:r>
              <a:rPr lang="en-GB" dirty="0" err="1" smtClean="0"/>
              <a:t>los</a:t>
            </a:r>
            <a:r>
              <a:rPr lang="en-GB" dirty="0" smtClean="0"/>
              <a:t> que se </a:t>
            </a:r>
            <a:r>
              <a:rPr lang="en-GB" dirty="0" err="1" smtClean="0"/>
              <a:t>enfrentan</a:t>
            </a:r>
            <a:r>
              <a:rPr lang="en-GB" dirty="0" smtClean="0"/>
              <a:t> las </a:t>
            </a:r>
            <a:r>
              <a:rPr lang="en-GB" dirty="0" err="1" smtClean="0"/>
              <a:t>empresas</a:t>
            </a:r>
            <a:endParaRPr lang="ga-IE" dirty="0"/>
          </a:p>
        </p:txBody>
      </p:sp>
      <p:pic>
        <p:nvPicPr>
          <p:cNvPr id="7" name="Picture 6" descr="C:\Users\Gerard\Documents\Epic\Mobilino\GeoPal\Images\Field Service.jpg"/>
          <p:cNvPicPr>
            <a:picLocks noChangeAspect="1" noChangeArrowheads="1"/>
          </p:cNvPicPr>
          <p:nvPr/>
        </p:nvPicPr>
        <p:blipFill rotWithShape="1">
          <a:blip r:embed="rId2" cstate="print"/>
          <a:srcRect l="36295"/>
          <a:stretch/>
        </p:blipFill>
        <p:spPr bwMode="auto">
          <a:xfrm>
            <a:off x="4994924" y="1460652"/>
            <a:ext cx="6666666" cy="4297134"/>
          </a:xfrm>
          <a:prstGeom prst="rect">
            <a:avLst/>
          </a:prstGeom>
          <a:noFill/>
        </p:spPr>
      </p:pic>
      <p:sp>
        <p:nvSpPr>
          <p:cNvPr id="8" name="TextBox 7"/>
          <p:cNvSpPr txBox="1"/>
          <p:nvPr/>
        </p:nvSpPr>
        <p:spPr>
          <a:xfrm>
            <a:off x="304801" y="1180414"/>
            <a:ext cx="4690123" cy="5632311"/>
          </a:xfrm>
          <a:prstGeom prst="rect">
            <a:avLst/>
          </a:prstGeom>
          <a:noFill/>
        </p:spPr>
        <p:txBody>
          <a:bodyPr wrap="square" rtlCol="0">
            <a:spAutoFit/>
          </a:bodyPr>
          <a:lstStyle/>
          <a:p>
            <a:pPr marL="342900" indent="-342900">
              <a:lnSpc>
                <a:spcPct val="150000"/>
              </a:lnSpc>
              <a:buFont typeface="Lucida Grande"/>
              <a:buChar char="X"/>
            </a:pPr>
            <a:r>
              <a:rPr lang="en-IE" sz="2000" dirty="0" err="1" smtClean="0">
                <a:solidFill>
                  <a:schemeClr val="bg1"/>
                </a:solidFill>
              </a:rPr>
              <a:t>Excesivo</a:t>
            </a:r>
            <a:r>
              <a:rPr lang="en-IE" sz="2000" dirty="0" smtClean="0">
                <a:solidFill>
                  <a:schemeClr val="bg1"/>
                </a:solidFill>
              </a:rPr>
              <a:t> </a:t>
            </a:r>
            <a:r>
              <a:rPr lang="en-IE" sz="2000" dirty="0" err="1" smtClean="0">
                <a:solidFill>
                  <a:schemeClr val="bg1"/>
                </a:solidFill>
              </a:rPr>
              <a:t>número</a:t>
            </a:r>
            <a:r>
              <a:rPr lang="en-IE" sz="2000" dirty="0" smtClean="0">
                <a:solidFill>
                  <a:schemeClr val="bg1"/>
                </a:solidFill>
              </a:rPr>
              <a:t> de </a:t>
            </a:r>
            <a:r>
              <a:rPr lang="en-IE" sz="2000" dirty="0" err="1" smtClean="0">
                <a:solidFill>
                  <a:schemeClr val="bg1"/>
                </a:solidFill>
              </a:rPr>
              <a:t>formularios</a:t>
            </a:r>
            <a:r>
              <a:rPr lang="en-IE" sz="2000" dirty="0" smtClean="0">
                <a:solidFill>
                  <a:schemeClr val="bg1"/>
                </a:solidFill>
              </a:rPr>
              <a:t> </a:t>
            </a:r>
            <a:r>
              <a:rPr lang="en-IE" sz="2000" dirty="0" err="1" smtClean="0">
                <a:solidFill>
                  <a:schemeClr val="bg1"/>
                </a:solidFill>
              </a:rPr>
              <a:t>en</a:t>
            </a:r>
            <a:r>
              <a:rPr lang="en-IE" sz="2000" dirty="0" smtClean="0">
                <a:solidFill>
                  <a:schemeClr val="bg1"/>
                </a:solidFill>
              </a:rPr>
              <a:t> </a:t>
            </a:r>
            <a:r>
              <a:rPr lang="en-IE" sz="2000" dirty="0" err="1" smtClean="0">
                <a:solidFill>
                  <a:schemeClr val="bg1"/>
                </a:solidFill>
              </a:rPr>
              <a:t>papel</a:t>
            </a:r>
            <a:endParaRPr lang="en-IE" sz="2000" dirty="0" smtClean="0">
              <a:solidFill>
                <a:schemeClr val="bg1"/>
              </a:solidFill>
            </a:endParaRPr>
          </a:p>
          <a:p>
            <a:pPr marL="342900" indent="-342900">
              <a:lnSpc>
                <a:spcPct val="150000"/>
              </a:lnSpc>
              <a:buFont typeface="Lucida Grande"/>
              <a:buChar char="X"/>
            </a:pPr>
            <a:r>
              <a:rPr lang="en-IE" sz="2000" dirty="0" err="1" smtClean="0">
                <a:solidFill>
                  <a:schemeClr val="bg1"/>
                </a:solidFill>
              </a:rPr>
              <a:t>Planificación</a:t>
            </a:r>
            <a:r>
              <a:rPr lang="en-IE" sz="2000" dirty="0" smtClean="0">
                <a:solidFill>
                  <a:schemeClr val="bg1"/>
                </a:solidFill>
              </a:rPr>
              <a:t> del </a:t>
            </a:r>
            <a:r>
              <a:rPr lang="en-IE" sz="2000" dirty="0" err="1" smtClean="0">
                <a:solidFill>
                  <a:schemeClr val="bg1"/>
                </a:solidFill>
              </a:rPr>
              <a:t>trabajo</a:t>
            </a:r>
            <a:r>
              <a:rPr lang="en-IE" sz="2000" dirty="0" smtClean="0">
                <a:solidFill>
                  <a:schemeClr val="bg1"/>
                </a:solidFill>
              </a:rPr>
              <a:t> </a:t>
            </a:r>
            <a:r>
              <a:rPr lang="en-IE" sz="2000" dirty="0" err="1" smtClean="0">
                <a:solidFill>
                  <a:schemeClr val="bg1"/>
                </a:solidFill>
              </a:rPr>
              <a:t>ineficiente</a:t>
            </a:r>
            <a:endParaRPr lang="en-IE" sz="2000" dirty="0" smtClean="0">
              <a:solidFill>
                <a:schemeClr val="bg1"/>
              </a:solidFill>
            </a:endParaRPr>
          </a:p>
          <a:p>
            <a:pPr marL="342900" indent="-342900">
              <a:lnSpc>
                <a:spcPct val="150000"/>
              </a:lnSpc>
              <a:buFont typeface="Lucida Grande"/>
              <a:buChar char="X"/>
            </a:pPr>
            <a:r>
              <a:rPr lang="en-IE" sz="2000" dirty="0" err="1" smtClean="0">
                <a:solidFill>
                  <a:schemeClr val="bg1"/>
                </a:solidFill>
              </a:rPr>
              <a:t>Pérdida</a:t>
            </a:r>
            <a:r>
              <a:rPr lang="en-IE" sz="2000" dirty="0" smtClean="0">
                <a:solidFill>
                  <a:schemeClr val="bg1"/>
                </a:solidFill>
              </a:rPr>
              <a:t> de </a:t>
            </a:r>
            <a:r>
              <a:rPr lang="en-IE" sz="2000" dirty="0" err="1" smtClean="0">
                <a:solidFill>
                  <a:schemeClr val="bg1"/>
                </a:solidFill>
              </a:rPr>
              <a:t>Visibilidad</a:t>
            </a:r>
            <a:r>
              <a:rPr lang="en-IE" sz="2000" dirty="0" smtClean="0">
                <a:solidFill>
                  <a:schemeClr val="bg1"/>
                </a:solidFill>
              </a:rPr>
              <a:t> de </a:t>
            </a:r>
            <a:r>
              <a:rPr lang="en-IE" sz="2000" dirty="0" err="1" smtClean="0">
                <a:solidFill>
                  <a:schemeClr val="bg1"/>
                </a:solidFill>
              </a:rPr>
              <a:t>los</a:t>
            </a:r>
            <a:r>
              <a:rPr lang="en-IE" sz="2000" dirty="0" smtClean="0">
                <a:solidFill>
                  <a:schemeClr val="bg1"/>
                </a:solidFill>
              </a:rPr>
              <a:t> </a:t>
            </a:r>
            <a:r>
              <a:rPr lang="en-IE" sz="2000" dirty="0" err="1" smtClean="0">
                <a:solidFill>
                  <a:schemeClr val="bg1"/>
                </a:solidFill>
              </a:rPr>
              <a:t>técnicos</a:t>
            </a:r>
            <a:r>
              <a:rPr lang="en-IE" sz="2000" dirty="0" smtClean="0">
                <a:solidFill>
                  <a:schemeClr val="bg1"/>
                </a:solidFill>
              </a:rPr>
              <a:t> </a:t>
            </a:r>
            <a:r>
              <a:rPr lang="en-IE" sz="2000" dirty="0" err="1" smtClean="0">
                <a:solidFill>
                  <a:schemeClr val="bg1"/>
                </a:solidFill>
              </a:rPr>
              <a:t>desplazados</a:t>
            </a:r>
            <a:endParaRPr lang="en-IE" sz="2000" dirty="0" smtClean="0">
              <a:solidFill>
                <a:schemeClr val="bg1"/>
              </a:solidFill>
            </a:endParaRPr>
          </a:p>
          <a:p>
            <a:pPr marL="342900" indent="-342900">
              <a:lnSpc>
                <a:spcPct val="150000"/>
              </a:lnSpc>
              <a:buFont typeface="Lucida Grande"/>
              <a:buChar char="X"/>
            </a:pPr>
            <a:r>
              <a:rPr lang="en-IE" sz="2000" dirty="0" err="1" smtClean="0">
                <a:solidFill>
                  <a:schemeClr val="bg1"/>
                </a:solidFill>
              </a:rPr>
              <a:t>Tener</a:t>
            </a:r>
            <a:r>
              <a:rPr lang="en-IE" sz="2000" dirty="0" smtClean="0">
                <a:solidFill>
                  <a:schemeClr val="bg1"/>
                </a:solidFill>
              </a:rPr>
              <a:t> que </a:t>
            </a:r>
            <a:r>
              <a:rPr lang="en-IE" sz="2000" dirty="0" err="1" smtClean="0">
                <a:solidFill>
                  <a:schemeClr val="bg1"/>
                </a:solidFill>
              </a:rPr>
              <a:t>probar</a:t>
            </a:r>
            <a:r>
              <a:rPr lang="en-IE" sz="2000" dirty="0" smtClean="0">
                <a:solidFill>
                  <a:schemeClr val="bg1"/>
                </a:solidFill>
              </a:rPr>
              <a:t> la </a:t>
            </a:r>
            <a:r>
              <a:rPr lang="en-IE" sz="2000" dirty="0" err="1" smtClean="0">
                <a:solidFill>
                  <a:schemeClr val="bg1"/>
                </a:solidFill>
              </a:rPr>
              <a:t>correcta</a:t>
            </a:r>
            <a:r>
              <a:rPr lang="en-IE" sz="2000" dirty="0" smtClean="0">
                <a:solidFill>
                  <a:schemeClr val="bg1"/>
                </a:solidFill>
              </a:rPr>
              <a:t> la </a:t>
            </a:r>
            <a:r>
              <a:rPr lang="en-IE" sz="2000" dirty="0" err="1" smtClean="0">
                <a:solidFill>
                  <a:schemeClr val="bg1"/>
                </a:solidFill>
              </a:rPr>
              <a:t>intervención</a:t>
            </a:r>
            <a:r>
              <a:rPr lang="en-IE" sz="2000" dirty="0" smtClean="0">
                <a:solidFill>
                  <a:schemeClr val="bg1"/>
                </a:solidFill>
              </a:rPr>
              <a:t> </a:t>
            </a:r>
            <a:r>
              <a:rPr lang="en-IE" sz="2000" dirty="0" err="1" smtClean="0">
                <a:solidFill>
                  <a:schemeClr val="bg1"/>
                </a:solidFill>
              </a:rPr>
              <a:t>realizada</a:t>
            </a:r>
            <a:endParaRPr lang="en-IE" sz="2000" dirty="0" smtClean="0">
              <a:solidFill>
                <a:schemeClr val="bg1"/>
              </a:solidFill>
            </a:endParaRPr>
          </a:p>
          <a:p>
            <a:pPr marL="342900" indent="-342900">
              <a:lnSpc>
                <a:spcPct val="150000"/>
              </a:lnSpc>
              <a:buFont typeface="Lucida Grande"/>
              <a:buChar char="X"/>
            </a:pPr>
            <a:r>
              <a:rPr lang="en-IE" sz="2000" dirty="0" smtClean="0">
                <a:solidFill>
                  <a:schemeClr val="bg1"/>
                </a:solidFill>
              </a:rPr>
              <a:t>No </a:t>
            </a:r>
            <a:r>
              <a:rPr lang="en-IE" sz="2000" dirty="0" err="1" smtClean="0">
                <a:solidFill>
                  <a:schemeClr val="bg1"/>
                </a:solidFill>
              </a:rPr>
              <a:t>tener</a:t>
            </a:r>
            <a:r>
              <a:rPr lang="en-IE" sz="2000" dirty="0" smtClean="0">
                <a:solidFill>
                  <a:schemeClr val="bg1"/>
                </a:solidFill>
              </a:rPr>
              <a:t> a </a:t>
            </a:r>
            <a:r>
              <a:rPr lang="en-IE" sz="2000" dirty="0" err="1" smtClean="0">
                <a:solidFill>
                  <a:schemeClr val="bg1"/>
                </a:solidFill>
              </a:rPr>
              <a:t>mano</a:t>
            </a:r>
            <a:r>
              <a:rPr lang="en-IE" sz="2000" dirty="0" smtClean="0">
                <a:solidFill>
                  <a:schemeClr val="bg1"/>
                </a:solidFill>
              </a:rPr>
              <a:t> </a:t>
            </a:r>
            <a:r>
              <a:rPr lang="en-IE" sz="2000" dirty="0" err="1" smtClean="0">
                <a:solidFill>
                  <a:schemeClr val="bg1"/>
                </a:solidFill>
              </a:rPr>
              <a:t>ni</a:t>
            </a:r>
            <a:r>
              <a:rPr lang="en-IE" sz="2000" dirty="0" smtClean="0">
                <a:solidFill>
                  <a:schemeClr val="bg1"/>
                </a:solidFill>
              </a:rPr>
              <a:t> </a:t>
            </a:r>
            <a:r>
              <a:rPr lang="en-IE" sz="2000" dirty="0" err="1" smtClean="0">
                <a:solidFill>
                  <a:schemeClr val="bg1"/>
                </a:solidFill>
              </a:rPr>
              <a:t>los</a:t>
            </a:r>
            <a:r>
              <a:rPr lang="en-IE" sz="2000" dirty="0" smtClean="0">
                <a:solidFill>
                  <a:schemeClr val="bg1"/>
                </a:solidFill>
              </a:rPr>
              <a:t> </a:t>
            </a:r>
            <a:r>
              <a:rPr lang="en-IE" sz="2000" dirty="0" err="1" smtClean="0">
                <a:solidFill>
                  <a:schemeClr val="bg1"/>
                </a:solidFill>
              </a:rPr>
              <a:t>materiales</a:t>
            </a:r>
            <a:r>
              <a:rPr lang="en-IE" sz="2000" dirty="0" smtClean="0">
                <a:solidFill>
                  <a:schemeClr val="bg1"/>
                </a:solidFill>
              </a:rPr>
              <a:t> </a:t>
            </a:r>
            <a:r>
              <a:rPr lang="en-IE" sz="2000" dirty="0" err="1" smtClean="0">
                <a:solidFill>
                  <a:schemeClr val="bg1"/>
                </a:solidFill>
              </a:rPr>
              <a:t>ni</a:t>
            </a:r>
            <a:r>
              <a:rPr lang="en-IE" sz="2000" dirty="0" smtClean="0">
                <a:solidFill>
                  <a:schemeClr val="bg1"/>
                </a:solidFill>
              </a:rPr>
              <a:t> las </a:t>
            </a:r>
            <a:r>
              <a:rPr lang="en-IE" sz="2000" dirty="0" err="1" smtClean="0">
                <a:solidFill>
                  <a:schemeClr val="bg1"/>
                </a:solidFill>
              </a:rPr>
              <a:t>prioridades</a:t>
            </a:r>
            <a:r>
              <a:rPr lang="en-IE" sz="2000" dirty="0" smtClean="0">
                <a:solidFill>
                  <a:schemeClr val="bg1"/>
                </a:solidFill>
              </a:rPr>
              <a:t> de </a:t>
            </a:r>
            <a:r>
              <a:rPr lang="en-IE" sz="2000" dirty="0" err="1" smtClean="0">
                <a:solidFill>
                  <a:schemeClr val="bg1"/>
                </a:solidFill>
              </a:rPr>
              <a:t>los</a:t>
            </a:r>
            <a:r>
              <a:rPr lang="en-IE" sz="2000" dirty="0" smtClean="0">
                <a:solidFill>
                  <a:schemeClr val="bg1"/>
                </a:solidFill>
              </a:rPr>
              <a:t> </a:t>
            </a:r>
            <a:r>
              <a:rPr lang="en-IE" sz="2000" dirty="0" err="1" smtClean="0">
                <a:solidFill>
                  <a:schemeClr val="bg1"/>
                </a:solidFill>
              </a:rPr>
              <a:t>partes</a:t>
            </a:r>
            <a:r>
              <a:rPr lang="en-IE" sz="2000" dirty="0" smtClean="0">
                <a:solidFill>
                  <a:schemeClr val="bg1"/>
                </a:solidFill>
              </a:rPr>
              <a:t> de </a:t>
            </a:r>
            <a:r>
              <a:rPr lang="en-IE" sz="2000" dirty="0" err="1" smtClean="0">
                <a:solidFill>
                  <a:schemeClr val="bg1"/>
                </a:solidFill>
              </a:rPr>
              <a:t>trabajo</a:t>
            </a:r>
            <a:endParaRPr lang="en-IE" sz="2000" dirty="0" smtClean="0">
              <a:solidFill>
                <a:schemeClr val="bg1"/>
              </a:solidFill>
            </a:endParaRPr>
          </a:p>
          <a:p>
            <a:pPr marL="342900" indent="-342900">
              <a:lnSpc>
                <a:spcPct val="150000"/>
              </a:lnSpc>
              <a:buFont typeface="Lucida Grande"/>
              <a:buChar char="X"/>
            </a:pPr>
            <a:r>
              <a:rPr lang="en-IE" sz="2000" dirty="0" err="1" smtClean="0">
                <a:solidFill>
                  <a:schemeClr val="bg1"/>
                </a:solidFill>
              </a:rPr>
              <a:t>Servicio</a:t>
            </a:r>
            <a:r>
              <a:rPr lang="en-IE" sz="2000" dirty="0" smtClean="0">
                <a:solidFill>
                  <a:schemeClr val="bg1"/>
                </a:solidFill>
              </a:rPr>
              <a:t> </a:t>
            </a:r>
            <a:r>
              <a:rPr lang="en-IE" sz="2000" dirty="0" err="1" smtClean="0">
                <a:solidFill>
                  <a:schemeClr val="bg1"/>
                </a:solidFill>
              </a:rPr>
              <a:t>reactivo</a:t>
            </a:r>
            <a:r>
              <a:rPr lang="en-IE" sz="2000" dirty="0" smtClean="0">
                <a:solidFill>
                  <a:schemeClr val="bg1"/>
                </a:solidFill>
              </a:rPr>
              <a:t> ante </a:t>
            </a:r>
            <a:r>
              <a:rPr lang="en-IE" sz="2000" dirty="0" err="1" smtClean="0">
                <a:solidFill>
                  <a:schemeClr val="bg1"/>
                </a:solidFill>
              </a:rPr>
              <a:t>problemas</a:t>
            </a:r>
            <a:endParaRPr lang="en-IE" sz="2000" dirty="0" smtClean="0">
              <a:solidFill>
                <a:schemeClr val="bg1"/>
              </a:solidFill>
            </a:endParaRPr>
          </a:p>
          <a:p>
            <a:pPr marL="342900" indent="-342900">
              <a:lnSpc>
                <a:spcPct val="150000"/>
              </a:lnSpc>
              <a:buFont typeface="Lucida Grande"/>
              <a:buChar char="X"/>
            </a:pPr>
            <a:r>
              <a:rPr lang="en-IE" sz="2000" dirty="0" err="1" smtClean="0">
                <a:solidFill>
                  <a:schemeClr val="bg1"/>
                </a:solidFill>
              </a:rPr>
              <a:t>Problemas</a:t>
            </a:r>
            <a:r>
              <a:rPr lang="en-IE" sz="2000" dirty="0" smtClean="0">
                <a:solidFill>
                  <a:schemeClr val="bg1"/>
                </a:solidFill>
              </a:rPr>
              <a:t> de </a:t>
            </a:r>
            <a:r>
              <a:rPr lang="en-IE" sz="2000" dirty="0" err="1" smtClean="0">
                <a:solidFill>
                  <a:schemeClr val="bg1"/>
                </a:solidFill>
              </a:rPr>
              <a:t>Salud</a:t>
            </a:r>
            <a:r>
              <a:rPr lang="en-IE" sz="2000" dirty="0" smtClean="0">
                <a:solidFill>
                  <a:schemeClr val="bg1"/>
                </a:solidFill>
              </a:rPr>
              <a:t> y </a:t>
            </a:r>
            <a:r>
              <a:rPr lang="en-IE" sz="2000" dirty="0" err="1" smtClean="0">
                <a:solidFill>
                  <a:schemeClr val="bg1"/>
                </a:solidFill>
              </a:rPr>
              <a:t>Seguridad</a:t>
            </a:r>
            <a:r>
              <a:rPr lang="en-IE" sz="2000" dirty="0" smtClean="0">
                <a:solidFill>
                  <a:schemeClr val="bg1"/>
                </a:solidFill>
              </a:rPr>
              <a:t> </a:t>
            </a:r>
            <a:r>
              <a:rPr lang="en-IE" sz="2000" dirty="0" err="1" smtClean="0">
                <a:solidFill>
                  <a:schemeClr val="bg1"/>
                </a:solidFill>
              </a:rPr>
              <a:t>en</a:t>
            </a:r>
            <a:r>
              <a:rPr lang="en-IE" sz="2000" dirty="0" smtClean="0">
                <a:solidFill>
                  <a:schemeClr val="bg1"/>
                </a:solidFill>
              </a:rPr>
              <a:t> el </a:t>
            </a:r>
            <a:r>
              <a:rPr lang="en-IE" sz="2000" dirty="0" err="1" smtClean="0">
                <a:solidFill>
                  <a:schemeClr val="bg1"/>
                </a:solidFill>
              </a:rPr>
              <a:t>trabajo</a:t>
            </a:r>
            <a:endParaRPr lang="en-GB" sz="2400" dirty="0">
              <a:solidFill>
                <a:schemeClr val="bg1"/>
              </a:solidFill>
            </a:endParaRPr>
          </a:p>
        </p:txBody>
      </p:sp>
    </p:spTree>
    <p:extLst>
      <p:ext uri="{BB962C8B-B14F-4D97-AF65-F5344CB8AC3E}">
        <p14:creationId xmlns:p14="http://schemas.microsoft.com/office/powerpoint/2010/main" val="33667141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err="1" smtClean="0"/>
              <a:t>Exceso</a:t>
            </a:r>
            <a:r>
              <a:rPr lang="en-GB" dirty="0" smtClean="0"/>
              <a:t> de </a:t>
            </a:r>
            <a:r>
              <a:rPr lang="en-GB" dirty="0" err="1" smtClean="0"/>
              <a:t>papeleo</a:t>
            </a:r>
            <a:endParaRPr lang="ga-IE"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18" y="4183753"/>
            <a:ext cx="3352800" cy="2402840"/>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8048" t="6702" r="14134" b="7537"/>
          <a:stretch/>
        </p:blipFill>
        <p:spPr>
          <a:xfrm rot="811827">
            <a:off x="2022011" y="1318319"/>
            <a:ext cx="3900794" cy="504865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866271">
            <a:off x="776409" y="1060519"/>
            <a:ext cx="3749747" cy="4854673"/>
          </a:xfrm>
          <a:prstGeom prst="rect">
            <a:avLst/>
          </a:prstGeom>
          <a:solidFill>
            <a:schemeClr val="bg1"/>
          </a:solidFill>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33" y="1433903"/>
            <a:ext cx="3384985" cy="3220354"/>
          </a:xfrm>
          <a:prstGeom prst="rect">
            <a:avLst/>
          </a:prstGeom>
        </p:spPr>
      </p:pic>
      <p:sp>
        <p:nvSpPr>
          <p:cNvPr id="9" name="Rectangle 8"/>
          <p:cNvSpPr/>
          <p:nvPr/>
        </p:nvSpPr>
        <p:spPr>
          <a:xfrm>
            <a:off x="6650182" y="932060"/>
            <a:ext cx="5541818" cy="5925940"/>
          </a:xfrm>
          <a:prstGeom prst="rect">
            <a:avLst/>
          </a:prstGeom>
          <a:solidFill>
            <a:srgbClr val="41B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lnSpc>
                <a:spcPct val="150000"/>
              </a:lnSpc>
              <a:buFont typeface="Arial" panose="020B0604020202020204" pitchFamily="34" charset="0"/>
              <a:buChar char="•"/>
            </a:pPr>
            <a:r>
              <a:rPr lang="en-GB" sz="2000" dirty="0" err="1" smtClean="0"/>
              <a:t>Demasiados</a:t>
            </a:r>
            <a:r>
              <a:rPr lang="en-GB" sz="2000" dirty="0" smtClean="0"/>
              <a:t> </a:t>
            </a:r>
            <a:r>
              <a:rPr lang="en-GB" sz="2000" dirty="0" err="1" smtClean="0"/>
              <a:t>formularios</a:t>
            </a:r>
            <a:r>
              <a:rPr lang="en-GB" sz="2000" dirty="0" smtClean="0"/>
              <a:t> </a:t>
            </a:r>
            <a:r>
              <a:rPr lang="en-GB" sz="2000" dirty="0" err="1" smtClean="0"/>
              <a:t>en</a:t>
            </a:r>
            <a:r>
              <a:rPr lang="en-GB" sz="2000" dirty="0" smtClean="0"/>
              <a:t> </a:t>
            </a:r>
            <a:r>
              <a:rPr lang="en-GB" sz="2000" dirty="0" err="1" smtClean="0"/>
              <a:t>papel</a:t>
            </a:r>
            <a:endParaRPr lang="en-GB" sz="2000" dirty="0" smtClean="0"/>
          </a:p>
          <a:p>
            <a:pPr marL="342900" indent="-342900">
              <a:lnSpc>
                <a:spcPct val="150000"/>
              </a:lnSpc>
              <a:buFont typeface="Arial" panose="020B0604020202020204" pitchFamily="34" charset="0"/>
              <a:buChar char="•"/>
            </a:pPr>
            <a:r>
              <a:rPr lang="en-GB" sz="2000" dirty="0" err="1" smtClean="0"/>
              <a:t>Formularios</a:t>
            </a:r>
            <a:r>
              <a:rPr lang="en-GB" sz="2000" dirty="0" smtClean="0"/>
              <a:t> </a:t>
            </a:r>
            <a:r>
              <a:rPr lang="en-GB" sz="2000" dirty="0" err="1" smtClean="0"/>
              <a:t>ilegibles</a:t>
            </a:r>
            <a:r>
              <a:rPr lang="en-GB" sz="2000" dirty="0" smtClean="0"/>
              <a:t> </a:t>
            </a:r>
            <a:r>
              <a:rPr lang="en-GB" sz="2000" dirty="0" err="1" smtClean="0"/>
              <a:t>cuando</a:t>
            </a:r>
            <a:r>
              <a:rPr lang="en-GB" sz="2000" dirty="0" smtClean="0"/>
              <a:t> </a:t>
            </a:r>
            <a:r>
              <a:rPr lang="en-GB" sz="2000" dirty="0" err="1" smtClean="0"/>
              <a:t>es</a:t>
            </a:r>
            <a:r>
              <a:rPr lang="en-GB" sz="2000" dirty="0" smtClean="0"/>
              <a:t> </a:t>
            </a:r>
            <a:r>
              <a:rPr lang="en-GB" sz="2000" dirty="0" err="1" smtClean="0"/>
              <a:t>necesario</a:t>
            </a:r>
            <a:r>
              <a:rPr lang="en-GB" sz="2000" dirty="0" smtClean="0"/>
              <a:t> </a:t>
            </a:r>
            <a:r>
              <a:rPr lang="en-GB" sz="2000" dirty="0" err="1" smtClean="0"/>
              <a:t>hacer</a:t>
            </a:r>
            <a:r>
              <a:rPr lang="en-GB" sz="2000" dirty="0" smtClean="0"/>
              <a:t> la </a:t>
            </a:r>
            <a:r>
              <a:rPr lang="en-GB" sz="2000" dirty="0" err="1" smtClean="0"/>
              <a:t>intervención</a:t>
            </a:r>
            <a:endParaRPr lang="en-GB" sz="2000" dirty="0" smtClean="0"/>
          </a:p>
          <a:p>
            <a:pPr marL="342900" indent="-342900">
              <a:lnSpc>
                <a:spcPct val="150000"/>
              </a:lnSpc>
              <a:buFont typeface="Arial" panose="020B0604020202020204" pitchFamily="34" charset="0"/>
              <a:buChar char="•"/>
            </a:pPr>
            <a:r>
              <a:rPr lang="en-GB" sz="2000" dirty="0" err="1" smtClean="0"/>
              <a:t>Formularios</a:t>
            </a:r>
            <a:r>
              <a:rPr lang="en-GB" sz="2000" dirty="0" smtClean="0"/>
              <a:t> que </a:t>
            </a:r>
            <a:r>
              <a:rPr lang="en-GB" sz="2000" dirty="0" err="1" smtClean="0"/>
              <a:t>deben</a:t>
            </a:r>
            <a:r>
              <a:rPr lang="en-GB" sz="2000" dirty="0" smtClean="0"/>
              <a:t> </a:t>
            </a:r>
            <a:r>
              <a:rPr lang="en-GB" sz="2000" dirty="0" err="1" smtClean="0"/>
              <a:t>ser</a:t>
            </a:r>
            <a:r>
              <a:rPr lang="en-GB" sz="2000" dirty="0" smtClean="0"/>
              <a:t> </a:t>
            </a:r>
            <a:r>
              <a:rPr lang="en-GB" sz="2000" dirty="0" err="1" smtClean="0"/>
              <a:t>introducidos</a:t>
            </a:r>
            <a:r>
              <a:rPr lang="en-GB" sz="2000" dirty="0" smtClean="0"/>
              <a:t> </a:t>
            </a:r>
            <a:r>
              <a:rPr lang="en-GB" sz="2000" dirty="0" err="1" smtClean="0"/>
              <a:t>en</a:t>
            </a:r>
            <a:r>
              <a:rPr lang="en-GB" sz="2000" dirty="0" smtClean="0"/>
              <a:t> el </a:t>
            </a:r>
            <a:r>
              <a:rPr lang="en-GB" sz="2000" dirty="0" err="1" smtClean="0"/>
              <a:t>ordenador</a:t>
            </a:r>
            <a:r>
              <a:rPr lang="en-GB" sz="2000" dirty="0" smtClean="0"/>
              <a:t> de la </a:t>
            </a:r>
            <a:r>
              <a:rPr lang="en-GB" sz="2000" dirty="0" err="1" smtClean="0"/>
              <a:t>oficina</a:t>
            </a:r>
            <a:endParaRPr lang="en-GB" sz="2000" dirty="0" smtClean="0"/>
          </a:p>
          <a:p>
            <a:pPr marL="342900" indent="-342900">
              <a:lnSpc>
                <a:spcPct val="150000"/>
              </a:lnSpc>
              <a:buFont typeface="Arial" panose="020B0604020202020204" pitchFamily="34" charset="0"/>
              <a:buChar char="•"/>
            </a:pPr>
            <a:r>
              <a:rPr lang="en-GB" sz="2000" dirty="0" err="1" smtClean="0"/>
              <a:t>Pérdida</a:t>
            </a:r>
            <a:r>
              <a:rPr lang="en-GB" sz="2000" dirty="0" smtClean="0"/>
              <a:t> o </a:t>
            </a:r>
            <a:r>
              <a:rPr lang="en-GB" sz="2000" dirty="0" err="1" smtClean="0"/>
              <a:t>extravío</a:t>
            </a:r>
            <a:r>
              <a:rPr lang="en-GB" sz="2000" dirty="0" smtClean="0"/>
              <a:t> del </a:t>
            </a:r>
            <a:r>
              <a:rPr lang="en-GB" sz="2000" dirty="0" err="1" smtClean="0"/>
              <a:t>formulario</a:t>
            </a:r>
            <a:r>
              <a:rPr lang="en-GB" sz="2000" dirty="0" smtClean="0"/>
              <a:t> </a:t>
            </a:r>
            <a:r>
              <a:rPr lang="en-GB" sz="2000" dirty="0" err="1" smtClean="0"/>
              <a:t>firmado</a:t>
            </a:r>
            <a:r>
              <a:rPr lang="en-GB" sz="2000" dirty="0" smtClean="0"/>
              <a:t> </a:t>
            </a:r>
            <a:r>
              <a:rPr lang="en-GB" sz="2000" dirty="0" err="1" smtClean="0"/>
              <a:t>por</a:t>
            </a:r>
            <a:r>
              <a:rPr lang="en-GB" sz="2000" dirty="0" smtClean="0"/>
              <a:t> el </a:t>
            </a:r>
            <a:r>
              <a:rPr lang="en-GB" sz="2000" dirty="0" err="1" smtClean="0"/>
              <a:t>cliente</a:t>
            </a:r>
            <a:endParaRPr lang="en-GB" sz="2000" dirty="0" smtClean="0"/>
          </a:p>
          <a:p>
            <a:pPr marL="342900" indent="-342900">
              <a:lnSpc>
                <a:spcPct val="150000"/>
              </a:lnSpc>
              <a:buFont typeface="Arial" panose="020B0604020202020204" pitchFamily="34" charset="0"/>
              <a:buChar char="•"/>
            </a:pPr>
            <a:r>
              <a:rPr lang="en-GB" sz="2000" dirty="0" err="1" smtClean="0"/>
              <a:t>Errores</a:t>
            </a:r>
            <a:r>
              <a:rPr lang="en-GB" sz="2000" dirty="0" smtClean="0"/>
              <a:t>  y </a:t>
            </a:r>
            <a:r>
              <a:rPr lang="en-GB" sz="2000" dirty="0" err="1" smtClean="0"/>
              <a:t>olvidos</a:t>
            </a:r>
            <a:r>
              <a:rPr lang="en-GB" sz="2000" dirty="0" smtClean="0"/>
              <a:t> al </a:t>
            </a:r>
            <a:r>
              <a:rPr lang="en-GB" sz="2000" dirty="0" err="1" smtClean="0"/>
              <a:t>rellenar</a:t>
            </a:r>
            <a:r>
              <a:rPr lang="en-GB" sz="2000" dirty="0" smtClean="0"/>
              <a:t> </a:t>
            </a:r>
            <a:r>
              <a:rPr lang="en-GB" sz="2000" dirty="0" err="1" smtClean="0"/>
              <a:t>los</a:t>
            </a:r>
            <a:r>
              <a:rPr lang="en-GB" sz="2000" dirty="0" smtClean="0"/>
              <a:t> </a:t>
            </a:r>
            <a:r>
              <a:rPr lang="en-GB" sz="2000" dirty="0" err="1" smtClean="0"/>
              <a:t>formularios</a:t>
            </a:r>
            <a:endParaRPr lang="en-GB" sz="2000" dirty="0" smtClean="0"/>
          </a:p>
          <a:p>
            <a:pPr marL="342900" indent="-342900">
              <a:lnSpc>
                <a:spcPct val="150000"/>
              </a:lnSpc>
              <a:buFont typeface="Arial" panose="020B0604020202020204" pitchFamily="34" charset="0"/>
              <a:buChar char="•"/>
            </a:pPr>
            <a:r>
              <a:rPr lang="en-GB" sz="2000" dirty="0" err="1" smtClean="0"/>
              <a:t>Retrasos</a:t>
            </a:r>
            <a:r>
              <a:rPr lang="en-GB" sz="2000" dirty="0" smtClean="0"/>
              <a:t> para </a:t>
            </a:r>
            <a:r>
              <a:rPr lang="en-GB" sz="2000" dirty="0" err="1" smtClean="0"/>
              <a:t>cerrar</a:t>
            </a:r>
            <a:r>
              <a:rPr lang="en-GB" sz="2000" dirty="0" smtClean="0"/>
              <a:t> </a:t>
            </a:r>
            <a:r>
              <a:rPr lang="en-GB" sz="2000" dirty="0" err="1" smtClean="0"/>
              <a:t>una</a:t>
            </a:r>
            <a:r>
              <a:rPr lang="en-GB" sz="2000" dirty="0" smtClean="0"/>
              <a:t> </a:t>
            </a:r>
            <a:r>
              <a:rPr lang="en-GB" sz="2000" dirty="0" err="1" smtClean="0"/>
              <a:t>incidencia</a:t>
            </a:r>
            <a:r>
              <a:rPr lang="en-GB" sz="2000" dirty="0" smtClean="0"/>
              <a:t> </a:t>
            </a:r>
            <a:r>
              <a:rPr lang="en-GB" sz="2000" dirty="0" err="1" smtClean="0"/>
              <a:t>porque</a:t>
            </a:r>
            <a:r>
              <a:rPr lang="en-GB" sz="2000" dirty="0" smtClean="0"/>
              <a:t> no ha </a:t>
            </a:r>
            <a:r>
              <a:rPr lang="en-GB" sz="2000" dirty="0" err="1" smtClean="0"/>
              <a:t>llegado</a:t>
            </a:r>
            <a:r>
              <a:rPr lang="en-GB" sz="2000" dirty="0" smtClean="0"/>
              <a:t> el parte a la </a:t>
            </a:r>
            <a:r>
              <a:rPr lang="en-GB" sz="2000" dirty="0" err="1" smtClean="0"/>
              <a:t>oficina</a:t>
            </a:r>
            <a:endParaRPr lang="en-GB" sz="2000" dirty="0" smtClean="0"/>
          </a:p>
          <a:p>
            <a:pPr marL="342900" indent="-342900">
              <a:lnSpc>
                <a:spcPct val="150000"/>
              </a:lnSpc>
              <a:buFont typeface="Arial" panose="020B0604020202020204" pitchFamily="34" charset="0"/>
              <a:buChar char="•"/>
            </a:pPr>
            <a:r>
              <a:rPr lang="en-GB" sz="2000" dirty="0" err="1" smtClean="0"/>
              <a:t>Retrasos</a:t>
            </a:r>
            <a:r>
              <a:rPr lang="en-GB" sz="2000" dirty="0" smtClean="0"/>
              <a:t> con la </a:t>
            </a:r>
            <a:r>
              <a:rPr lang="en-GB" sz="2000" dirty="0" err="1" smtClean="0"/>
              <a:t>facturación</a:t>
            </a:r>
            <a:endParaRPr lang="ga-IE" sz="2000" dirty="0"/>
          </a:p>
        </p:txBody>
      </p:sp>
    </p:spTree>
    <p:extLst>
      <p:ext uri="{BB962C8B-B14F-4D97-AF65-F5344CB8AC3E}">
        <p14:creationId xmlns:p14="http://schemas.microsoft.com/office/powerpoint/2010/main" val="32391894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www.surgerymanagement.com/images/slide18-block-scheduling-model-700x390.gif"/>
          <p:cNvPicPr>
            <a:picLocks noChangeAspect="1" noChangeArrowheads="1"/>
          </p:cNvPicPr>
          <p:nvPr/>
        </p:nvPicPr>
        <p:blipFill rotWithShape="1">
          <a:blip r:embed="rId2">
            <a:extLst>
              <a:ext uri="{28A0092B-C50C-407E-A947-70E740481C1C}">
                <a14:useLocalDpi xmlns:a14="http://schemas.microsoft.com/office/drawing/2010/main" val="0"/>
              </a:ext>
            </a:extLst>
          </a:blip>
          <a:srcRect t="7339" r="51217"/>
          <a:stretch/>
        </p:blipFill>
        <p:spPr bwMode="auto">
          <a:xfrm>
            <a:off x="3313546" y="1167247"/>
            <a:ext cx="3252643" cy="344213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normAutofit/>
          </a:bodyPr>
          <a:lstStyle/>
          <a:p>
            <a:r>
              <a:rPr lang="en-GB" dirty="0" err="1" smtClean="0"/>
              <a:t>Planificación</a:t>
            </a:r>
            <a:r>
              <a:rPr lang="en-GB" dirty="0" smtClean="0"/>
              <a:t> </a:t>
            </a:r>
            <a:r>
              <a:rPr lang="en-GB" dirty="0" err="1" smtClean="0"/>
              <a:t>ineficiente</a:t>
            </a:r>
            <a:r>
              <a:rPr lang="en-GB" dirty="0" smtClean="0"/>
              <a:t> de </a:t>
            </a:r>
            <a:r>
              <a:rPr lang="en-GB" dirty="0" err="1" smtClean="0"/>
              <a:t>los</a:t>
            </a:r>
            <a:r>
              <a:rPr lang="en-GB" dirty="0" smtClean="0"/>
              <a:t> </a:t>
            </a:r>
            <a:r>
              <a:rPr lang="en-GB" dirty="0" err="1" smtClean="0"/>
              <a:t>partes</a:t>
            </a:r>
            <a:r>
              <a:rPr lang="en-GB" dirty="0" smtClean="0"/>
              <a:t> </a:t>
            </a:r>
            <a:r>
              <a:rPr lang="en-GB" dirty="0" err="1" smtClean="0"/>
              <a:t>diarios</a:t>
            </a:r>
            <a:endParaRPr lang="ga-IE" dirty="0"/>
          </a:p>
        </p:txBody>
      </p:sp>
      <p:sp>
        <p:nvSpPr>
          <p:cNvPr id="5" name="Rectangle 4"/>
          <p:cNvSpPr/>
          <p:nvPr/>
        </p:nvSpPr>
        <p:spPr>
          <a:xfrm>
            <a:off x="6650182" y="891627"/>
            <a:ext cx="5541818" cy="5966373"/>
          </a:xfrm>
          <a:prstGeom prst="rect">
            <a:avLst/>
          </a:prstGeom>
          <a:solidFill>
            <a:srgbClr val="41B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lnSpc>
                <a:spcPct val="150000"/>
              </a:lnSpc>
              <a:buFont typeface="Arial" panose="020B0604020202020204" pitchFamily="34" charset="0"/>
              <a:buChar char="•"/>
            </a:pPr>
            <a:r>
              <a:rPr lang="en-GB" sz="2400" dirty="0" err="1" smtClean="0"/>
              <a:t>Reparto</a:t>
            </a:r>
            <a:r>
              <a:rPr lang="en-GB" sz="2400" dirty="0" smtClean="0"/>
              <a:t> de </a:t>
            </a:r>
            <a:r>
              <a:rPr lang="en-GB" sz="2400" dirty="0" err="1" smtClean="0"/>
              <a:t>los</a:t>
            </a:r>
            <a:r>
              <a:rPr lang="en-GB" sz="2400" dirty="0" smtClean="0"/>
              <a:t> </a:t>
            </a:r>
            <a:r>
              <a:rPr lang="en-GB" sz="2400" dirty="0" err="1" smtClean="0"/>
              <a:t>partes</a:t>
            </a:r>
            <a:r>
              <a:rPr lang="en-GB" sz="2400" dirty="0" smtClean="0"/>
              <a:t> </a:t>
            </a:r>
            <a:r>
              <a:rPr lang="en-GB" sz="2400" dirty="0" err="1" smtClean="0"/>
              <a:t>ineficiente</a:t>
            </a:r>
            <a:r>
              <a:rPr lang="en-GB" sz="2400" dirty="0" smtClean="0"/>
              <a:t> </a:t>
            </a:r>
          </a:p>
          <a:p>
            <a:pPr marL="342900" indent="-342900">
              <a:lnSpc>
                <a:spcPct val="150000"/>
              </a:lnSpc>
              <a:buFont typeface="Arial" panose="020B0604020202020204" pitchFamily="34" charset="0"/>
              <a:buChar char="•"/>
            </a:pPr>
            <a:r>
              <a:rPr lang="en-GB" sz="2400" dirty="0" err="1" smtClean="0"/>
              <a:t>Hojas</a:t>
            </a:r>
            <a:r>
              <a:rPr lang="en-GB" sz="2400" dirty="0" smtClean="0"/>
              <a:t> de </a:t>
            </a:r>
            <a:r>
              <a:rPr lang="en-GB" sz="2400" dirty="0" err="1" smtClean="0"/>
              <a:t>cálculo</a:t>
            </a:r>
            <a:r>
              <a:rPr lang="en-GB" sz="2400" dirty="0" smtClean="0"/>
              <a:t> que </a:t>
            </a:r>
            <a:r>
              <a:rPr lang="en-GB" sz="2400" dirty="0" err="1" smtClean="0"/>
              <a:t>sólo</a:t>
            </a:r>
            <a:r>
              <a:rPr lang="en-GB" sz="2400" dirty="0" smtClean="0"/>
              <a:t> </a:t>
            </a:r>
            <a:r>
              <a:rPr lang="en-GB" sz="2400" dirty="0" err="1" smtClean="0"/>
              <a:t>entiende</a:t>
            </a:r>
            <a:r>
              <a:rPr lang="en-GB" sz="2400" dirty="0" smtClean="0"/>
              <a:t> el </a:t>
            </a:r>
            <a:r>
              <a:rPr lang="en-GB" sz="2400" dirty="0" err="1" smtClean="0"/>
              <a:t>encargado</a:t>
            </a:r>
            <a:endParaRPr lang="en-GB" sz="2400" dirty="0" smtClean="0"/>
          </a:p>
          <a:p>
            <a:pPr marL="342900" indent="-342900">
              <a:lnSpc>
                <a:spcPct val="150000"/>
              </a:lnSpc>
              <a:buFont typeface="Arial" panose="020B0604020202020204" pitchFamily="34" charset="0"/>
              <a:buChar char="•"/>
            </a:pPr>
            <a:r>
              <a:rPr lang="en-GB" sz="2400" dirty="0" err="1" smtClean="0"/>
              <a:t>Calendarios</a:t>
            </a:r>
            <a:r>
              <a:rPr lang="en-GB" sz="2400" dirty="0" smtClean="0"/>
              <a:t> no </a:t>
            </a:r>
            <a:r>
              <a:rPr lang="en-GB" sz="2400" dirty="0" err="1" smtClean="0"/>
              <a:t>compartidos</a:t>
            </a:r>
            <a:endParaRPr lang="en-GB" sz="2400" dirty="0" smtClean="0"/>
          </a:p>
          <a:p>
            <a:pPr marL="342900" indent="-342900">
              <a:lnSpc>
                <a:spcPct val="150000"/>
              </a:lnSpc>
              <a:buFont typeface="Arial" panose="020B0604020202020204" pitchFamily="34" charset="0"/>
              <a:buChar char="•"/>
            </a:pPr>
            <a:r>
              <a:rPr lang="en-GB" sz="2400" dirty="0" smtClean="0"/>
              <a:t>Extrema </a:t>
            </a:r>
            <a:r>
              <a:rPr lang="en-GB" sz="2400" dirty="0" err="1" smtClean="0"/>
              <a:t>dificultad</a:t>
            </a:r>
            <a:r>
              <a:rPr lang="en-GB" sz="2400" dirty="0" smtClean="0"/>
              <a:t> para </a:t>
            </a:r>
            <a:r>
              <a:rPr lang="en-GB" sz="2400" dirty="0" err="1" smtClean="0"/>
              <a:t>cambiar</a:t>
            </a:r>
            <a:r>
              <a:rPr lang="en-GB" sz="2400" dirty="0" smtClean="0"/>
              <a:t> la </a:t>
            </a:r>
            <a:r>
              <a:rPr lang="en-GB" sz="2400" dirty="0" err="1" smtClean="0"/>
              <a:t>planificación</a:t>
            </a:r>
            <a:r>
              <a:rPr lang="en-GB" sz="2400" dirty="0" smtClean="0"/>
              <a:t> y </a:t>
            </a:r>
            <a:r>
              <a:rPr lang="en-GB" sz="2400" dirty="0" err="1" smtClean="0"/>
              <a:t>asignar</a:t>
            </a:r>
            <a:r>
              <a:rPr lang="en-GB" sz="2400" dirty="0" smtClean="0"/>
              <a:t> un parte a </a:t>
            </a:r>
            <a:r>
              <a:rPr lang="en-GB" sz="2400" dirty="0" err="1" smtClean="0"/>
              <a:t>otro</a:t>
            </a:r>
            <a:r>
              <a:rPr lang="en-GB" sz="2400" dirty="0" smtClean="0"/>
              <a:t> </a:t>
            </a:r>
            <a:r>
              <a:rPr lang="en-GB" sz="2400" dirty="0" err="1" smtClean="0"/>
              <a:t>técnico</a:t>
            </a:r>
            <a:r>
              <a:rPr lang="en-GB" sz="2400" dirty="0" smtClean="0"/>
              <a:t> </a:t>
            </a:r>
            <a:r>
              <a:rPr lang="en-GB" sz="2400" dirty="0" err="1" smtClean="0"/>
              <a:t>cuando</a:t>
            </a:r>
            <a:r>
              <a:rPr lang="en-GB" sz="2400" dirty="0" smtClean="0"/>
              <a:t> </a:t>
            </a:r>
            <a:r>
              <a:rPr lang="en-GB" sz="2400" dirty="0" err="1" smtClean="0"/>
              <a:t>ya</a:t>
            </a:r>
            <a:r>
              <a:rPr lang="en-GB" sz="2400" dirty="0" smtClean="0"/>
              <a:t> </a:t>
            </a:r>
            <a:r>
              <a:rPr lang="en-GB" sz="2400" dirty="0" err="1" smtClean="0"/>
              <a:t>están</a:t>
            </a:r>
            <a:r>
              <a:rPr lang="en-GB" sz="2400" dirty="0" smtClean="0"/>
              <a:t> </a:t>
            </a:r>
            <a:r>
              <a:rPr lang="en-GB" sz="2400" dirty="0" err="1" smtClean="0"/>
              <a:t>todos</a:t>
            </a:r>
            <a:r>
              <a:rPr lang="en-GB" sz="2400" dirty="0" smtClean="0"/>
              <a:t> </a:t>
            </a:r>
            <a:r>
              <a:rPr lang="en-GB" sz="2400" dirty="0" err="1" smtClean="0"/>
              <a:t>en</a:t>
            </a:r>
            <a:r>
              <a:rPr lang="en-GB" sz="2400" dirty="0" smtClean="0"/>
              <a:t> la </a:t>
            </a:r>
            <a:r>
              <a:rPr lang="en-GB" sz="2400" dirty="0" err="1" smtClean="0"/>
              <a:t>calle</a:t>
            </a:r>
            <a:r>
              <a:rPr lang="en-GB" sz="2400" dirty="0" smtClean="0"/>
              <a:t>.</a:t>
            </a:r>
          </a:p>
          <a:p>
            <a:pPr marL="342900" indent="-342900">
              <a:lnSpc>
                <a:spcPct val="150000"/>
              </a:lnSpc>
              <a:buFont typeface="Arial" panose="020B0604020202020204" pitchFamily="34" charset="0"/>
              <a:buChar char="•"/>
            </a:pPr>
            <a:endParaRPr lang="en-GB" sz="2400" dirty="0" smtClean="0"/>
          </a:p>
          <a:p>
            <a:pPr marL="342900" indent="-342900">
              <a:lnSpc>
                <a:spcPct val="150000"/>
              </a:lnSpc>
              <a:buFont typeface="Arial" panose="020B0604020202020204" pitchFamily="34" charset="0"/>
              <a:buChar char="•"/>
            </a:pPr>
            <a:endParaRPr lang="en-GB" sz="2400" dirty="0" smtClean="0"/>
          </a:p>
          <a:p>
            <a:endParaRPr lang="en-GB" sz="2000" dirty="0" smtClean="0"/>
          </a:p>
          <a:p>
            <a:endParaRPr lang="ga-IE" sz="2000" dirty="0"/>
          </a:p>
        </p:txBody>
      </p:sp>
      <p:pic>
        <p:nvPicPr>
          <p:cNvPr id="2" name="Picture 1"/>
          <p:cNvPicPr>
            <a:picLocks noChangeAspect="1"/>
          </p:cNvPicPr>
          <p:nvPr/>
        </p:nvPicPr>
        <p:blipFill>
          <a:blip r:embed="rId3"/>
          <a:stretch>
            <a:fillRect/>
          </a:stretch>
        </p:blipFill>
        <p:spPr>
          <a:xfrm>
            <a:off x="279400" y="1066800"/>
            <a:ext cx="3834763" cy="2540000"/>
          </a:xfrm>
          <a:prstGeom prst="rect">
            <a:avLst/>
          </a:prstGeom>
        </p:spPr>
      </p:pic>
      <p:pic>
        <p:nvPicPr>
          <p:cNvPr id="4" name="Picture 3"/>
          <p:cNvPicPr>
            <a:picLocks noChangeAspect="1"/>
          </p:cNvPicPr>
          <p:nvPr/>
        </p:nvPicPr>
        <p:blipFill>
          <a:blip r:embed="rId4"/>
          <a:stretch>
            <a:fillRect/>
          </a:stretch>
        </p:blipFill>
        <p:spPr>
          <a:xfrm>
            <a:off x="279400" y="4072118"/>
            <a:ext cx="6253152" cy="2277882"/>
          </a:xfrm>
          <a:prstGeom prst="rect">
            <a:avLst/>
          </a:prstGeom>
        </p:spPr>
      </p:pic>
    </p:spTree>
    <p:extLst>
      <p:ext uri="{BB962C8B-B14F-4D97-AF65-F5344CB8AC3E}">
        <p14:creationId xmlns:p14="http://schemas.microsoft.com/office/powerpoint/2010/main" val="25104014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a:t>
            </a:r>
            <a:r>
              <a:rPr lang="en-GB" dirty="0" err="1" smtClean="0"/>
              <a:t>Dónde</a:t>
            </a:r>
            <a:r>
              <a:rPr lang="en-GB" dirty="0" smtClean="0"/>
              <a:t> </a:t>
            </a:r>
            <a:r>
              <a:rPr lang="en-GB" dirty="0" err="1" smtClean="0"/>
              <a:t>está</a:t>
            </a:r>
            <a:r>
              <a:rPr lang="en-GB" dirty="0" smtClean="0"/>
              <a:t> la </a:t>
            </a:r>
            <a:r>
              <a:rPr lang="en-GB" dirty="0" err="1" smtClean="0"/>
              <a:t>gente</a:t>
            </a:r>
            <a:r>
              <a:rPr lang="en-GB" dirty="0" smtClean="0"/>
              <a:t> y </a:t>
            </a:r>
            <a:r>
              <a:rPr lang="en-GB" dirty="0" err="1" smtClean="0"/>
              <a:t>qué</a:t>
            </a:r>
            <a:r>
              <a:rPr lang="en-GB" dirty="0" smtClean="0"/>
              <a:t> </a:t>
            </a:r>
            <a:r>
              <a:rPr lang="en-GB" dirty="0" err="1" smtClean="0"/>
              <a:t>está</a:t>
            </a:r>
            <a:r>
              <a:rPr lang="en-GB" dirty="0" smtClean="0"/>
              <a:t> </a:t>
            </a:r>
            <a:r>
              <a:rPr lang="en-GB" dirty="0" err="1" smtClean="0"/>
              <a:t>haciendo</a:t>
            </a:r>
            <a:r>
              <a:rPr lang="en-GB" dirty="0" smtClean="0"/>
              <a:t> </a:t>
            </a:r>
            <a:r>
              <a:rPr lang="en-GB" dirty="0" err="1" smtClean="0"/>
              <a:t>ahora</a:t>
            </a:r>
            <a:r>
              <a:rPr lang="en-GB" dirty="0" smtClean="0"/>
              <a:t>?</a:t>
            </a:r>
            <a:endParaRPr lang="ga-IE" dirty="0"/>
          </a:p>
        </p:txBody>
      </p:sp>
      <p:grpSp>
        <p:nvGrpSpPr>
          <p:cNvPr id="9" name="Group 8"/>
          <p:cNvGrpSpPr/>
          <p:nvPr/>
        </p:nvGrpSpPr>
        <p:grpSpPr>
          <a:xfrm>
            <a:off x="770465" y="1208325"/>
            <a:ext cx="5447456" cy="3265202"/>
            <a:chOff x="911141" y="1405272"/>
            <a:chExt cx="5750923" cy="3694840"/>
          </a:xfrm>
        </p:grpSpPr>
        <p:pic>
          <p:nvPicPr>
            <p:cNvPr id="2" name="Picture 1"/>
            <p:cNvPicPr>
              <a:picLocks noChangeAspect="1"/>
            </p:cNvPicPr>
            <p:nvPr/>
          </p:nvPicPr>
          <p:blipFill rotWithShape="1">
            <a:blip r:embed="rId2"/>
            <a:srcRect l="33282" t="19034" r="6556" b="12216"/>
            <a:stretch/>
          </p:blipFill>
          <p:spPr>
            <a:xfrm>
              <a:off x="911141" y="1405272"/>
              <a:ext cx="5750923" cy="3694840"/>
            </a:xfrm>
            <a:prstGeom prst="rect">
              <a:avLst/>
            </a:prstGeom>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flat" dir="t"/>
            </a:scene3d>
            <a:sp3d extrusionH="38100" prstMaterial="clear">
              <a:bevelT w="260350" h="50800" prst="softRound"/>
              <a:bevelB prst="softRound"/>
            </a:sp3d>
          </p:spPr>
        </p:pic>
        <p:sp>
          <p:nvSpPr>
            <p:cNvPr id="6" name="TextBox 5"/>
            <p:cNvSpPr txBox="1"/>
            <p:nvPr/>
          </p:nvSpPr>
          <p:spPr>
            <a:xfrm>
              <a:off x="4332850" y="2099141"/>
              <a:ext cx="844061" cy="830997"/>
            </a:xfrm>
            <a:prstGeom prst="rect">
              <a:avLst/>
            </a:prstGeom>
            <a:noFill/>
          </p:spPr>
          <p:txBody>
            <a:bodyPr wrap="square" rtlCol="0">
              <a:spAutoFit/>
            </a:bodyPr>
            <a:lstStyle/>
            <a:p>
              <a:r>
                <a:rPr lang="en-GB" sz="4800" b="1" dirty="0" smtClean="0">
                  <a:solidFill>
                    <a:srgbClr val="FF0000"/>
                  </a:solidFill>
                </a:rPr>
                <a:t>?</a:t>
              </a:r>
              <a:endParaRPr lang="ga-IE" sz="4800" b="1" dirty="0">
                <a:solidFill>
                  <a:srgbClr val="FF0000"/>
                </a:solidFill>
              </a:endParaRPr>
            </a:p>
          </p:txBody>
        </p:sp>
        <p:sp>
          <p:nvSpPr>
            <p:cNvPr id="7" name="TextBox 6"/>
            <p:cNvSpPr txBox="1"/>
            <p:nvPr/>
          </p:nvSpPr>
          <p:spPr>
            <a:xfrm>
              <a:off x="1573237" y="3252692"/>
              <a:ext cx="844061" cy="830997"/>
            </a:xfrm>
            <a:prstGeom prst="rect">
              <a:avLst/>
            </a:prstGeom>
            <a:noFill/>
          </p:spPr>
          <p:txBody>
            <a:bodyPr wrap="square" rtlCol="0">
              <a:spAutoFit/>
            </a:bodyPr>
            <a:lstStyle/>
            <a:p>
              <a:r>
                <a:rPr lang="en-GB" sz="4800" b="1" dirty="0" smtClean="0">
                  <a:solidFill>
                    <a:srgbClr val="FF0000"/>
                  </a:solidFill>
                </a:rPr>
                <a:t>?</a:t>
              </a:r>
              <a:endParaRPr lang="ga-IE" sz="4800" b="1" dirty="0">
                <a:solidFill>
                  <a:srgbClr val="FF0000"/>
                </a:solidFill>
              </a:endParaRPr>
            </a:p>
          </p:txBody>
        </p:sp>
        <p:sp>
          <p:nvSpPr>
            <p:cNvPr id="8" name="TextBox 7"/>
            <p:cNvSpPr txBox="1"/>
            <p:nvPr/>
          </p:nvSpPr>
          <p:spPr>
            <a:xfrm>
              <a:off x="3786602" y="3443783"/>
              <a:ext cx="844061" cy="830997"/>
            </a:xfrm>
            <a:prstGeom prst="rect">
              <a:avLst/>
            </a:prstGeom>
            <a:noFill/>
          </p:spPr>
          <p:txBody>
            <a:bodyPr wrap="square" rtlCol="0">
              <a:spAutoFit/>
            </a:bodyPr>
            <a:lstStyle/>
            <a:p>
              <a:r>
                <a:rPr lang="en-GB" sz="4800" b="1" dirty="0" smtClean="0">
                  <a:solidFill>
                    <a:srgbClr val="FF0000"/>
                  </a:solidFill>
                </a:rPr>
                <a:t>?</a:t>
              </a:r>
              <a:endParaRPr lang="ga-IE" sz="4800" b="1" dirty="0">
                <a:solidFill>
                  <a:srgbClr val="FF0000"/>
                </a:solidFill>
              </a:endParaRPr>
            </a:p>
          </p:txBody>
        </p:sp>
      </p:grpSp>
      <p:sp>
        <p:nvSpPr>
          <p:cNvPr id="11" name="Rectangle 10"/>
          <p:cNvSpPr/>
          <p:nvPr/>
        </p:nvSpPr>
        <p:spPr>
          <a:xfrm>
            <a:off x="6650182" y="891627"/>
            <a:ext cx="5541818" cy="5966373"/>
          </a:xfrm>
          <a:prstGeom prst="rect">
            <a:avLst/>
          </a:prstGeom>
          <a:solidFill>
            <a:srgbClr val="41B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lnSpc>
                <a:spcPct val="150000"/>
              </a:lnSpc>
              <a:buFont typeface="Arial" panose="020B0604020202020204" pitchFamily="34" charset="0"/>
              <a:buChar char="•"/>
            </a:pPr>
            <a:r>
              <a:rPr lang="en-GB" sz="2000" dirty="0" err="1" smtClean="0"/>
              <a:t>Pérdida</a:t>
            </a:r>
            <a:r>
              <a:rPr lang="en-GB" sz="2000" dirty="0" smtClean="0"/>
              <a:t> de </a:t>
            </a:r>
            <a:r>
              <a:rPr lang="en-GB" sz="2000" dirty="0" err="1" smtClean="0"/>
              <a:t>visibilidad</a:t>
            </a:r>
            <a:r>
              <a:rPr lang="en-GB" sz="2000" dirty="0" smtClean="0"/>
              <a:t> de </a:t>
            </a:r>
            <a:r>
              <a:rPr lang="en-GB" sz="2000" dirty="0" err="1" smtClean="0"/>
              <a:t>los</a:t>
            </a:r>
            <a:r>
              <a:rPr lang="en-GB" sz="2000" dirty="0" smtClean="0"/>
              <a:t> </a:t>
            </a:r>
            <a:r>
              <a:rPr lang="en-GB" sz="2000" dirty="0" err="1" smtClean="0"/>
              <a:t>técnicos</a:t>
            </a:r>
            <a:r>
              <a:rPr lang="en-GB" sz="2000" dirty="0" smtClean="0"/>
              <a:t> </a:t>
            </a:r>
            <a:r>
              <a:rPr lang="en-GB" sz="2000" dirty="0" err="1" smtClean="0"/>
              <a:t>desplazados</a:t>
            </a:r>
            <a:r>
              <a:rPr lang="en-GB" sz="2000" dirty="0" smtClean="0"/>
              <a:t> a la </a:t>
            </a:r>
            <a:r>
              <a:rPr lang="en-GB" sz="2000" dirty="0" err="1" smtClean="0"/>
              <a:t>avería</a:t>
            </a:r>
            <a:r>
              <a:rPr lang="en-GB" sz="2000" dirty="0" smtClean="0"/>
              <a:t> o a la </a:t>
            </a:r>
            <a:r>
              <a:rPr lang="en-GB" sz="2000" dirty="0" err="1" smtClean="0"/>
              <a:t>intervención</a:t>
            </a:r>
            <a:endParaRPr lang="en-GB" sz="2000" dirty="0" smtClean="0"/>
          </a:p>
          <a:p>
            <a:pPr marL="342900" indent="-342900">
              <a:lnSpc>
                <a:spcPct val="150000"/>
              </a:lnSpc>
              <a:buFont typeface="Arial" panose="020B0604020202020204" pitchFamily="34" charset="0"/>
              <a:buChar char="•"/>
            </a:pPr>
            <a:r>
              <a:rPr lang="en-GB" sz="2000" dirty="0" smtClean="0"/>
              <a:t>¿</a:t>
            </a:r>
            <a:r>
              <a:rPr lang="en-GB" sz="2000" dirty="0" err="1" smtClean="0"/>
              <a:t>Dónde</a:t>
            </a:r>
            <a:r>
              <a:rPr lang="en-GB" sz="2000" dirty="0" smtClean="0"/>
              <a:t> </a:t>
            </a:r>
            <a:r>
              <a:rPr lang="en-GB" sz="2000" dirty="0" err="1" smtClean="0"/>
              <a:t>están</a:t>
            </a:r>
            <a:r>
              <a:rPr lang="en-GB" sz="2000" dirty="0" smtClean="0"/>
              <a:t> </a:t>
            </a:r>
            <a:r>
              <a:rPr lang="en-GB" sz="2000" dirty="0" err="1" smtClean="0"/>
              <a:t>exactamente</a:t>
            </a:r>
            <a:r>
              <a:rPr lang="en-GB" sz="2000" dirty="0" smtClean="0"/>
              <a:t> </a:t>
            </a:r>
            <a:r>
              <a:rPr lang="en-GB" sz="2000" dirty="0" err="1" smtClean="0"/>
              <a:t>ahora</a:t>
            </a:r>
            <a:r>
              <a:rPr lang="en-GB" sz="2000" dirty="0" smtClean="0"/>
              <a:t>?</a:t>
            </a:r>
          </a:p>
          <a:p>
            <a:pPr marL="342900" indent="-342900">
              <a:lnSpc>
                <a:spcPct val="150000"/>
              </a:lnSpc>
              <a:buFont typeface="Arial" panose="020B0604020202020204" pitchFamily="34" charset="0"/>
              <a:buChar char="•"/>
            </a:pPr>
            <a:r>
              <a:rPr lang="en-GB" sz="2000" dirty="0" smtClean="0"/>
              <a:t>¿</a:t>
            </a:r>
            <a:r>
              <a:rPr lang="en-GB" sz="2000" dirty="0" err="1" smtClean="0"/>
              <a:t>Qué</a:t>
            </a:r>
            <a:r>
              <a:rPr lang="en-GB" sz="2000" dirty="0" smtClean="0"/>
              <a:t> parte </a:t>
            </a:r>
            <a:r>
              <a:rPr lang="en-GB" sz="2000" dirty="0" err="1" smtClean="0"/>
              <a:t>están</a:t>
            </a:r>
            <a:r>
              <a:rPr lang="en-GB" sz="2000" dirty="0" smtClean="0"/>
              <a:t> </a:t>
            </a:r>
            <a:r>
              <a:rPr lang="en-GB" sz="2000" dirty="0" err="1" smtClean="0"/>
              <a:t>resolviendo</a:t>
            </a:r>
            <a:r>
              <a:rPr lang="en-GB" sz="2000" dirty="0" smtClean="0"/>
              <a:t> </a:t>
            </a:r>
            <a:r>
              <a:rPr lang="en-GB" sz="2000" dirty="0" err="1" smtClean="0"/>
              <a:t>ahora</a:t>
            </a:r>
            <a:r>
              <a:rPr lang="en-GB" sz="2000" dirty="0" smtClean="0"/>
              <a:t>?</a:t>
            </a:r>
          </a:p>
          <a:p>
            <a:pPr marL="342900" indent="-342900">
              <a:lnSpc>
                <a:spcPct val="150000"/>
              </a:lnSpc>
              <a:buFont typeface="Arial" panose="020B0604020202020204" pitchFamily="34" charset="0"/>
              <a:buChar char="•"/>
            </a:pPr>
            <a:r>
              <a:rPr lang="en-GB" sz="2000" dirty="0" smtClean="0"/>
              <a:t>¿</a:t>
            </a:r>
            <a:r>
              <a:rPr lang="en-GB" sz="2000" dirty="0" err="1" smtClean="0"/>
              <a:t>En</a:t>
            </a:r>
            <a:r>
              <a:rPr lang="en-GB" sz="2000" dirty="0" smtClean="0"/>
              <a:t> </a:t>
            </a:r>
            <a:r>
              <a:rPr lang="en-GB" sz="2000" dirty="0" err="1" smtClean="0"/>
              <a:t>qué</a:t>
            </a:r>
            <a:r>
              <a:rPr lang="en-GB" sz="2000" dirty="0" smtClean="0"/>
              <a:t> </a:t>
            </a:r>
            <a:r>
              <a:rPr lang="en-GB" sz="2000" dirty="0" err="1" smtClean="0"/>
              <a:t>estado</a:t>
            </a:r>
            <a:r>
              <a:rPr lang="en-GB" sz="2000" dirty="0" smtClean="0"/>
              <a:t> </a:t>
            </a:r>
            <a:r>
              <a:rPr lang="en-GB" sz="2000" dirty="0" err="1" smtClean="0"/>
              <a:t>está</a:t>
            </a:r>
            <a:r>
              <a:rPr lang="en-GB" sz="2000" dirty="0" smtClean="0"/>
              <a:t> el </a:t>
            </a:r>
            <a:r>
              <a:rPr lang="en-GB" sz="2000" dirty="0" err="1" smtClean="0"/>
              <a:t>trabajo</a:t>
            </a:r>
            <a:r>
              <a:rPr lang="en-GB" sz="2000" dirty="0" smtClean="0"/>
              <a:t> que </a:t>
            </a:r>
            <a:r>
              <a:rPr lang="en-GB" sz="2000" dirty="0" err="1" smtClean="0"/>
              <a:t>están</a:t>
            </a:r>
            <a:r>
              <a:rPr lang="en-GB" sz="2000" dirty="0" smtClean="0"/>
              <a:t> </a:t>
            </a:r>
            <a:r>
              <a:rPr lang="en-GB" sz="2000" dirty="0" err="1" smtClean="0"/>
              <a:t>haciendo</a:t>
            </a:r>
            <a:r>
              <a:rPr lang="en-GB" sz="2000" dirty="0" smtClean="0"/>
              <a:t> </a:t>
            </a:r>
            <a:r>
              <a:rPr lang="en-GB" sz="2000" dirty="0" err="1" smtClean="0"/>
              <a:t>ahora</a:t>
            </a:r>
            <a:r>
              <a:rPr lang="en-GB" sz="2000" dirty="0" smtClean="0"/>
              <a:t> </a:t>
            </a:r>
            <a:r>
              <a:rPr lang="en-GB" sz="2000" dirty="0" err="1" smtClean="0"/>
              <a:t>mismo</a:t>
            </a:r>
            <a:r>
              <a:rPr lang="en-GB" sz="2000" dirty="0" smtClean="0"/>
              <a:t>?</a:t>
            </a:r>
          </a:p>
          <a:p>
            <a:pPr marL="342900" indent="-342900">
              <a:lnSpc>
                <a:spcPct val="150000"/>
              </a:lnSpc>
              <a:buFont typeface="Arial" panose="020B0604020202020204" pitchFamily="34" charset="0"/>
              <a:buChar char="•"/>
            </a:pPr>
            <a:r>
              <a:rPr lang="en-GB" sz="2000" dirty="0" smtClean="0"/>
              <a:t>¿A </a:t>
            </a:r>
            <a:r>
              <a:rPr lang="en-GB" sz="2000" dirty="0" err="1" smtClean="0"/>
              <a:t>qué</a:t>
            </a:r>
            <a:r>
              <a:rPr lang="en-GB" sz="2000" dirty="0" smtClean="0"/>
              <a:t> </a:t>
            </a:r>
            <a:r>
              <a:rPr lang="en-GB" sz="2000" dirty="0" err="1" smtClean="0"/>
              <a:t>distancia</a:t>
            </a:r>
            <a:r>
              <a:rPr lang="en-GB" sz="2000" dirty="0" smtClean="0"/>
              <a:t> </a:t>
            </a:r>
            <a:r>
              <a:rPr lang="en-GB" sz="2000" dirty="0" err="1" smtClean="0"/>
              <a:t>está</a:t>
            </a:r>
            <a:r>
              <a:rPr lang="en-GB" sz="2000" dirty="0" smtClean="0"/>
              <a:t> el </a:t>
            </a:r>
            <a:r>
              <a:rPr lang="en-GB" sz="2000" dirty="0" err="1" smtClean="0"/>
              <a:t>técnico</a:t>
            </a:r>
            <a:r>
              <a:rPr lang="en-GB" sz="2000" dirty="0" smtClean="0"/>
              <a:t> de la casa del </a:t>
            </a:r>
            <a:r>
              <a:rPr lang="en-GB" sz="2000" dirty="0" err="1" smtClean="0"/>
              <a:t>Cliente</a:t>
            </a:r>
            <a:r>
              <a:rPr lang="en-GB" sz="2000" dirty="0" smtClean="0"/>
              <a:t> o de la </a:t>
            </a:r>
            <a:r>
              <a:rPr lang="en-GB" sz="2000" dirty="0" err="1" smtClean="0"/>
              <a:t>instalación</a:t>
            </a:r>
            <a:r>
              <a:rPr lang="en-GB" sz="2000" dirty="0" smtClean="0"/>
              <a:t> a </a:t>
            </a:r>
            <a:r>
              <a:rPr lang="en-GB" sz="2000" dirty="0" err="1" smtClean="0"/>
              <a:t>visitar</a:t>
            </a:r>
            <a:r>
              <a:rPr lang="en-GB" sz="2000" dirty="0" smtClean="0"/>
              <a:t>?</a:t>
            </a:r>
          </a:p>
          <a:p>
            <a:pPr marL="342900" indent="-342900">
              <a:lnSpc>
                <a:spcPct val="150000"/>
              </a:lnSpc>
              <a:buFont typeface="Arial" panose="020B0604020202020204" pitchFamily="34" charset="0"/>
              <a:buChar char="•"/>
            </a:pPr>
            <a:r>
              <a:rPr lang="en-GB" sz="2000" dirty="0" smtClean="0"/>
              <a:t>¿A </a:t>
            </a:r>
            <a:r>
              <a:rPr lang="en-GB" sz="2000" dirty="0" err="1" smtClean="0"/>
              <a:t>qué</a:t>
            </a:r>
            <a:r>
              <a:rPr lang="en-GB" sz="2000" dirty="0" smtClean="0"/>
              <a:t> hora </a:t>
            </a:r>
            <a:r>
              <a:rPr lang="en-GB" sz="2000" dirty="0" err="1" smtClean="0"/>
              <a:t>va</a:t>
            </a:r>
            <a:r>
              <a:rPr lang="en-GB" sz="2000" dirty="0" smtClean="0"/>
              <a:t> a </a:t>
            </a:r>
            <a:r>
              <a:rPr lang="en-GB" sz="2000" dirty="0" err="1" smtClean="0"/>
              <a:t>llegar</a:t>
            </a:r>
            <a:r>
              <a:rPr lang="en-GB" sz="2000" dirty="0" smtClean="0"/>
              <a:t> el </a:t>
            </a:r>
            <a:r>
              <a:rPr lang="en-GB" sz="2000" dirty="0" err="1" smtClean="0"/>
              <a:t>técnico</a:t>
            </a:r>
            <a:r>
              <a:rPr lang="en-GB" sz="2000" dirty="0" smtClean="0"/>
              <a:t> al </a:t>
            </a:r>
            <a:r>
              <a:rPr lang="en-GB" sz="2000" dirty="0" err="1" smtClean="0"/>
              <a:t>punto</a:t>
            </a:r>
            <a:r>
              <a:rPr lang="en-GB" sz="2000" dirty="0" smtClean="0"/>
              <a:t> de </a:t>
            </a:r>
            <a:r>
              <a:rPr lang="en-GB" sz="2000" dirty="0" err="1" smtClean="0"/>
              <a:t>intervención</a:t>
            </a:r>
            <a:r>
              <a:rPr lang="en-GB" sz="2000" dirty="0" smtClean="0"/>
              <a:t>?</a:t>
            </a:r>
          </a:p>
          <a:p>
            <a:pPr marL="342900" indent="-342900">
              <a:lnSpc>
                <a:spcPct val="150000"/>
              </a:lnSpc>
              <a:buFont typeface="Arial" panose="020B0604020202020204" pitchFamily="34" charset="0"/>
              <a:buChar char="•"/>
            </a:pPr>
            <a:r>
              <a:rPr lang="en-GB" sz="2000" dirty="0" smtClean="0"/>
              <a:t>¿</a:t>
            </a:r>
            <a:r>
              <a:rPr lang="en-GB" sz="2000" dirty="0" err="1" smtClean="0"/>
              <a:t>Qué</a:t>
            </a:r>
            <a:r>
              <a:rPr lang="en-GB" sz="2000" dirty="0" smtClean="0"/>
              <a:t> </a:t>
            </a:r>
            <a:r>
              <a:rPr lang="en-GB" sz="2000" dirty="0" err="1" smtClean="0"/>
              <a:t>trabajadores</a:t>
            </a:r>
            <a:r>
              <a:rPr lang="en-GB" sz="2000" dirty="0" smtClean="0"/>
              <a:t> </a:t>
            </a:r>
            <a:r>
              <a:rPr lang="en-GB" sz="2000" dirty="0" err="1" smtClean="0"/>
              <a:t>tengo</a:t>
            </a:r>
            <a:r>
              <a:rPr lang="en-GB" sz="2000" dirty="0" smtClean="0"/>
              <a:t> </a:t>
            </a:r>
            <a:r>
              <a:rPr lang="en-GB" sz="2000" dirty="0" err="1" smtClean="0"/>
              <a:t>cerca</a:t>
            </a:r>
            <a:r>
              <a:rPr lang="en-GB" sz="2000" dirty="0" smtClean="0"/>
              <a:t> de un </a:t>
            </a:r>
            <a:r>
              <a:rPr lang="en-GB" sz="2000" dirty="0" err="1" smtClean="0"/>
              <a:t>nuevo</a:t>
            </a:r>
            <a:r>
              <a:rPr lang="en-GB" sz="2000" dirty="0" smtClean="0"/>
              <a:t> </a:t>
            </a:r>
            <a:r>
              <a:rPr lang="en-GB" sz="2000" dirty="0" err="1" smtClean="0"/>
              <a:t>punto</a:t>
            </a:r>
            <a:r>
              <a:rPr lang="en-GB" sz="2000" dirty="0" smtClean="0"/>
              <a:t> de </a:t>
            </a:r>
            <a:r>
              <a:rPr lang="en-GB" sz="2000" dirty="0" err="1" smtClean="0"/>
              <a:t>intervención</a:t>
            </a:r>
            <a:r>
              <a:rPr lang="en-GB" sz="2000" dirty="0" smtClean="0"/>
              <a:t> </a:t>
            </a:r>
            <a:r>
              <a:rPr lang="en-GB" sz="2000" dirty="0" err="1" smtClean="0"/>
              <a:t>imprevisto</a:t>
            </a:r>
            <a:r>
              <a:rPr lang="en-GB" sz="2000" dirty="0" smtClean="0"/>
              <a:t>?</a:t>
            </a:r>
            <a:endParaRPr lang="ga-IE" dirty="0"/>
          </a:p>
        </p:txBody>
      </p:sp>
    </p:spTree>
    <p:extLst>
      <p:ext uri="{BB962C8B-B14F-4D97-AF65-F5344CB8AC3E}">
        <p14:creationId xmlns:p14="http://schemas.microsoft.com/office/powerpoint/2010/main" val="2361450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err="1" smtClean="0"/>
              <a:t>Prueba</a:t>
            </a:r>
            <a:r>
              <a:rPr lang="en-GB" dirty="0" smtClean="0"/>
              <a:t> de </a:t>
            </a:r>
            <a:r>
              <a:rPr lang="en-GB" dirty="0" err="1" smtClean="0"/>
              <a:t>entrega</a:t>
            </a:r>
            <a:r>
              <a:rPr lang="en-GB" dirty="0" smtClean="0"/>
              <a:t> </a:t>
            </a:r>
            <a:r>
              <a:rPr lang="en-GB" dirty="0" smtClean="0"/>
              <a:t> y </a:t>
            </a:r>
            <a:r>
              <a:rPr lang="en-GB" dirty="0" err="1" smtClean="0"/>
              <a:t>trazabilidad</a:t>
            </a:r>
            <a:endParaRPr lang="ga-IE" dirty="0"/>
          </a:p>
        </p:txBody>
      </p:sp>
      <p:grpSp>
        <p:nvGrpSpPr>
          <p:cNvPr id="9" name="Group 8"/>
          <p:cNvGrpSpPr/>
          <p:nvPr/>
        </p:nvGrpSpPr>
        <p:grpSpPr>
          <a:xfrm>
            <a:off x="304801" y="1217860"/>
            <a:ext cx="3770142" cy="1477107"/>
            <a:chOff x="126609" y="1871003"/>
            <a:chExt cx="3770142" cy="1477107"/>
          </a:xfrm>
        </p:grpSpPr>
        <p:cxnSp>
          <p:nvCxnSpPr>
            <p:cNvPr id="4" name="Straight Connector 3"/>
            <p:cNvCxnSpPr/>
            <p:nvPr/>
          </p:nvCxnSpPr>
          <p:spPr>
            <a:xfrm flipV="1">
              <a:off x="304801" y="2771335"/>
              <a:ext cx="2944836" cy="140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04801" y="2323738"/>
              <a:ext cx="354584" cy="461665"/>
            </a:xfrm>
            <a:prstGeom prst="rect">
              <a:avLst/>
            </a:prstGeom>
            <a:noFill/>
          </p:spPr>
          <p:txBody>
            <a:bodyPr wrap="none" rtlCol="0">
              <a:spAutoFit/>
            </a:bodyPr>
            <a:lstStyle/>
            <a:p>
              <a:r>
                <a:rPr lang="en-GB" sz="2400" b="1" dirty="0">
                  <a:solidFill>
                    <a:srgbClr val="FF0000"/>
                  </a:solidFill>
                </a:rPr>
                <a:t>X</a:t>
              </a:r>
              <a:endParaRPr lang="ga-IE" sz="2400" b="1" dirty="0">
                <a:solidFill>
                  <a:srgbClr val="FF0000"/>
                </a:solidFill>
              </a:endParaRPr>
            </a:p>
          </p:txBody>
        </p:sp>
        <p:sp>
          <p:nvSpPr>
            <p:cNvPr id="6" name="Rectangle 5"/>
            <p:cNvSpPr/>
            <p:nvPr/>
          </p:nvSpPr>
          <p:spPr>
            <a:xfrm>
              <a:off x="126609" y="1871003"/>
              <a:ext cx="3770142" cy="147710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ga-IE"/>
            </a:p>
          </p:txBody>
        </p:sp>
        <p:sp>
          <p:nvSpPr>
            <p:cNvPr id="7" name="TextBox 6"/>
            <p:cNvSpPr txBox="1"/>
            <p:nvPr/>
          </p:nvSpPr>
          <p:spPr>
            <a:xfrm>
              <a:off x="759312" y="2863668"/>
              <a:ext cx="1768626" cy="369332"/>
            </a:xfrm>
            <a:prstGeom prst="rect">
              <a:avLst/>
            </a:prstGeom>
            <a:noFill/>
          </p:spPr>
          <p:txBody>
            <a:bodyPr wrap="none" rtlCol="0">
              <a:spAutoFit/>
            </a:bodyPr>
            <a:lstStyle/>
            <a:p>
              <a:r>
                <a:rPr lang="en-GB" dirty="0" smtClean="0"/>
                <a:t>Firma del </a:t>
              </a:r>
              <a:r>
                <a:rPr lang="en-GB" dirty="0" err="1" smtClean="0"/>
                <a:t>Cliente</a:t>
              </a:r>
              <a:endParaRPr lang="ga-IE" dirty="0"/>
            </a:p>
          </p:txBody>
        </p:sp>
      </p:grpSp>
      <p:pic>
        <p:nvPicPr>
          <p:cNvPr id="8" name="Picture 7"/>
          <p:cNvPicPr>
            <a:picLocks noChangeAspect="1"/>
          </p:cNvPicPr>
          <p:nvPr/>
        </p:nvPicPr>
        <p:blipFill rotWithShape="1">
          <a:blip r:embed="rId3"/>
          <a:srcRect l="54015" t="42807" r="7834" b="19098"/>
          <a:stretch/>
        </p:blipFill>
        <p:spPr>
          <a:xfrm>
            <a:off x="304801" y="3577388"/>
            <a:ext cx="3531483" cy="1982587"/>
          </a:xfrm>
          <a:prstGeom prst="rect">
            <a:avLst/>
          </a:prstGeom>
        </p:spPr>
      </p:pic>
      <p:sp>
        <p:nvSpPr>
          <p:cNvPr id="11" name="Rectangle 10"/>
          <p:cNvSpPr/>
          <p:nvPr/>
        </p:nvSpPr>
        <p:spPr>
          <a:xfrm>
            <a:off x="3593433" y="882316"/>
            <a:ext cx="8598568" cy="5975684"/>
          </a:xfrm>
          <a:prstGeom prst="rect">
            <a:avLst/>
          </a:prstGeom>
          <a:solidFill>
            <a:srgbClr val="41B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buFont typeface="Arial" panose="020B0604020202020204" pitchFamily="34" charset="0"/>
              <a:buChar char="•"/>
            </a:pPr>
            <a:r>
              <a:rPr lang="en-GB" sz="2400" dirty="0" smtClean="0"/>
              <a:t>¿</a:t>
            </a:r>
            <a:r>
              <a:rPr lang="en-GB" sz="2400" dirty="0" err="1" smtClean="0"/>
              <a:t>Cómo</a:t>
            </a:r>
            <a:r>
              <a:rPr lang="en-GB" sz="2400" dirty="0" smtClean="0"/>
              <a:t> </a:t>
            </a:r>
            <a:r>
              <a:rPr lang="en-GB" sz="2400" dirty="0" err="1" smtClean="0"/>
              <a:t>probar</a:t>
            </a:r>
            <a:r>
              <a:rPr lang="en-GB" sz="2400" dirty="0" smtClean="0"/>
              <a:t> a </a:t>
            </a:r>
            <a:r>
              <a:rPr lang="en-GB" sz="2400" dirty="0" err="1" smtClean="0"/>
              <a:t>los</a:t>
            </a:r>
            <a:r>
              <a:rPr lang="en-GB" sz="2400" dirty="0" smtClean="0"/>
              <a:t> </a:t>
            </a:r>
            <a:r>
              <a:rPr lang="en-GB" sz="2400" dirty="0" err="1" smtClean="0"/>
              <a:t>clientes</a:t>
            </a:r>
            <a:r>
              <a:rPr lang="en-GB" sz="2400" dirty="0" smtClean="0"/>
              <a:t> que se ha </a:t>
            </a:r>
            <a:r>
              <a:rPr lang="en-GB" sz="2400" dirty="0" err="1" smtClean="0"/>
              <a:t>hecho</a:t>
            </a:r>
            <a:r>
              <a:rPr lang="en-GB" sz="2400" dirty="0" smtClean="0"/>
              <a:t> el </a:t>
            </a:r>
            <a:r>
              <a:rPr lang="en-GB" sz="2400" dirty="0" err="1" smtClean="0"/>
              <a:t>trabajo</a:t>
            </a:r>
            <a:r>
              <a:rPr lang="en-GB" sz="2400" dirty="0" smtClean="0"/>
              <a:t> </a:t>
            </a:r>
            <a:r>
              <a:rPr lang="en-GB" sz="2400" dirty="0" err="1" smtClean="0"/>
              <a:t>contratado</a:t>
            </a:r>
            <a:r>
              <a:rPr lang="en-GB" sz="2400" dirty="0" smtClean="0"/>
              <a:t> o que se </a:t>
            </a:r>
            <a:r>
              <a:rPr lang="en-GB" sz="2400" dirty="0" err="1" smtClean="0"/>
              <a:t>entregó</a:t>
            </a:r>
            <a:r>
              <a:rPr lang="en-GB" sz="2400" dirty="0" smtClean="0"/>
              <a:t> </a:t>
            </a:r>
            <a:r>
              <a:rPr lang="en-GB" sz="2400" dirty="0" err="1" smtClean="0"/>
              <a:t>determinada</a:t>
            </a:r>
            <a:r>
              <a:rPr lang="en-GB" sz="2400" dirty="0" smtClean="0"/>
              <a:t> </a:t>
            </a:r>
            <a:r>
              <a:rPr lang="en-GB" sz="2400" dirty="0" err="1" smtClean="0"/>
              <a:t>pieza</a:t>
            </a:r>
            <a:r>
              <a:rPr lang="en-GB" sz="2400" dirty="0" smtClean="0"/>
              <a:t>?</a:t>
            </a:r>
          </a:p>
          <a:p>
            <a:pPr marL="342900" indent="-342900">
              <a:buFont typeface="Arial" panose="020B0604020202020204" pitchFamily="34" charset="0"/>
              <a:buChar char="•"/>
            </a:pPr>
            <a:endParaRPr lang="en-GB" sz="2400" dirty="0" smtClean="0"/>
          </a:p>
          <a:p>
            <a:pPr marL="342900" indent="-342900">
              <a:buFont typeface="Arial" panose="020B0604020202020204" pitchFamily="34" charset="0"/>
              <a:buChar char="•"/>
            </a:pPr>
            <a:r>
              <a:rPr lang="en-GB" sz="2400" dirty="0" smtClean="0"/>
              <a:t>¿</a:t>
            </a:r>
            <a:r>
              <a:rPr lang="en-GB" sz="2400" dirty="0" err="1" smtClean="0"/>
              <a:t>Cuánto</a:t>
            </a:r>
            <a:r>
              <a:rPr lang="en-GB" sz="2400" dirty="0" smtClean="0"/>
              <a:t> </a:t>
            </a:r>
            <a:r>
              <a:rPr lang="en-GB" sz="2400" dirty="0" err="1" smtClean="0"/>
              <a:t>tiempo</a:t>
            </a:r>
            <a:r>
              <a:rPr lang="en-GB" sz="2400" dirty="0" smtClean="0"/>
              <a:t> </a:t>
            </a:r>
            <a:r>
              <a:rPr lang="en-GB" sz="2400" dirty="0" err="1" smtClean="0"/>
              <a:t>invirtieron</a:t>
            </a:r>
            <a:r>
              <a:rPr lang="en-GB" sz="2400" dirty="0" smtClean="0"/>
              <a:t> </a:t>
            </a:r>
            <a:r>
              <a:rPr lang="en-GB" sz="2400" dirty="0" err="1" smtClean="0"/>
              <a:t>los</a:t>
            </a:r>
            <a:r>
              <a:rPr lang="en-GB" sz="2400" dirty="0" smtClean="0"/>
              <a:t> </a:t>
            </a:r>
            <a:r>
              <a:rPr lang="en-GB" sz="2400" dirty="0" err="1" smtClean="0"/>
              <a:t>técnicos</a:t>
            </a:r>
            <a:r>
              <a:rPr lang="en-GB" sz="2400" dirty="0" smtClean="0"/>
              <a:t> y </a:t>
            </a:r>
            <a:r>
              <a:rPr lang="en-GB" sz="2400" dirty="0" err="1" smtClean="0"/>
              <a:t>qué</a:t>
            </a:r>
            <a:r>
              <a:rPr lang="en-GB" sz="2400" dirty="0" smtClean="0"/>
              <a:t> </a:t>
            </a:r>
            <a:r>
              <a:rPr lang="en-GB" sz="2400" dirty="0" err="1" smtClean="0"/>
              <a:t>respuestos</a:t>
            </a:r>
            <a:r>
              <a:rPr lang="en-GB" sz="2400" dirty="0" smtClean="0"/>
              <a:t> o </a:t>
            </a:r>
            <a:r>
              <a:rPr lang="en-GB" sz="2400" dirty="0" err="1" smtClean="0"/>
              <a:t>materiales</a:t>
            </a:r>
            <a:r>
              <a:rPr lang="en-GB" sz="2400" dirty="0" smtClean="0"/>
              <a:t> se </a:t>
            </a:r>
            <a:r>
              <a:rPr lang="en-GB" sz="2400" dirty="0" err="1" smtClean="0"/>
              <a:t>usaron</a:t>
            </a:r>
            <a:r>
              <a:rPr lang="en-GB" sz="2400" dirty="0" smtClean="0"/>
              <a:t> ?</a:t>
            </a:r>
          </a:p>
          <a:p>
            <a:pPr marL="342900" indent="-342900">
              <a:buFont typeface="Arial" panose="020B0604020202020204" pitchFamily="34" charset="0"/>
              <a:buChar char="•"/>
            </a:pPr>
            <a:endParaRPr lang="en-GB" sz="2400" dirty="0" smtClean="0"/>
          </a:p>
          <a:p>
            <a:pPr marL="342900" indent="-342900">
              <a:buFont typeface="Arial" panose="020B0604020202020204" pitchFamily="34" charset="0"/>
              <a:buChar char="•"/>
            </a:pPr>
            <a:r>
              <a:rPr lang="en-GB" sz="2400" dirty="0" smtClean="0"/>
              <a:t>Se </a:t>
            </a:r>
            <a:r>
              <a:rPr lang="en-GB" sz="2400" dirty="0" err="1" smtClean="0"/>
              <a:t>consiguió</a:t>
            </a:r>
            <a:r>
              <a:rPr lang="en-GB" sz="2400" dirty="0" smtClean="0"/>
              <a:t> la firma del </a:t>
            </a:r>
            <a:r>
              <a:rPr lang="en-GB" sz="2400" dirty="0" err="1" smtClean="0"/>
              <a:t>cliente</a:t>
            </a:r>
            <a:r>
              <a:rPr lang="en-GB" sz="2400" dirty="0" smtClean="0"/>
              <a:t> o del </a:t>
            </a:r>
            <a:r>
              <a:rPr lang="en-GB" sz="2400" dirty="0" err="1" smtClean="0"/>
              <a:t>responsable</a:t>
            </a:r>
            <a:r>
              <a:rPr lang="en-GB" sz="2400" dirty="0" smtClean="0"/>
              <a:t> ?</a:t>
            </a:r>
          </a:p>
          <a:p>
            <a:pPr marL="342900" indent="-342900">
              <a:buFont typeface="Arial" panose="020B0604020202020204" pitchFamily="34" charset="0"/>
              <a:buChar char="•"/>
            </a:pPr>
            <a:endParaRPr lang="en-GB" sz="2400" dirty="0" smtClean="0"/>
          </a:p>
          <a:p>
            <a:pPr marL="342900" indent="-342900">
              <a:buFont typeface="Arial" panose="020B0604020202020204" pitchFamily="34" charset="0"/>
              <a:buChar char="•"/>
            </a:pPr>
            <a:r>
              <a:rPr lang="en-GB" sz="2400" dirty="0" smtClean="0"/>
              <a:t>¿Hay </a:t>
            </a:r>
            <a:r>
              <a:rPr lang="en-GB" sz="2400" dirty="0" err="1" smtClean="0"/>
              <a:t>alguna</a:t>
            </a:r>
            <a:r>
              <a:rPr lang="en-GB" sz="2400" dirty="0" smtClean="0"/>
              <a:t> </a:t>
            </a:r>
            <a:r>
              <a:rPr lang="en-GB" sz="2400" dirty="0" err="1" smtClean="0"/>
              <a:t>prueba</a:t>
            </a:r>
            <a:r>
              <a:rPr lang="en-GB" sz="2400" dirty="0" smtClean="0"/>
              <a:t> de </a:t>
            </a:r>
            <a:r>
              <a:rPr lang="en-GB" sz="2400" dirty="0" err="1" smtClean="0"/>
              <a:t>haber</a:t>
            </a:r>
            <a:r>
              <a:rPr lang="en-GB" sz="2400" dirty="0" smtClean="0"/>
              <a:t> </a:t>
            </a:r>
            <a:r>
              <a:rPr lang="en-GB" sz="2400" dirty="0" err="1" smtClean="0"/>
              <a:t>prestado</a:t>
            </a:r>
            <a:r>
              <a:rPr lang="en-GB" sz="2400" dirty="0" smtClean="0"/>
              <a:t> un </a:t>
            </a:r>
            <a:r>
              <a:rPr lang="en-GB" sz="2400" dirty="0" err="1" smtClean="0"/>
              <a:t>servicio</a:t>
            </a:r>
            <a:r>
              <a:rPr lang="en-GB" sz="2400" dirty="0" smtClean="0"/>
              <a:t> </a:t>
            </a:r>
            <a:r>
              <a:rPr lang="en-GB" sz="2400" dirty="0" err="1" smtClean="0"/>
              <a:t>en</a:t>
            </a:r>
            <a:r>
              <a:rPr lang="en-GB" sz="2400" dirty="0" smtClean="0"/>
              <a:t> un </a:t>
            </a:r>
            <a:r>
              <a:rPr lang="en-GB" sz="2400" dirty="0" err="1" smtClean="0"/>
              <a:t>punto</a:t>
            </a:r>
            <a:r>
              <a:rPr lang="en-GB" sz="2400" dirty="0" smtClean="0"/>
              <a:t> </a:t>
            </a:r>
            <a:r>
              <a:rPr lang="en-GB" sz="2400" dirty="0" err="1" smtClean="0"/>
              <a:t>determinado</a:t>
            </a:r>
            <a:r>
              <a:rPr lang="en-GB" sz="2400" dirty="0" smtClean="0"/>
              <a:t> del </a:t>
            </a:r>
            <a:r>
              <a:rPr lang="en-GB" sz="2400" dirty="0" err="1" smtClean="0"/>
              <a:t>mapa</a:t>
            </a:r>
            <a:r>
              <a:rPr lang="en-GB" sz="2400" dirty="0" smtClean="0"/>
              <a:t> (con </a:t>
            </a:r>
            <a:r>
              <a:rPr lang="en-GB" sz="2400" dirty="0" err="1" smtClean="0"/>
              <a:t>coordenadas</a:t>
            </a:r>
            <a:r>
              <a:rPr lang="en-GB" sz="2400" dirty="0" smtClean="0"/>
              <a:t> GPS  </a:t>
            </a:r>
            <a:r>
              <a:rPr lang="en-GB" sz="2400" dirty="0" err="1" smtClean="0"/>
              <a:t>registradas</a:t>
            </a:r>
            <a:r>
              <a:rPr lang="en-GB" sz="2400" dirty="0" smtClean="0"/>
              <a:t>) ?</a:t>
            </a:r>
          </a:p>
          <a:p>
            <a:pPr marL="342900" indent="-342900">
              <a:buFont typeface="Arial" panose="020B0604020202020204" pitchFamily="34" charset="0"/>
              <a:buChar char="•"/>
            </a:pPr>
            <a:endParaRPr lang="en-GB" sz="2400" dirty="0" smtClean="0"/>
          </a:p>
          <a:p>
            <a:pPr marL="342900" indent="-342900">
              <a:buFont typeface="Arial" panose="020B0604020202020204" pitchFamily="34" charset="0"/>
              <a:buChar char="•"/>
            </a:pPr>
            <a:r>
              <a:rPr lang="en-GB" sz="2400" dirty="0" smtClean="0"/>
              <a:t>¿Se </a:t>
            </a:r>
            <a:r>
              <a:rPr lang="en-GB" sz="2400" dirty="0" err="1" smtClean="0"/>
              <a:t>han</a:t>
            </a:r>
            <a:r>
              <a:rPr lang="en-GB" sz="2400" dirty="0" smtClean="0"/>
              <a:t> </a:t>
            </a:r>
            <a:r>
              <a:rPr lang="en-GB" sz="2400" dirty="0" err="1" smtClean="0"/>
              <a:t>tomado</a:t>
            </a:r>
            <a:r>
              <a:rPr lang="en-GB" sz="2400" dirty="0" smtClean="0"/>
              <a:t> </a:t>
            </a:r>
            <a:r>
              <a:rPr lang="en-GB" sz="2400" dirty="0" err="1" smtClean="0"/>
              <a:t>fotos</a:t>
            </a:r>
            <a:r>
              <a:rPr lang="en-GB" sz="2400" dirty="0" smtClean="0"/>
              <a:t> antes y </a:t>
            </a:r>
            <a:r>
              <a:rPr lang="en-GB" sz="2400" dirty="0" err="1" smtClean="0"/>
              <a:t>después</a:t>
            </a:r>
            <a:r>
              <a:rPr lang="en-GB" sz="2400" dirty="0" smtClean="0"/>
              <a:t> de la </a:t>
            </a:r>
            <a:r>
              <a:rPr lang="en-GB" sz="2400" dirty="0" err="1" smtClean="0"/>
              <a:t>intervención</a:t>
            </a:r>
            <a:r>
              <a:rPr lang="en-GB" sz="2400" dirty="0" smtClean="0"/>
              <a:t> para </a:t>
            </a:r>
            <a:r>
              <a:rPr lang="en-GB" sz="2400" dirty="0" err="1" smtClean="0"/>
              <a:t>documentar</a:t>
            </a:r>
            <a:r>
              <a:rPr lang="en-GB" sz="2400" dirty="0" smtClean="0"/>
              <a:t> el </a:t>
            </a:r>
            <a:r>
              <a:rPr lang="en-GB" sz="2400" dirty="0" err="1" smtClean="0"/>
              <a:t>trabajo</a:t>
            </a:r>
            <a:r>
              <a:rPr lang="en-GB" sz="2400" dirty="0" smtClean="0"/>
              <a:t> </a:t>
            </a:r>
            <a:r>
              <a:rPr lang="en-GB" sz="2400" dirty="0" err="1" smtClean="0"/>
              <a:t>hecho</a:t>
            </a:r>
            <a:r>
              <a:rPr lang="en-GB" sz="2400" dirty="0" smtClean="0"/>
              <a:t>?</a:t>
            </a:r>
          </a:p>
          <a:p>
            <a:pPr marL="342900" indent="-342900">
              <a:buFont typeface="Arial" panose="020B0604020202020204" pitchFamily="34" charset="0"/>
              <a:buChar char="•"/>
            </a:pPr>
            <a:endParaRPr lang="en-GB" sz="2400" dirty="0" smtClean="0"/>
          </a:p>
          <a:p>
            <a:pPr marL="342900" indent="-342900">
              <a:buFont typeface="Arial" panose="020B0604020202020204" pitchFamily="34" charset="0"/>
              <a:buChar char="•"/>
            </a:pPr>
            <a:r>
              <a:rPr lang="en-GB" sz="2400" dirty="0" smtClean="0"/>
              <a:t>¿</a:t>
            </a:r>
            <a:r>
              <a:rPr lang="en-GB" sz="2400" dirty="0" err="1" smtClean="0"/>
              <a:t>Cómo</a:t>
            </a:r>
            <a:r>
              <a:rPr lang="en-GB" sz="2400" dirty="0" smtClean="0"/>
              <a:t> </a:t>
            </a:r>
            <a:r>
              <a:rPr lang="en-GB" sz="2400" dirty="0" err="1" smtClean="0"/>
              <a:t>puedes</a:t>
            </a:r>
            <a:r>
              <a:rPr lang="en-GB" sz="2400" dirty="0" smtClean="0"/>
              <a:t> </a:t>
            </a:r>
            <a:r>
              <a:rPr lang="en-GB" sz="2400" dirty="0" err="1" smtClean="0"/>
              <a:t>minimizar</a:t>
            </a:r>
            <a:r>
              <a:rPr lang="en-GB" sz="2400" dirty="0" smtClean="0"/>
              <a:t> las </a:t>
            </a:r>
            <a:r>
              <a:rPr lang="en-GB" sz="2400" dirty="0" err="1" smtClean="0"/>
              <a:t>posibilidades</a:t>
            </a:r>
            <a:r>
              <a:rPr lang="en-GB" sz="2400" dirty="0" smtClean="0"/>
              <a:t> de que el </a:t>
            </a:r>
            <a:r>
              <a:rPr lang="en-GB" sz="2400" dirty="0" err="1" smtClean="0"/>
              <a:t>cliente</a:t>
            </a:r>
            <a:r>
              <a:rPr lang="en-GB" sz="2400" dirty="0" smtClean="0"/>
              <a:t> no </a:t>
            </a:r>
            <a:r>
              <a:rPr lang="en-GB" sz="2400" dirty="0" err="1" smtClean="0"/>
              <a:t>acepte</a:t>
            </a:r>
            <a:r>
              <a:rPr lang="en-GB" sz="2400" dirty="0" smtClean="0"/>
              <a:t> la </a:t>
            </a:r>
            <a:r>
              <a:rPr lang="en-GB" sz="2400" dirty="0" err="1" smtClean="0"/>
              <a:t>factura</a:t>
            </a:r>
            <a:r>
              <a:rPr lang="en-GB" sz="2400" dirty="0" smtClean="0"/>
              <a:t> </a:t>
            </a:r>
            <a:r>
              <a:rPr lang="en-GB" sz="2400" dirty="0" err="1" smtClean="0"/>
              <a:t>por</a:t>
            </a:r>
            <a:r>
              <a:rPr lang="en-GB" sz="2400" dirty="0" smtClean="0"/>
              <a:t> </a:t>
            </a:r>
            <a:r>
              <a:rPr lang="en-GB" sz="2400" dirty="0" err="1" smtClean="0"/>
              <a:t>algunos</a:t>
            </a:r>
            <a:r>
              <a:rPr lang="en-GB" sz="2400" dirty="0" smtClean="0"/>
              <a:t> de </a:t>
            </a:r>
            <a:r>
              <a:rPr lang="en-GB" sz="2400" dirty="0" err="1" smtClean="0"/>
              <a:t>los</a:t>
            </a:r>
            <a:r>
              <a:rPr lang="en-GB" sz="2400" dirty="0" smtClean="0"/>
              <a:t> </a:t>
            </a:r>
            <a:r>
              <a:rPr lang="en-GB" sz="2400" dirty="0" err="1" smtClean="0"/>
              <a:t>servicios</a:t>
            </a:r>
            <a:r>
              <a:rPr lang="en-GB" sz="2400" dirty="0" smtClean="0"/>
              <a:t> </a:t>
            </a:r>
            <a:r>
              <a:rPr lang="en-GB" sz="2400" dirty="0" err="1" smtClean="0"/>
              <a:t>prestados</a:t>
            </a:r>
            <a:r>
              <a:rPr lang="en-GB" sz="2400" dirty="0" smtClean="0"/>
              <a:t>?</a:t>
            </a:r>
            <a:endParaRPr lang="en-GB" sz="2800" dirty="0" smtClean="0"/>
          </a:p>
          <a:p>
            <a:endParaRPr lang="en-GB" sz="2000" dirty="0" smtClean="0"/>
          </a:p>
          <a:p>
            <a:endParaRPr lang="ga-IE" sz="2000" dirty="0"/>
          </a:p>
        </p:txBody>
      </p:sp>
    </p:spTree>
    <p:extLst>
      <p:ext uri="{BB962C8B-B14F-4D97-AF65-F5344CB8AC3E}">
        <p14:creationId xmlns:p14="http://schemas.microsoft.com/office/powerpoint/2010/main" val="27768005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err="1" smtClean="0"/>
              <a:t>Servicio</a:t>
            </a:r>
            <a:r>
              <a:rPr lang="en-GB" dirty="0" smtClean="0"/>
              <a:t> </a:t>
            </a:r>
            <a:r>
              <a:rPr lang="en-GB" dirty="0" err="1" smtClean="0"/>
              <a:t>técnico</a:t>
            </a:r>
            <a:r>
              <a:rPr lang="en-GB" dirty="0" smtClean="0"/>
              <a:t> que </a:t>
            </a:r>
            <a:r>
              <a:rPr lang="en-GB" dirty="0" err="1" smtClean="0"/>
              <a:t>sólo</a:t>
            </a:r>
            <a:r>
              <a:rPr lang="en-GB" dirty="0"/>
              <a:t> </a:t>
            </a:r>
            <a:r>
              <a:rPr lang="en-GB" dirty="0" err="1" smtClean="0"/>
              <a:t>puede</a:t>
            </a:r>
            <a:r>
              <a:rPr lang="en-GB" dirty="0" smtClean="0"/>
              <a:t> “</a:t>
            </a:r>
            <a:r>
              <a:rPr lang="en-GB" dirty="0" err="1" smtClean="0"/>
              <a:t>apagar</a:t>
            </a:r>
            <a:r>
              <a:rPr lang="en-GB" dirty="0" smtClean="0"/>
              <a:t> </a:t>
            </a:r>
            <a:r>
              <a:rPr lang="en-GB" dirty="0" err="1" smtClean="0"/>
              <a:t>fuegos</a:t>
            </a:r>
            <a:r>
              <a:rPr lang="en-GB" dirty="0" smtClean="0"/>
              <a:t>”</a:t>
            </a:r>
            <a:endParaRPr lang="ga-IE" dirty="0"/>
          </a:p>
        </p:txBody>
      </p:sp>
      <p:sp>
        <p:nvSpPr>
          <p:cNvPr id="11" name="Rectangle 10"/>
          <p:cNvSpPr/>
          <p:nvPr/>
        </p:nvSpPr>
        <p:spPr>
          <a:xfrm>
            <a:off x="6264565" y="890964"/>
            <a:ext cx="5927435" cy="5966373"/>
          </a:xfrm>
          <a:prstGeom prst="rect">
            <a:avLst/>
          </a:prstGeom>
          <a:solidFill>
            <a:srgbClr val="41B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lnSpc>
                <a:spcPct val="150000"/>
              </a:lnSpc>
              <a:buFont typeface="Arial" panose="020B0604020202020204" pitchFamily="34" charset="0"/>
              <a:buChar char="•"/>
            </a:pPr>
            <a:r>
              <a:rPr lang="en-GB" sz="2000" dirty="0" smtClean="0"/>
              <a:t>¿</a:t>
            </a:r>
            <a:r>
              <a:rPr lang="en-GB" sz="2000" dirty="0" err="1" smtClean="0"/>
              <a:t>Interviene</a:t>
            </a:r>
            <a:r>
              <a:rPr lang="en-GB" sz="2000" dirty="0" smtClean="0"/>
              <a:t> SOLAMENTE </a:t>
            </a:r>
            <a:r>
              <a:rPr lang="en-GB" sz="2000" dirty="0" err="1" smtClean="0"/>
              <a:t>cuando</a:t>
            </a:r>
            <a:r>
              <a:rPr lang="en-GB" sz="2000" dirty="0" smtClean="0"/>
              <a:t> el </a:t>
            </a:r>
            <a:r>
              <a:rPr lang="en-GB" sz="2000" dirty="0" err="1" smtClean="0"/>
              <a:t>cliente</a:t>
            </a:r>
            <a:r>
              <a:rPr lang="en-GB" sz="2000" dirty="0" smtClean="0"/>
              <a:t> </a:t>
            </a:r>
            <a:r>
              <a:rPr lang="en-GB" sz="2000" dirty="0" err="1" smtClean="0"/>
              <a:t>avisa</a:t>
            </a:r>
            <a:r>
              <a:rPr lang="en-GB" sz="2000" dirty="0" smtClean="0"/>
              <a:t> de </a:t>
            </a:r>
            <a:r>
              <a:rPr lang="en-GB" sz="2000" dirty="0" err="1" smtClean="0"/>
              <a:t>una</a:t>
            </a:r>
            <a:r>
              <a:rPr lang="en-GB" sz="2000" dirty="0" smtClean="0"/>
              <a:t> </a:t>
            </a:r>
            <a:r>
              <a:rPr lang="en-GB" sz="2000" dirty="0" err="1" smtClean="0"/>
              <a:t>incidencia</a:t>
            </a:r>
            <a:r>
              <a:rPr lang="en-GB" sz="2000" dirty="0" smtClean="0"/>
              <a:t>?</a:t>
            </a:r>
          </a:p>
          <a:p>
            <a:pPr marL="342900" indent="-342900">
              <a:lnSpc>
                <a:spcPct val="150000"/>
              </a:lnSpc>
              <a:buFont typeface="Arial" panose="020B0604020202020204" pitchFamily="34" charset="0"/>
              <a:buChar char="•"/>
            </a:pPr>
            <a:endParaRPr lang="en-GB" sz="2000" dirty="0" smtClean="0"/>
          </a:p>
          <a:p>
            <a:pPr marL="342900" indent="-342900">
              <a:lnSpc>
                <a:spcPct val="150000"/>
              </a:lnSpc>
              <a:buFont typeface="Arial" panose="020B0604020202020204" pitchFamily="34" charset="0"/>
              <a:buChar char="•"/>
            </a:pPr>
            <a:r>
              <a:rPr lang="en-GB" sz="2000" dirty="0" smtClean="0"/>
              <a:t>¿</a:t>
            </a:r>
            <a:r>
              <a:rPr lang="en-GB" sz="2000" dirty="0" err="1" smtClean="0"/>
              <a:t>Es</a:t>
            </a:r>
            <a:r>
              <a:rPr lang="en-GB" sz="2000" dirty="0" smtClean="0"/>
              <a:t> </a:t>
            </a:r>
            <a:r>
              <a:rPr lang="en-GB" sz="2000" dirty="0" err="1" smtClean="0"/>
              <a:t>consciente</a:t>
            </a:r>
            <a:r>
              <a:rPr lang="en-GB" sz="2000" dirty="0" smtClean="0"/>
              <a:t> de </a:t>
            </a:r>
            <a:r>
              <a:rPr lang="en-GB" sz="2000" dirty="0" err="1" smtClean="0"/>
              <a:t>los</a:t>
            </a:r>
            <a:r>
              <a:rPr lang="en-GB" sz="2000" dirty="0" smtClean="0"/>
              <a:t> </a:t>
            </a:r>
            <a:r>
              <a:rPr lang="en-GB" sz="2000" dirty="0" err="1" smtClean="0"/>
              <a:t>problemas</a:t>
            </a:r>
            <a:r>
              <a:rPr lang="en-GB" sz="2000" dirty="0" smtClean="0"/>
              <a:t> con </a:t>
            </a:r>
            <a:r>
              <a:rPr lang="en-GB" sz="2000" dirty="0" err="1" smtClean="0"/>
              <a:t>equipos</a:t>
            </a:r>
            <a:r>
              <a:rPr lang="en-GB" sz="2000" dirty="0" smtClean="0"/>
              <a:t> o </a:t>
            </a:r>
            <a:r>
              <a:rPr lang="en-GB" sz="2000" dirty="0" err="1" smtClean="0"/>
              <a:t>instalaciones</a:t>
            </a:r>
            <a:r>
              <a:rPr lang="en-GB" sz="2000" dirty="0" smtClean="0"/>
              <a:t>  </a:t>
            </a:r>
            <a:r>
              <a:rPr lang="en-GB" sz="2000" dirty="0" err="1" smtClean="0"/>
              <a:t>solamente</a:t>
            </a:r>
            <a:r>
              <a:rPr lang="en-GB" sz="2000" dirty="0" smtClean="0"/>
              <a:t> </a:t>
            </a:r>
            <a:r>
              <a:rPr lang="en-GB" sz="2000" dirty="0" err="1" smtClean="0"/>
              <a:t>cuando</a:t>
            </a:r>
            <a:r>
              <a:rPr lang="en-GB" sz="2000" dirty="0" smtClean="0"/>
              <a:t> </a:t>
            </a:r>
            <a:r>
              <a:rPr lang="en-GB" sz="2000" dirty="0" err="1" smtClean="0"/>
              <a:t>estos</a:t>
            </a:r>
            <a:r>
              <a:rPr lang="en-GB" sz="2000" dirty="0" smtClean="0"/>
              <a:t> </a:t>
            </a:r>
            <a:r>
              <a:rPr lang="en-GB" sz="2000" dirty="0" err="1" smtClean="0"/>
              <a:t>aparecen</a:t>
            </a:r>
            <a:r>
              <a:rPr lang="en-GB" sz="2000" dirty="0" smtClean="0"/>
              <a:t>?</a:t>
            </a:r>
          </a:p>
          <a:p>
            <a:pPr marL="342900" indent="-342900">
              <a:lnSpc>
                <a:spcPct val="150000"/>
              </a:lnSpc>
              <a:buFont typeface="Arial" panose="020B0604020202020204" pitchFamily="34" charset="0"/>
              <a:buChar char="•"/>
            </a:pPr>
            <a:endParaRPr lang="en-GB" sz="2000" dirty="0" smtClean="0"/>
          </a:p>
          <a:p>
            <a:pPr marL="342900" indent="-342900">
              <a:lnSpc>
                <a:spcPct val="150000"/>
              </a:lnSpc>
              <a:buFont typeface="Arial" panose="020B0604020202020204" pitchFamily="34" charset="0"/>
              <a:buChar char="•"/>
            </a:pPr>
            <a:r>
              <a:rPr lang="en-GB" sz="2000" dirty="0" smtClean="0"/>
              <a:t>¿</a:t>
            </a:r>
            <a:r>
              <a:rPr lang="en-GB" sz="2000" dirty="0" err="1" smtClean="0"/>
              <a:t>Cómo</a:t>
            </a:r>
            <a:r>
              <a:rPr lang="en-GB" sz="2000" dirty="0" smtClean="0"/>
              <a:t> </a:t>
            </a:r>
            <a:r>
              <a:rPr lang="en-GB" sz="2000" dirty="0" err="1" smtClean="0"/>
              <a:t>puede</a:t>
            </a:r>
            <a:r>
              <a:rPr lang="en-GB" sz="2000" dirty="0" smtClean="0"/>
              <a:t> </a:t>
            </a:r>
            <a:r>
              <a:rPr lang="en-GB" sz="2000" dirty="0" err="1" smtClean="0"/>
              <a:t>moverse</a:t>
            </a:r>
            <a:r>
              <a:rPr lang="en-GB" sz="2000" dirty="0" smtClean="0"/>
              <a:t> la </a:t>
            </a:r>
            <a:r>
              <a:rPr lang="en-GB" sz="2000" dirty="0" err="1" smtClean="0"/>
              <a:t>empresa</a:t>
            </a:r>
            <a:r>
              <a:rPr lang="en-GB" sz="2000" dirty="0" smtClean="0"/>
              <a:t> </a:t>
            </a:r>
            <a:r>
              <a:rPr lang="en-GB" sz="2000" dirty="0" err="1" smtClean="0"/>
              <a:t>desde</a:t>
            </a:r>
            <a:r>
              <a:rPr lang="en-GB" sz="2000" dirty="0" smtClean="0"/>
              <a:t> un </a:t>
            </a:r>
            <a:r>
              <a:rPr lang="en-GB" sz="2000" dirty="0" err="1" smtClean="0"/>
              <a:t>modelo</a:t>
            </a:r>
            <a:r>
              <a:rPr lang="en-GB" sz="2000" dirty="0" smtClean="0"/>
              <a:t> de </a:t>
            </a:r>
            <a:r>
              <a:rPr lang="en-GB" sz="2000" dirty="0" err="1" smtClean="0"/>
              <a:t>Incidencia</a:t>
            </a:r>
            <a:r>
              <a:rPr lang="en-GB" sz="2000" dirty="0" smtClean="0"/>
              <a:t> / </a:t>
            </a:r>
            <a:r>
              <a:rPr lang="en-GB" sz="2000" dirty="0" err="1" smtClean="0"/>
              <a:t>Arreglo</a:t>
            </a:r>
            <a:r>
              <a:rPr lang="en-GB" sz="2000" dirty="0" smtClean="0"/>
              <a:t> (“</a:t>
            </a:r>
            <a:r>
              <a:rPr lang="en-GB" sz="2000" dirty="0" err="1" smtClean="0"/>
              <a:t>apagar</a:t>
            </a:r>
            <a:r>
              <a:rPr lang="en-GB" sz="2000" dirty="0" smtClean="0"/>
              <a:t> </a:t>
            </a:r>
            <a:r>
              <a:rPr lang="en-GB" sz="2000" dirty="0" err="1" smtClean="0"/>
              <a:t>fuegos</a:t>
            </a:r>
            <a:r>
              <a:rPr lang="en-GB" sz="2000" dirty="0" smtClean="0"/>
              <a:t>”) a un </a:t>
            </a:r>
            <a:r>
              <a:rPr lang="en-GB" sz="2000" dirty="0" err="1" smtClean="0"/>
              <a:t>modelo</a:t>
            </a:r>
            <a:r>
              <a:rPr lang="en-GB" sz="2000" dirty="0" smtClean="0"/>
              <a:t> </a:t>
            </a:r>
            <a:r>
              <a:rPr lang="en-GB" sz="2000" dirty="0" err="1" smtClean="0"/>
              <a:t>preventivo</a:t>
            </a:r>
            <a:r>
              <a:rPr lang="en-GB" sz="2000" dirty="0" smtClean="0"/>
              <a:t> de </a:t>
            </a:r>
            <a:r>
              <a:rPr lang="en-GB" sz="2000" dirty="0" err="1" smtClean="0"/>
              <a:t>servicio</a:t>
            </a:r>
            <a:r>
              <a:rPr lang="en-GB" sz="2000" dirty="0" smtClean="0"/>
              <a:t>? </a:t>
            </a:r>
          </a:p>
          <a:p>
            <a:pPr marL="342900" indent="-342900">
              <a:lnSpc>
                <a:spcPct val="150000"/>
              </a:lnSpc>
              <a:buFont typeface="Arial" panose="020B0604020202020204" pitchFamily="34" charset="0"/>
              <a:buChar char="•"/>
            </a:pPr>
            <a:r>
              <a:rPr lang="en-GB" sz="2000" dirty="0" smtClean="0"/>
              <a:t>¿</a:t>
            </a:r>
            <a:r>
              <a:rPr lang="en-GB" sz="2000" dirty="0" err="1" smtClean="0"/>
              <a:t>Cómo</a:t>
            </a:r>
            <a:r>
              <a:rPr lang="en-GB" sz="2000" dirty="0" smtClean="0"/>
              <a:t> </a:t>
            </a:r>
            <a:r>
              <a:rPr lang="en-GB" sz="2000" dirty="0" err="1" smtClean="0"/>
              <a:t>puede</a:t>
            </a:r>
            <a:r>
              <a:rPr lang="en-GB" sz="2000" dirty="0" smtClean="0"/>
              <a:t> </a:t>
            </a:r>
            <a:r>
              <a:rPr lang="en-GB" sz="2000" dirty="0" err="1" smtClean="0"/>
              <a:t>Usted</a:t>
            </a:r>
            <a:r>
              <a:rPr lang="en-GB" sz="2000" dirty="0" smtClean="0"/>
              <a:t>  </a:t>
            </a:r>
            <a:r>
              <a:rPr lang="en-GB" sz="2000" dirty="0" err="1" smtClean="0"/>
              <a:t>aumentar</a:t>
            </a:r>
            <a:r>
              <a:rPr lang="en-GB" sz="2000" dirty="0" smtClean="0"/>
              <a:t> el </a:t>
            </a:r>
            <a:r>
              <a:rPr lang="en-GB" sz="2000" dirty="0" err="1" smtClean="0"/>
              <a:t>tiempo</a:t>
            </a:r>
            <a:r>
              <a:rPr lang="en-GB" sz="2000" dirty="0" smtClean="0"/>
              <a:t> de </a:t>
            </a:r>
            <a:r>
              <a:rPr lang="en-GB" sz="2000" dirty="0" err="1" smtClean="0"/>
              <a:t>disponibilidad</a:t>
            </a:r>
            <a:r>
              <a:rPr lang="en-GB" sz="2000" dirty="0" smtClean="0"/>
              <a:t> de la </a:t>
            </a:r>
            <a:r>
              <a:rPr lang="en-GB" sz="2000" dirty="0" err="1" smtClean="0"/>
              <a:t>instalación</a:t>
            </a:r>
            <a:r>
              <a:rPr lang="en-GB" sz="2000" dirty="0" smtClean="0"/>
              <a:t> o el </a:t>
            </a:r>
            <a:r>
              <a:rPr lang="en-GB" sz="2000" dirty="0" err="1" smtClean="0"/>
              <a:t>equipo</a:t>
            </a:r>
            <a:r>
              <a:rPr lang="en-GB" sz="2000" dirty="0" smtClean="0"/>
              <a:t> y </a:t>
            </a:r>
            <a:r>
              <a:rPr lang="en-GB" sz="2000" dirty="0" err="1" smtClean="0"/>
              <a:t>mejorar</a:t>
            </a:r>
            <a:r>
              <a:rPr lang="en-GB" sz="2000" dirty="0" smtClean="0"/>
              <a:t> la </a:t>
            </a:r>
            <a:r>
              <a:rPr lang="en-GB" sz="2000" dirty="0" err="1" smtClean="0"/>
              <a:t>satisfacción</a:t>
            </a:r>
            <a:r>
              <a:rPr lang="en-GB" sz="2000" dirty="0" smtClean="0"/>
              <a:t> del </a:t>
            </a:r>
            <a:r>
              <a:rPr lang="en-GB" sz="2000" dirty="0" err="1" smtClean="0"/>
              <a:t>cliente</a:t>
            </a:r>
            <a:r>
              <a:rPr lang="en-GB" sz="2000" dirty="0" smtClean="0"/>
              <a:t>?</a:t>
            </a:r>
            <a:endParaRPr lang="en-GB" sz="2400" dirty="0"/>
          </a:p>
        </p:txBody>
      </p:sp>
      <p:pic>
        <p:nvPicPr>
          <p:cNvPr id="13" name="Picture 12"/>
          <p:cNvPicPr>
            <a:picLocks noChangeAspect="1"/>
          </p:cNvPicPr>
          <p:nvPr/>
        </p:nvPicPr>
        <p:blipFill>
          <a:blip r:embed="rId3"/>
          <a:stretch>
            <a:fillRect/>
          </a:stretch>
        </p:blipFill>
        <p:spPr>
          <a:xfrm>
            <a:off x="420711" y="1351007"/>
            <a:ext cx="1638300" cy="2790825"/>
          </a:xfrm>
          <a:prstGeom prst="rect">
            <a:avLst/>
          </a:prstGeom>
        </p:spPr>
      </p:pic>
      <p:pic>
        <p:nvPicPr>
          <p:cNvPr id="14" name="Picture 13"/>
          <p:cNvPicPr>
            <a:picLocks noChangeAspect="1"/>
          </p:cNvPicPr>
          <p:nvPr/>
        </p:nvPicPr>
        <p:blipFill>
          <a:blip r:embed="rId4"/>
          <a:stretch>
            <a:fillRect/>
          </a:stretch>
        </p:blipFill>
        <p:spPr>
          <a:xfrm>
            <a:off x="2159290" y="1522457"/>
            <a:ext cx="1743075" cy="2619375"/>
          </a:xfrm>
          <a:prstGeom prst="rect">
            <a:avLst/>
          </a:prstGeom>
        </p:spPr>
      </p:pic>
      <p:pic>
        <p:nvPicPr>
          <p:cNvPr id="16" name="Picture 15"/>
          <p:cNvPicPr>
            <a:picLocks noChangeAspect="1"/>
          </p:cNvPicPr>
          <p:nvPr/>
        </p:nvPicPr>
        <p:blipFill rotWithShape="1">
          <a:blip r:embed="rId5"/>
          <a:srcRect b="13007"/>
          <a:stretch/>
        </p:blipFill>
        <p:spPr>
          <a:xfrm>
            <a:off x="3656871" y="1657587"/>
            <a:ext cx="2607694" cy="1856885"/>
          </a:xfrm>
          <a:prstGeom prst="rect">
            <a:avLst/>
          </a:prstGeom>
        </p:spPr>
      </p:pic>
      <p:pic>
        <p:nvPicPr>
          <p:cNvPr id="17" name="Picture 16"/>
          <p:cNvPicPr>
            <a:picLocks noChangeAspect="1"/>
          </p:cNvPicPr>
          <p:nvPr/>
        </p:nvPicPr>
        <p:blipFill>
          <a:blip r:embed="rId6"/>
          <a:stretch>
            <a:fillRect/>
          </a:stretch>
        </p:blipFill>
        <p:spPr>
          <a:xfrm>
            <a:off x="304801" y="4482139"/>
            <a:ext cx="2786855" cy="1878320"/>
          </a:xfrm>
          <a:prstGeom prst="rect">
            <a:avLst/>
          </a:prstGeom>
        </p:spPr>
      </p:pic>
      <p:pic>
        <p:nvPicPr>
          <p:cNvPr id="18" name="Picture 17"/>
          <p:cNvPicPr>
            <a:picLocks noChangeAspect="1"/>
          </p:cNvPicPr>
          <p:nvPr/>
        </p:nvPicPr>
        <p:blipFill>
          <a:blip r:embed="rId7"/>
          <a:stretch>
            <a:fillRect/>
          </a:stretch>
        </p:blipFill>
        <p:spPr>
          <a:xfrm>
            <a:off x="3141252" y="4280434"/>
            <a:ext cx="3123313" cy="2052141"/>
          </a:xfrm>
          <a:prstGeom prst="rect">
            <a:avLst/>
          </a:prstGeom>
        </p:spPr>
      </p:pic>
    </p:spTree>
    <p:extLst>
      <p:ext uri="{BB962C8B-B14F-4D97-AF65-F5344CB8AC3E}">
        <p14:creationId xmlns:p14="http://schemas.microsoft.com/office/powerpoint/2010/main" val="22311201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76191"/>
            <a:ext cx="11343860" cy="715436"/>
          </a:xfrm>
        </p:spPr>
        <p:txBody>
          <a:bodyPr/>
          <a:lstStyle/>
          <a:p>
            <a:r>
              <a:rPr lang="en-GB" dirty="0" err="1" smtClean="0"/>
              <a:t>Cumplir</a:t>
            </a:r>
            <a:r>
              <a:rPr lang="en-GB" dirty="0" smtClean="0"/>
              <a:t> la </a:t>
            </a:r>
            <a:r>
              <a:rPr lang="en-GB" dirty="0" err="1" smtClean="0"/>
              <a:t>legislación</a:t>
            </a:r>
            <a:r>
              <a:rPr lang="en-GB" dirty="0" smtClean="0"/>
              <a:t> de </a:t>
            </a:r>
            <a:r>
              <a:rPr lang="en-GB" dirty="0" err="1" smtClean="0"/>
              <a:t>Seguridad</a:t>
            </a:r>
            <a:r>
              <a:rPr lang="en-GB" dirty="0" smtClean="0"/>
              <a:t> e </a:t>
            </a:r>
            <a:r>
              <a:rPr lang="en-GB" dirty="0" err="1" smtClean="0"/>
              <a:t>higiene</a:t>
            </a:r>
            <a:r>
              <a:rPr lang="en-GB" dirty="0" smtClean="0"/>
              <a:t> </a:t>
            </a:r>
            <a:r>
              <a:rPr lang="en-GB" dirty="0" err="1" smtClean="0"/>
              <a:t>en</a:t>
            </a:r>
            <a:r>
              <a:rPr lang="en-GB" dirty="0" smtClean="0"/>
              <a:t> el </a:t>
            </a:r>
            <a:r>
              <a:rPr lang="en-GB" dirty="0" err="1" smtClean="0"/>
              <a:t>trabajo</a:t>
            </a:r>
            <a:endParaRPr lang="ga-IE"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1" y="1167618"/>
            <a:ext cx="3477263" cy="4832252"/>
          </a:xfrm>
          <a:prstGeom prst="rect">
            <a:avLst/>
          </a:prstGeom>
        </p:spPr>
      </p:pic>
      <p:pic>
        <p:nvPicPr>
          <p:cNvPr id="1026" name="Picture 2" descr="http://forums.techguy.org/attachments/16383d1053043947/cr-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43432" y="2883878"/>
            <a:ext cx="2972585" cy="381349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016017" y="891627"/>
            <a:ext cx="7175983" cy="5966373"/>
          </a:xfrm>
          <a:prstGeom prst="rect">
            <a:avLst/>
          </a:prstGeom>
          <a:solidFill>
            <a:srgbClr val="41B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lnSpc>
                <a:spcPct val="150000"/>
              </a:lnSpc>
              <a:buFont typeface="Arial" panose="020B0604020202020204" pitchFamily="34" charset="0"/>
              <a:buChar char="•"/>
            </a:pPr>
            <a:r>
              <a:rPr lang="en-GB" sz="2400" dirty="0" smtClean="0"/>
              <a:t>¿Se ha </a:t>
            </a:r>
            <a:r>
              <a:rPr lang="en-GB" sz="2400" dirty="0" err="1" smtClean="0"/>
              <a:t>cumplido</a:t>
            </a:r>
            <a:r>
              <a:rPr lang="en-GB" sz="2400" dirty="0" smtClean="0"/>
              <a:t> la </a:t>
            </a:r>
            <a:r>
              <a:rPr lang="en-GB" sz="2400" dirty="0" err="1" smtClean="0"/>
              <a:t>normativa</a:t>
            </a:r>
            <a:r>
              <a:rPr lang="en-GB" sz="2400" dirty="0" smtClean="0"/>
              <a:t> de </a:t>
            </a:r>
            <a:r>
              <a:rPr lang="en-GB" sz="2400" dirty="0" err="1" smtClean="0"/>
              <a:t>Seguridad</a:t>
            </a:r>
            <a:r>
              <a:rPr lang="en-GB" sz="2400" dirty="0" smtClean="0"/>
              <a:t> </a:t>
            </a:r>
            <a:r>
              <a:rPr lang="en-GB" sz="2400" dirty="0" err="1" smtClean="0"/>
              <a:t>en</a:t>
            </a:r>
            <a:r>
              <a:rPr lang="en-GB" sz="2400" dirty="0" smtClean="0"/>
              <a:t> </a:t>
            </a:r>
            <a:r>
              <a:rPr lang="en-GB" sz="2400" dirty="0" err="1" smtClean="0"/>
              <a:t>esta</a:t>
            </a:r>
            <a:r>
              <a:rPr lang="en-GB" sz="2400" dirty="0" smtClean="0"/>
              <a:t> </a:t>
            </a:r>
            <a:r>
              <a:rPr lang="en-GB" sz="2400" dirty="0" err="1" smtClean="0"/>
              <a:t>intervención</a:t>
            </a:r>
            <a:r>
              <a:rPr lang="en-GB" sz="2400" dirty="0" smtClean="0"/>
              <a:t>?</a:t>
            </a:r>
          </a:p>
          <a:p>
            <a:pPr marL="342900" indent="-342900">
              <a:lnSpc>
                <a:spcPct val="150000"/>
              </a:lnSpc>
              <a:buFont typeface="Arial" panose="020B0604020202020204" pitchFamily="34" charset="0"/>
              <a:buChar char="•"/>
            </a:pPr>
            <a:r>
              <a:rPr lang="en-GB" sz="2400" dirty="0" smtClean="0"/>
              <a:t>¿Se </a:t>
            </a:r>
            <a:r>
              <a:rPr lang="en-GB" sz="2400" dirty="0" err="1" smtClean="0"/>
              <a:t>han</a:t>
            </a:r>
            <a:r>
              <a:rPr lang="en-GB" sz="2400" dirty="0" smtClean="0"/>
              <a:t> </a:t>
            </a:r>
            <a:r>
              <a:rPr lang="en-GB" sz="2400" dirty="0" err="1" smtClean="0"/>
              <a:t>completado</a:t>
            </a:r>
            <a:r>
              <a:rPr lang="en-GB" sz="2400" dirty="0" smtClean="0"/>
              <a:t> </a:t>
            </a:r>
            <a:r>
              <a:rPr lang="en-GB" sz="2400" dirty="0" err="1" smtClean="0"/>
              <a:t>todos</a:t>
            </a:r>
            <a:r>
              <a:rPr lang="en-GB" sz="2400" dirty="0" smtClean="0"/>
              <a:t> </a:t>
            </a:r>
            <a:r>
              <a:rPr lang="en-GB" sz="2400" dirty="0" err="1" smtClean="0"/>
              <a:t>los</a:t>
            </a:r>
            <a:r>
              <a:rPr lang="en-GB" sz="2400" dirty="0" smtClean="0"/>
              <a:t> </a:t>
            </a:r>
            <a:r>
              <a:rPr lang="en-GB" sz="2400" dirty="0" err="1" smtClean="0"/>
              <a:t>puntos</a:t>
            </a:r>
            <a:r>
              <a:rPr lang="en-GB" sz="2400" dirty="0" smtClean="0"/>
              <a:t> a </a:t>
            </a:r>
            <a:r>
              <a:rPr lang="en-GB" sz="2400" dirty="0" err="1" smtClean="0"/>
              <a:t>inspeccionar</a:t>
            </a:r>
            <a:r>
              <a:rPr lang="en-GB" sz="2400" dirty="0" smtClean="0"/>
              <a:t> de un </a:t>
            </a:r>
            <a:r>
              <a:rPr lang="en-GB" sz="2400" dirty="0" err="1" smtClean="0"/>
              <a:t>vehículo</a:t>
            </a:r>
            <a:r>
              <a:rPr lang="en-GB" sz="2400" dirty="0" smtClean="0"/>
              <a:t>, un </a:t>
            </a:r>
            <a:r>
              <a:rPr lang="en-GB" sz="2400" dirty="0" err="1" smtClean="0"/>
              <a:t>equipo</a:t>
            </a:r>
            <a:r>
              <a:rPr lang="en-GB" sz="2400" dirty="0" smtClean="0"/>
              <a:t> o </a:t>
            </a:r>
            <a:r>
              <a:rPr lang="en-GB" sz="2400" dirty="0" err="1" smtClean="0"/>
              <a:t>una</a:t>
            </a:r>
            <a:r>
              <a:rPr lang="en-GB" sz="2400" dirty="0" smtClean="0"/>
              <a:t> </a:t>
            </a:r>
            <a:r>
              <a:rPr lang="en-GB" sz="2400" dirty="0" err="1" smtClean="0"/>
              <a:t>instalación</a:t>
            </a:r>
            <a:r>
              <a:rPr lang="en-GB" sz="2400" dirty="0" smtClean="0"/>
              <a:t>?</a:t>
            </a:r>
          </a:p>
          <a:p>
            <a:pPr marL="342900" indent="-342900">
              <a:lnSpc>
                <a:spcPct val="150000"/>
              </a:lnSpc>
              <a:buFont typeface="Arial" panose="020B0604020202020204" pitchFamily="34" charset="0"/>
              <a:buChar char="•"/>
            </a:pPr>
            <a:r>
              <a:rPr lang="en-GB" sz="2400" dirty="0" smtClean="0"/>
              <a:t>¿Se ha </a:t>
            </a:r>
            <a:r>
              <a:rPr lang="en-GB" sz="2400" dirty="0" err="1" smtClean="0"/>
              <a:t>informado</a:t>
            </a:r>
            <a:r>
              <a:rPr lang="en-GB" sz="2400" dirty="0" smtClean="0"/>
              <a:t> de </a:t>
            </a:r>
            <a:r>
              <a:rPr lang="en-GB" sz="2400" dirty="0" err="1" smtClean="0"/>
              <a:t>todos</a:t>
            </a:r>
            <a:r>
              <a:rPr lang="en-GB" sz="2400" dirty="0" smtClean="0"/>
              <a:t> </a:t>
            </a:r>
            <a:r>
              <a:rPr lang="en-GB" sz="2400" dirty="0" err="1" smtClean="0"/>
              <a:t>los</a:t>
            </a:r>
            <a:r>
              <a:rPr lang="en-GB" sz="2400" dirty="0" smtClean="0"/>
              <a:t> </a:t>
            </a:r>
            <a:r>
              <a:rPr lang="en-GB" sz="2400" dirty="0" err="1" smtClean="0"/>
              <a:t>problemas</a:t>
            </a:r>
            <a:r>
              <a:rPr lang="en-GB" sz="2400" dirty="0" smtClean="0"/>
              <a:t> </a:t>
            </a:r>
            <a:r>
              <a:rPr lang="en-GB" sz="2400" dirty="0" err="1" smtClean="0"/>
              <a:t>detectados</a:t>
            </a:r>
            <a:r>
              <a:rPr lang="en-GB" sz="2400" dirty="0" smtClean="0"/>
              <a:t> </a:t>
            </a:r>
            <a:r>
              <a:rPr lang="en-GB" sz="2400" dirty="0" err="1" smtClean="0"/>
              <a:t>en</a:t>
            </a:r>
            <a:r>
              <a:rPr lang="en-GB" sz="2400" dirty="0" smtClean="0"/>
              <a:t> la </a:t>
            </a:r>
            <a:r>
              <a:rPr lang="en-GB" sz="2400" dirty="0" err="1" smtClean="0"/>
              <a:t>instalación</a:t>
            </a:r>
            <a:r>
              <a:rPr lang="en-GB" sz="2400" dirty="0" smtClean="0"/>
              <a:t> al </a:t>
            </a:r>
            <a:r>
              <a:rPr lang="en-GB" sz="2400" dirty="0" err="1" smtClean="0"/>
              <a:t>responsable</a:t>
            </a:r>
            <a:r>
              <a:rPr lang="en-GB" sz="2400" dirty="0" smtClean="0"/>
              <a:t> </a:t>
            </a:r>
            <a:r>
              <a:rPr lang="en-GB" sz="2400" dirty="0" err="1" smtClean="0"/>
              <a:t>en</a:t>
            </a:r>
            <a:r>
              <a:rPr lang="en-GB" sz="2400" dirty="0" smtClean="0"/>
              <a:t> la </a:t>
            </a:r>
            <a:r>
              <a:rPr lang="en-GB" sz="2400" dirty="0" err="1" smtClean="0"/>
              <a:t>Oficina</a:t>
            </a:r>
            <a:r>
              <a:rPr lang="en-GB" sz="2400" dirty="0" smtClean="0"/>
              <a:t> central ?</a:t>
            </a:r>
          </a:p>
          <a:p>
            <a:pPr marL="342900" indent="-342900">
              <a:lnSpc>
                <a:spcPct val="150000"/>
              </a:lnSpc>
              <a:buFont typeface="Arial" panose="020B0604020202020204" pitchFamily="34" charset="0"/>
              <a:buChar char="•"/>
            </a:pPr>
            <a:r>
              <a:rPr lang="en-GB" sz="2400" dirty="0" smtClean="0"/>
              <a:t>¿El </a:t>
            </a:r>
            <a:r>
              <a:rPr lang="en-GB" sz="2400" dirty="0" err="1" smtClean="0"/>
              <a:t>trabajador</a:t>
            </a:r>
            <a:r>
              <a:rPr lang="en-GB" sz="2400" dirty="0" smtClean="0"/>
              <a:t> </a:t>
            </a:r>
            <a:r>
              <a:rPr lang="en-GB" sz="2400" dirty="0" err="1" smtClean="0"/>
              <a:t>pasa</a:t>
            </a:r>
            <a:r>
              <a:rPr lang="en-GB" sz="2400" dirty="0" smtClean="0"/>
              <a:t> </a:t>
            </a:r>
            <a:r>
              <a:rPr lang="en-GB" sz="2400" dirty="0" err="1" smtClean="0"/>
              <a:t>muchas</a:t>
            </a:r>
            <a:r>
              <a:rPr lang="en-GB" sz="2400" dirty="0" smtClean="0"/>
              <a:t> horas solo </a:t>
            </a:r>
            <a:r>
              <a:rPr lang="en-GB" sz="2400" dirty="0" err="1" smtClean="0"/>
              <a:t>desplazado</a:t>
            </a:r>
            <a:r>
              <a:rPr lang="en-GB" sz="2400" dirty="0" smtClean="0"/>
              <a:t> </a:t>
            </a:r>
            <a:r>
              <a:rPr lang="en-GB" sz="2400" dirty="0" err="1" smtClean="0"/>
              <a:t>en</a:t>
            </a:r>
            <a:r>
              <a:rPr lang="en-GB" sz="2400" dirty="0" smtClean="0"/>
              <a:t> </a:t>
            </a:r>
            <a:r>
              <a:rPr lang="en-GB" sz="2400" dirty="0" err="1" smtClean="0"/>
              <a:t>los</a:t>
            </a:r>
            <a:r>
              <a:rPr lang="en-GB" sz="2400" dirty="0" smtClean="0"/>
              <a:t> </a:t>
            </a:r>
            <a:r>
              <a:rPr lang="en-GB" sz="2400" dirty="0" err="1" smtClean="0"/>
              <a:t>clientes</a:t>
            </a:r>
            <a:r>
              <a:rPr lang="en-GB" sz="2400" dirty="0" smtClean="0"/>
              <a:t>? </a:t>
            </a:r>
          </a:p>
          <a:p>
            <a:pPr marL="342900" indent="-342900">
              <a:lnSpc>
                <a:spcPct val="150000"/>
              </a:lnSpc>
              <a:buFont typeface="Arial" panose="020B0604020202020204" pitchFamily="34" charset="0"/>
              <a:buChar char="•"/>
            </a:pPr>
            <a:r>
              <a:rPr lang="en-GB" sz="2400" dirty="0" smtClean="0"/>
              <a:t>¿</a:t>
            </a:r>
            <a:r>
              <a:rPr lang="en-GB" sz="2400" dirty="0" err="1" smtClean="0"/>
              <a:t>Qué</a:t>
            </a:r>
            <a:r>
              <a:rPr lang="en-GB" sz="2400" dirty="0" smtClean="0"/>
              <a:t> </a:t>
            </a:r>
            <a:r>
              <a:rPr lang="en-GB" sz="2400" dirty="0" err="1" smtClean="0"/>
              <a:t>pasa</a:t>
            </a:r>
            <a:r>
              <a:rPr lang="en-GB" sz="2400" dirty="0" smtClean="0"/>
              <a:t> </a:t>
            </a:r>
            <a:r>
              <a:rPr lang="en-GB" sz="2400" dirty="0" err="1" smtClean="0"/>
              <a:t>si</a:t>
            </a:r>
            <a:r>
              <a:rPr lang="en-GB" sz="2400" dirty="0" smtClean="0"/>
              <a:t> un </a:t>
            </a:r>
            <a:r>
              <a:rPr lang="en-GB" sz="2400" dirty="0" err="1" smtClean="0"/>
              <a:t>trabajador</a:t>
            </a:r>
            <a:r>
              <a:rPr lang="en-GB" sz="2400" dirty="0" smtClean="0"/>
              <a:t>  que </a:t>
            </a:r>
            <a:r>
              <a:rPr lang="en-GB" sz="2400" dirty="0" err="1" smtClean="0"/>
              <a:t>está</a:t>
            </a:r>
            <a:r>
              <a:rPr lang="en-GB" sz="2400" dirty="0" smtClean="0"/>
              <a:t> solo se pone </a:t>
            </a:r>
            <a:r>
              <a:rPr lang="en-GB" sz="2400" dirty="0" err="1" smtClean="0"/>
              <a:t>enfermo</a:t>
            </a:r>
            <a:r>
              <a:rPr lang="en-GB" sz="2400" dirty="0" smtClean="0"/>
              <a:t> o </a:t>
            </a:r>
            <a:r>
              <a:rPr lang="en-GB" sz="2400" dirty="0" err="1" smtClean="0"/>
              <a:t>tiene</a:t>
            </a:r>
            <a:r>
              <a:rPr lang="en-GB" sz="2400" dirty="0" smtClean="0"/>
              <a:t> </a:t>
            </a:r>
            <a:r>
              <a:rPr lang="en-GB" sz="2400" dirty="0" err="1" smtClean="0"/>
              <a:t>algún</a:t>
            </a:r>
            <a:r>
              <a:rPr lang="en-GB" sz="2400" dirty="0" smtClean="0"/>
              <a:t> </a:t>
            </a:r>
            <a:r>
              <a:rPr lang="en-GB" sz="2400" dirty="0" err="1" smtClean="0"/>
              <a:t>accidente</a:t>
            </a:r>
            <a:r>
              <a:rPr lang="en-GB" sz="2400" dirty="0" smtClean="0"/>
              <a:t>?</a:t>
            </a:r>
          </a:p>
          <a:p>
            <a:pPr marL="342900" indent="-342900">
              <a:lnSpc>
                <a:spcPct val="150000"/>
              </a:lnSpc>
              <a:buFont typeface="Arial" panose="020B0604020202020204" pitchFamily="34" charset="0"/>
              <a:buChar char="•"/>
            </a:pPr>
            <a:endParaRPr lang="en-GB" sz="2400" dirty="0" smtClean="0"/>
          </a:p>
          <a:p>
            <a:endParaRPr lang="en-GB" sz="2000" dirty="0" smtClean="0"/>
          </a:p>
          <a:p>
            <a:endParaRPr lang="ga-IE" sz="2000" dirty="0"/>
          </a:p>
        </p:txBody>
      </p:sp>
    </p:spTree>
    <p:extLst>
      <p:ext uri="{BB962C8B-B14F-4D97-AF65-F5344CB8AC3E}">
        <p14:creationId xmlns:p14="http://schemas.microsoft.com/office/powerpoint/2010/main" val="70931128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GeoPal Solutions Corporate PresentationTemplate" id="{1250128A-AFB3-4ABF-A57B-84F396A7E45C}" vid="{C8B8EA8D-D487-4A21-A8F1-71CFBCB27B6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6589</TotalTime>
  <Words>2023</Words>
  <Application>Microsoft Office PowerPoint</Application>
  <PresentationFormat>Personalizado</PresentationFormat>
  <Paragraphs>253</Paragraphs>
  <Slides>29</Slides>
  <Notes>5</Notes>
  <HiddenSlides>0</HiddenSlides>
  <MMClips>0</MMClips>
  <ScaleCrop>false</ScaleCrop>
  <HeadingPairs>
    <vt:vector size="4" baseType="variant">
      <vt:variant>
        <vt:lpstr>Tema</vt:lpstr>
      </vt:variant>
      <vt:variant>
        <vt:i4>1</vt:i4>
      </vt:variant>
      <vt:variant>
        <vt:lpstr>Títulos de diapositiva</vt:lpstr>
      </vt:variant>
      <vt:variant>
        <vt:i4>29</vt:i4>
      </vt:variant>
    </vt:vector>
  </HeadingPairs>
  <TitlesOfParts>
    <vt:vector size="30" baseType="lpstr">
      <vt:lpstr>Office Theme</vt:lpstr>
      <vt:lpstr>Gestión del trabajo de campo con un Smartphone</vt:lpstr>
      <vt:lpstr>Qué es  GeoPal</vt:lpstr>
      <vt:lpstr> Problemas típicos a los que se enfrentan las empresas</vt:lpstr>
      <vt:lpstr>Exceso de papeleo</vt:lpstr>
      <vt:lpstr>Planificación ineficiente de los partes diarios</vt:lpstr>
      <vt:lpstr>¿Dónde está la gente y qué está haciendo ahora?</vt:lpstr>
      <vt:lpstr>Prueba de entrega  y trazabilidad</vt:lpstr>
      <vt:lpstr>Servicio técnico que sólo puede “apagar fuegos”</vt:lpstr>
      <vt:lpstr>Cumplir la legislación de Seguridad e higiene en el trabajo</vt:lpstr>
      <vt:lpstr> Soluciones de GeoPal para estos problemas </vt:lpstr>
      <vt:lpstr>Captura de Datos con el móvil</vt:lpstr>
      <vt:lpstr>Crea los formularios a medida para el Móvil</vt:lpstr>
      <vt:lpstr>Planificación y Asignación de Trabajos</vt:lpstr>
      <vt:lpstr>Seguimiento de geolocalización</vt:lpstr>
      <vt:lpstr>Prueba de entrega </vt:lpstr>
      <vt:lpstr>Creamos un Servicio técnico Proactivo usando “Internet of Things”</vt:lpstr>
      <vt:lpstr>La plataforma IoT (Internet of Things) de GeoPal</vt:lpstr>
      <vt:lpstr>Gestión de Activos con GeoPal</vt:lpstr>
      <vt:lpstr>Gestor de Informes a Medida</vt:lpstr>
      <vt:lpstr>Integración con Software de otros fabricantes</vt:lpstr>
      <vt:lpstr>Características Estándar</vt:lpstr>
      <vt:lpstr>Características adicionales</vt:lpstr>
      <vt:lpstr>Integración de GeoPal con los Navegadores de los Vehículos</vt:lpstr>
      <vt:lpstr>Resumen de beneficios</vt:lpstr>
      <vt:lpstr>Algunos de nuestros clientes por categorías</vt:lpstr>
      <vt:lpstr>Algunos de nuestros clientes por categorías</vt:lpstr>
      <vt:lpstr>Customer Reviews</vt:lpstr>
      <vt:lpstr>Customer Reviews …. continued</vt:lpstr>
      <vt:lpstr>IoT Enabled Field Service Management by GeoPal</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santiago coupeau;geopal</dc:creator>
  <cp:lastModifiedBy>Windows User</cp:lastModifiedBy>
  <cp:revision>263</cp:revision>
  <dcterms:created xsi:type="dcterms:W3CDTF">2013-10-18T08:54:26Z</dcterms:created>
  <dcterms:modified xsi:type="dcterms:W3CDTF">2015-08-22T09:48:14Z</dcterms:modified>
</cp:coreProperties>
</file>