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24"/>
  </p:notesMasterIdLst>
  <p:sldIdLst>
    <p:sldId id="415" r:id="rId3"/>
    <p:sldId id="257" r:id="rId4"/>
    <p:sldId id="385" r:id="rId5"/>
    <p:sldId id="416" r:id="rId6"/>
    <p:sldId id="318" r:id="rId7"/>
    <p:sldId id="417" r:id="rId8"/>
    <p:sldId id="394" r:id="rId9"/>
    <p:sldId id="401" r:id="rId10"/>
    <p:sldId id="402" r:id="rId11"/>
    <p:sldId id="403" r:id="rId12"/>
    <p:sldId id="404" r:id="rId13"/>
    <p:sldId id="405" r:id="rId14"/>
    <p:sldId id="406" r:id="rId15"/>
    <p:sldId id="407" r:id="rId16"/>
    <p:sldId id="408" r:id="rId17"/>
    <p:sldId id="409" r:id="rId18"/>
    <p:sldId id="365" r:id="rId19"/>
    <p:sldId id="396" r:id="rId20"/>
    <p:sldId id="397" r:id="rId21"/>
    <p:sldId id="399" r:id="rId22"/>
    <p:sldId id="40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BBDF"/>
    <a:srgbClr val="90CB75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92839" autoAdjust="0"/>
  </p:normalViewPr>
  <p:slideViewPr>
    <p:cSldViewPr snapToGrid="0">
      <p:cViewPr varScale="1">
        <p:scale>
          <a:sx n="106" d="100"/>
          <a:sy n="106" d="100"/>
        </p:scale>
        <p:origin x="786" y="108"/>
      </p:cViewPr>
      <p:guideLst>
        <p:guide orient="horz" pos="220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C5447-DB18-4355-88B8-B7CF1D2D2776}" type="datetimeFigureOut">
              <a:rPr lang="en-IE" smtClean="0"/>
              <a:t>06/06/2016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607CD-F4A3-4DD6-8E4B-8F917F3B7E98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5240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en-IE" dirty="0" err="1"/>
              <a:t>GeoPal’s</a:t>
            </a:r>
            <a:r>
              <a:rPr lang="en-IE" dirty="0"/>
              <a:t> mobile workforce management solutions</a:t>
            </a:r>
          </a:p>
          <a:p>
            <a:pPr lvl="1">
              <a:lnSpc>
                <a:spcPct val="125000"/>
              </a:lnSpc>
            </a:pPr>
            <a:r>
              <a:rPr lang="en-IE" dirty="0"/>
              <a:t>Simplify scheduling for your field-based workforce</a:t>
            </a:r>
          </a:p>
          <a:p>
            <a:pPr lvl="1">
              <a:lnSpc>
                <a:spcPct val="125000"/>
              </a:lnSpc>
            </a:pPr>
            <a:r>
              <a:rPr lang="en-IE" dirty="0"/>
              <a:t>Eliminate paperwork and reduce your admin costs</a:t>
            </a:r>
          </a:p>
          <a:p>
            <a:pPr lvl="1">
              <a:lnSpc>
                <a:spcPct val="125000"/>
              </a:lnSpc>
            </a:pPr>
            <a:r>
              <a:rPr lang="en-IE" dirty="0"/>
              <a:t>Improve visibility of employees and assets in the field</a:t>
            </a:r>
          </a:p>
          <a:p>
            <a:pPr lvl="1">
              <a:lnSpc>
                <a:spcPct val="125000"/>
              </a:lnSpc>
            </a:pPr>
            <a:r>
              <a:rPr lang="en-IE" dirty="0"/>
              <a:t>Increase accuracy of data collection and reporting</a:t>
            </a:r>
          </a:p>
          <a:p>
            <a:pPr lvl="1">
              <a:lnSpc>
                <a:spcPct val="125000"/>
              </a:lnSpc>
            </a:pPr>
            <a:r>
              <a:rPr lang="en-IE" dirty="0"/>
              <a:t>Enhance customer satisfaction with real-time proof of delivery</a:t>
            </a:r>
          </a:p>
          <a:p>
            <a:pPr lvl="1">
              <a:lnSpc>
                <a:spcPct val="125000"/>
              </a:lnSpc>
            </a:pPr>
            <a:r>
              <a:rPr lang="en-IE" dirty="0"/>
              <a:t>Help you to increase efficiency and cash flow</a:t>
            </a:r>
          </a:p>
          <a:p>
            <a:pPr lvl="1">
              <a:lnSpc>
                <a:spcPct val="125000"/>
              </a:lnSpc>
            </a:pPr>
            <a:r>
              <a:rPr lang="en-IE" dirty="0">
                <a:latin typeface="Calluna Sans" panose="02000000000000000000" pitchFamily="50" charset="0"/>
              </a:rPr>
              <a:t>Provide protection for lone workers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607CD-F4A3-4DD6-8E4B-8F917F3B7E98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7532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607CD-F4A3-4DD6-8E4B-8F917F3B7E98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32113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40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6" y="1529649"/>
            <a:ext cx="9144000" cy="1980313"/>
          </a:xfrm>
        </p:spPr>
        <p:txBody>
          <a:bodyPr anchor="b">
            <a:normAutofit/>
          </a:bodyPr>
          <a:lstStyle>
            <a:lvl1pPr algn="r">
              <a:defRPr sz="44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6" y="3602038"/>
            <a:ext cx="9144000" cy="956710"/>
          </a:xfrm>
        </p:spPr>
        <p:txBody>
          <a:bodyPr/>
          <a:lstStyle>
            <a:lvl1pPr marL="0" indent="0" algn="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E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4470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61" y="184944"/>
            <a:ext cx="3559819" cy="93741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70061" y="5298141"/>
            <a:ext cx="11670927" cy="1331259"/>
          </a:xfrm>
          <a:prstGeom prst="rect">
            <a:avLst/>
          </a:prstGeom>
          <a:solidFill>
            <a:srgbClr val="90C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TextBox 9"/>
          <p:cNvSpPr txBox="1"/>
          <p:nvPr userDrawn="1"/>
        </p:nvSpPr>
        <p:spPr>
          <a:xfrm>
            <a:off x="578223" y="5548271"/>
            <a:ext cx="2393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chemeClr val="bg1"/>
                </a:solidFill>
                <a:latin typeface="+mn-lt"/>
              </a:rPr>
              <a:t>Job Scheduling and Dispatch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455895" y="5548270"/>
            <a:ext cx="2393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chemeClr val="bg1"/>
                </a:solidFill>
                <a:latin typeface="+mn-lt"/>
              </a:rPr>
              <a:t>Customizable Mobile Forms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503894" y="5548270"/>
            <a:ext cx="2393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chemeClr val="bg1"/>
                </a:solidFill>
                <a:latin typeface="+mn-lt"/>
              </a:rPr>
              <a:t>Mapping and Location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9170893" y="5548270"/>
            <a:ext cx="2393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chemeClr val="bg1"/>
                </a:solidFill>
                <a:latin typeface="+mn-lt"/>
              </a:rPr>
              <a:t>Reports and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2833450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27" y="1077144"/>
            <a:ext cx="11343859" cy="5669663"/>
          </a:xfrm>
        </p:spPr>
        <p:txBody>
          <a:bodyPr/>
          <a:lstStyle>
            <a:lvl1pPr>
              <a:lnSpc>
                <a:spcPct val="125000"/>
              </a:lnSpc>
              <a:defRPr sz="2400">
                <a:latin typeface="+mj-lt"/>
              </a:defRPr>
            </a:lvl1pPr>
            <a:lvl2pPr>
              <a:lnSpc>
                <a:spcPct val="125000"/>
              </a:lnSpc>
              <a:defRPr>
                <a:latin typeface="+mj-lt"/>
              </a:defRPr>
            </a:lvl2pPr>
            <a:lvl3pPr>
              <a:lnSpc>
                <a:spcPct val="125000"/>
              </a:lnSpc>
              <a:defRPr>
                <a:latin typeface="+mj-lt"/>
              </a:defRPr>
            </a:lvl3pPr>
            <a:lvl4pPr>
              <a:lnSpc>
                <a:spcPct val="125000"/>
              </a:lnSpc>
              <a:defRPr>
                <a:latin typeface="+mj-lt"/>
              </a:defRPr>
            </a:lvl4pPr>
            <a:lvl5pPr>
              <a:lnSpc>
                <a:spcPct val="125000"/>
              </a:lnSpc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900953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512" y="176191"/>
            <a:ext cx="2083174" cy="5485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76191"/>
            <a:ext cx="11343860" cy="715436"/>
          </a:xfrm>
        </p:spPr>
        <p:txBody>
          <a:bodyPr>
            <a:normAutofit/>
          </a:bodyPr>
          <a:lstStyle>
            <a:lvl1pPr>
              <a:defRPr sz="3200">
                <a:solidFill>
                  <a:srgbClr val="41BBD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818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40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6" y="1529649"/>
            <a:ext cx="9144000" cy="1980313"/>
          </a:xfrm>
        </p:spPr>
        <p:txBody>
          <a:bodyPr anchor="b">
            <a:normAutofit/>
          </a:bodyPr>
          <a:lstStyle>
            <a:lvl1pPr algn="r">
              <a:defRPr sz="44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6" y="3602038"/>
            <a:ext cx="9144000" cy="956710"/>
          </a:xfrm>
        </p:spPr>
        <p:txBody>
          <a:bodyPr/>
          <a:lstStyle>
            <a:lvl1pPr marL="0" indent="0" algn="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E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4470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61" y="184944"/>
            <a:ext cx="3559819" cy="93741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70061" y="5298141"/>
            <a:ext cx="11670927" cy="1331259"/>
          </a:xfrm>
          <a:prstGeom prst="rect">
            <a:avLst/>
          </a:prstGeom>
          <a:solidFill>
            <a:srgbClr val="90C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TextBox 9"/>
          <p:cNvSpPr txBox="1"/>
          <p:nvPr userDrawn="1"/>
        </p:nvSpPr>
        <p:spPr>
          <a:xfrm>
            <a:off x="412378" y="5363603"/>
            <a:ext cx="2393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 err="1">
                <a:solidFill>
                  <a:schemeClr val="bg1"/>
                </a:solidFill>
                <a:latin typeface="+mn-lt"/>
              </a:rPr>
              <a:t>Planificación</a:t>
            </a:r>
            <a:r>
              <a:rPr lang="en-IE" sz="2400" dirty="0">
                <a:solidFill>
                  <a:schemeClr val="bg1"/>
                </a:solidFill>
                <a:latin typeface="+mn-lt"/>
              </a:rPr>
              <a:t> y </a:t>
            </a:r>
            <a:r>
              <a:rPr lang="en-IE" sz="2400" dirty="0" err="1">
                <a:solidFill>
                  <a:schemeClr val="bg1"/>
                </a:solidFill>
                <a:latin typeface="+mn-lt"/>
              </a:rPr>
              <a:t>Asignación</a:t>
            </a:r>
            <a:r>
              <a:rPr lang="en-IE" sz="2400" dirty="0">
                <a:solidFill>
                  <a:schemeClr val="bg1"/>
                </a:solidFill>
                <a:latin typeface="+mn-lt"/>
              </a:rPr>
              <a:t> de </a:t>
            </a:r>
            <a:r>
              <a:rPr lang="en-IE" sz="2400" dirty="0" err="1">
                <a:solidFill>
                  <a:schemeClr val="bg1"/>
                </a:solidFill>
                <a:latin typeface="+mn-lt"/>
              </a:rPr>
              <a:t>trabajos</a:t>
            </a:r>
            <a:endParaRPr lang="en-IE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458136" y="5466796"/>
            <a:ext cx="2393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chemeClr val="bg1"/>
                </a:solidFill>
                <a:latin typeface="+mn-lt"/>
              </a:rPr>
              <a:t>App </a:t>
            </a:r>
            <a:r>
              <a:rPr lang="en-IE" sz="2400" dirty="0" err="1">
                <a:solidFill>
                  <a:schemeClr val="bg1"/>
                </a:solidFill>
                <a:latin typeface="+mn-lt"/>
              </a:rPr>
              <a:t>móviles</a:t>
            </a:r>
            <a:r>
              <a:rPr lang="en-IE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IE" sz="2400" dirty="0" err="1">
                <a:solidFill>
                  <a:schemeClr val="bg1"/>
                </a:solidFill>
                <a:latin typeface="+mn-lt"/>
              </a:rPr>
              <a:t>personalizadas</a:t>
            </a:r>
            <a:endParaRPr lang="en-IE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503894" y="5363603"/>
            <a:ext cx="2393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 err="1">
                <a:solidFill>
                  <a:schemeClr val="bg1"/>
                </a:solidFill>
                <a:latin typeface="+mn-lt"/>
              </a:rPr>
              <a:t>Geoposiciona-miento</a:t>
            </a:r>
            <a:r>
              <a:rPr lang="en-IE" sz="2400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IE" sz="2400" baseline="0" dirty="0" err="1">
                <a:solidFill>
                  <a:schemeClr val="bg1"/>
                </a:solidFill>
                <a:latin typeface="+mn-lt"/>
              </a:rPr>
              <a:t>en</a:t>
            </a:r>
            <a:r>
              <a:rPr lang="en-IE" sz="2400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IE" sz="2400" baseline="0" dirty="0" err="1">
                <a:solidFill>
                  <a:schemeClr val="bg1"/>
                </a:solidFill>
                <a:latin typeface="+mn-lt"/>
              </a:rPr>
              <a:t>tiempo</a:t>
            </a:r>
            <a:r>
              <a:rPr lang="en-IE" sz="2400" baseline="0" dirty="0">
                <a:solidFill>
                  <a:schemeClr val="bg1"/>
                </a:solidFill>
                <a:latin typeface="+mn-lt"/>
              </a:rPr>
              <a:t> real</a:t>
            </a:r>
            <a:endParaRPr lang="en-IE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9170893" y="5548270"/>
            <a:ext cx="2393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 err="1">
                <a:solidFill>
                  <a:schemeClr val="bg1"/>
                </a:solidFill>
                <a:latin typeface="+mn-lt"/>
              </a:rPr>
              <a:t>Informes</a:t>
            </a:r>
            <a:r>
              <a:rPr lang="en-IE" sz="2400" dirty="0">
                <a:solidFill>
                  <a:schemeClr val="bg1"/>
                </a:solidFill>
                <a:latin typeface="+mn-lt"/>
              </a:rPr>
              <a:t> y </a:t>
            </a:r>
            <a:r>
              <a:rPr lang="en-IE" sz="2400" dirty="0" err="1">
                <a:solidFill>
                  <a:schemeClr val="bg1"/>
                </a:solidFill>
                <a:latin typeface="+mn-lt"/>
              </a:rPr>
              <a:t>Seguimiento</a:t>
            </a:r>
            <a:endParaRPr lang="en-IE" sz="2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5250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859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305" y="1035159"/>
            <a:ext cx="11343859" cy="5669663"/>
          </a:xfrm>
        </p:spPr>
        <p:txBody>
          <a:bodyPr/>
          <a:lstStyle>
            <a:lvl1pPr>
              <a:lnSpc>
                <a:spcPct val="125000"/>
              </a:lnSpc>
              <a:defRPr sz="2400">
                <a:latin typeface="+mj-lt"/>
              </a:defRPr>
            </a:lvl1pPr>
            <a:lvl2pPr>
              <a:lnSpc>
                <a:spcPct val="125000"/>
              </a:lnSpc>
              <a:defRPr>
                <a:latin typeface="+mj-lt"/>
              </a:defRPr>
            </a:lvl2pPr>
            <a:lvl3pPr>
              <a:lnSpc>
                <a:spcPct val="125000"/>
              </a:lnSpc>
              <a:defRPr>
                <a:latin typeface="+mj-lt"/>
              </a:defRPr>
            </a:lvl3pPr>
            <a:lvl4pPr>
              <a:lnSpc>
                <a:spcPct val="125000"/>
              </a:lnSpc>
              <a:defRPr>
                <a:latin typeface="+mj-lt"/>
              </a:defRPr>
            </a:lvl4pPr>
            <a:lvl5pPr>
              <a:lnSpc>
                <a:spcPct val="125000"/>
              </a:lnSpc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900953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34" y="260158"/>
            <a:ext cx="2083174" cy="5485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201" y="176191"/>
            <a:ext cx="10451460" cy="715436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41BBD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47368"/>
            <a:ext cx="1197201" cy="37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5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2712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Myriad Web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luna Sans" panose="020000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luna Sans" panose="020000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luna Sans" panose="020000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luna Sans" panose="020000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luna Sans" panose="020000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8645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Myriad Web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luna Sans" panose="020000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luna Sans" panose="020000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luna Sans" panose="020000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luna Sans" panose="020000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luna Sans" panose="020000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8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gif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3" Type="http://schemas.openxmlformats.org/officeDocument/2006/relationships/image" Target="../media/image7.jpe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44.emf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0154" y="1885541"/>
            <a:ext cx="599875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4800" i="1" kern="0" dirty="0" err="1">
                <a:solidFill>
                  <a:srgbClr val="3366FF"/>
                </a:solidFill>
              </a:rPr>
              <a:t>SmartCities</a:t>
            </a:r>
            <a:r>
              <a:rPr lang="en-IE" sz="4800" i="1" kern="0" dirty="0">
                <a:solidFill>
                  <a:srgbClr val="3366FF"/>
                </a:solidFill>
              </a:rPr>
              <a:t> </a:t>
            </a:r>
            <a:r>
              <a:rPr lang="en-IE" sz="4800" i="1" kern="0" dirty="0" err="1">
                <a:solidFill>
                  <a:srgbClr val="3366FF"/>
                </a:solidFill>
              </a:rPr>
              <a:t>conectadas</a:t>
            </a:r>
            <a:endParaRPr lang="en-IE" sz="4800" i="1" kern="0" dirty="0">
              <a:solidFill>
                <a:srgbClr val="3366FF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4800" i="1" kern="0" dirty="0" err="1">
                <a:solidFill>
                  <a:srgbClr val="3366FF"/>
                </a:solidFill>
              </a:rPr>
              <a:t>Solución</a:t>
            </a:r>
            <a:r>
              <a:rPr lang="en-IE" sz="4800" i="1" kern="0" dirty="0">
                <a:solidFill>
                  <a:srgbClr val="3366FF"/>
                </a:solidFill>
              </a:rPr>
              <a:t> de </a:t>
            </a:r>
            <a:r>
              <a:rPr lang="en-IE" sz="4800" i="1" kern="0" dirty="0" err="1">
                <a:solidFill>
                  <a:srgbClr val="3366FF"/>
                </a:solidFill>
              </a:rPr>
              <a:t>GeoPal</a:t>
            </a:r>
            <a:endParaRPr lang="en-IE" sz="4800" i="1" kern="0" dirty="0">
              <a:solidFill>
                <a:srgbClr val="3366FF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07081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Sacramento City</a:t>
            </a:r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394809" y="883863"/>
            <a:ext cx="8149599" cy="562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ü"/>
            </a:pPr>
            <a:r>
              <a:rPr lang="en-IE" sz="1700" dirty="0" err="1"/>
              <a:t>Eliminar</a:t>
            </a:r>
            <a:r>
              <a:rPr lang="en-IE" sz="1700" dirty="0"/>
              <a:t> </a:t>
            </a:r>
            <a:r>
              <a:rPr lang="en-IE" sz="1700" dirty="0" err="1"/>
              <a:t>papeleo</a:t>
            </a:r>
            <a:r>
              <a:rPr lang="en-IE" sz="1700" dirty="0"/>
              <a:t> para la </a:t>
            </a:r>
            <a:r>
              <a:rPr lang="en-IE" sz="1700" dirty="0" err="1"/>
              <a:t>gente</a:t>
            </a:r>
            <a:r>
              <a:rPr lang="en-IE" sz="1700" dirty="0"/>
              <a:t> de campo y registrar </a:t>
            </a:r>
            <a:r>
              <a:rPr lang="en-IE" sz="1700" dirty="0" err="1"/>
              <a:t>todas</a:t>
            </a:r>
            <a:r>
              <a:rPr lang="en-IE" sz="1700" dirty="0"/>
              <a:t> las </a:t>
            </a:r>
            <a:r>
              <a:rPr lang="en-IE" sz="1700" dirty="0" err="1"/>
              <a:t>actividades</a:t>
            </a:r>
            <a:r>
              <a:rPr lang="en-IE" sz="1700" dirty="0"/>
              <a:t> </a:t>
            </a:r>
            <a:r>
              <a:rPr lang="en-IE" sz="1700" dirty="0" err="1"/>
              <a:t>realizadas</a:t>
            </a:r>
            <a:r>
              <a:rPr lang="en-IE" sz="1700" dirty="0"/>
              <a:t> </a:t>
            </a:r>
            <a:r>
              <a:rPr lang="en-IE" sz="1700" dirty="0" err="1"/>
              <a:t>en</a:t>
            </a:r>
            <a:r>
              <a:rPr lang="en-IE" sz="1700" dirty="0"/>
              <a:t> </a:t>
            </a:r>
            <a:r>
              <a:rPr lang="en-IE" sz="1700" dirty="0" err="1"/>
              <a:t>los</a:t>
            </a:r>
            <a:r>
              <a:rPr lang="en-IE" sz="1700" dirty="0"/>
              <a:t> </a:t>
            </a:r>
            <a:r>
              <a:rPr lang="en-IE" sz="1700" dirty="0" err="1"/>
              <a:t>diversos</a:t>
            </a:r>
            <a:r>
              <a:rPr lang="en-IE" sz="1700" dirty="0"/>
              <a:t> </a:t>
            </a:r>
            <a:r>
              <a:rPr lang="en-IE" sz="1700" dirty="0" err="1"/>
              <a:t>puntos</a:t>
            </a:r>
            <a:r>
              <a:rPr lang="en-IE" sz="1700" dirty="0"/>
              <a:t> de la ciudad </a:t>
            </a:r>
            <a:r>
              <a:rPr lang="en-IE" sz="1700" dirty="0" err="1"/>
              <a:t>donde</a:t>
            </a:r>
            <a:r>
              <a:rPr lang="en-IE" sz="1700" dirty="0"/>
              <a:t> </a:t>
            </a:r>
            <a:r>
              <a:rPr lang="en-IE" sz="1700" dirty="0" err="1"/>
              <a:t>han</a:t>
            </a:r>
            <a:r>
              <a:rPr lang="en-IE" sz="1700" dirty="0"/>
              <a:t> </a:t>
            </a:r>
            <a:r>
              <a:rPr lang="en-IE" sz="1700" dirty="0" err="1"/>
              <a:t>trabajado</a:t>
            </a:r>
            <a:endParaRPr lang="en-IE" sz="1700" dirty="0"/>
          </a:p>
          <a:p>
            <a:pPr>
              <a:buFont typeface="Wingdings" charset="2"/>
              <a:buChar char="ü"/>
            </a:pPr>
            <a:r>
              <a:rPr lang="en-IE" sz="1700" dirty="0" err="1"/>
              <a:t>Seguimiento</a:t>
            </a:r>
            <a:r>
              <a:rPr lang="en-IE" sz="1700" dirty="0"/>
              <a:t> GPS de </a:t>
            </a:r>
            <a:r>
              <a:rPr lang="en-IE" sz="1700" dirty="0" err="1"/>
              <a:t>los</a:t>
            </a:r>
            <a:r>
              <a:rPr lang="en-IE" sz="1700" dirty="0"/>
              <a:t> </a:t>
            </a:r>
            <a:r>
              <a:rPr lang="en-IE" sz="1700" dirty="0" err="1"/>
              <a:t>activos</a:t>
            </a:r>
            <a:r>
              <a:rPr lang="en-IE" sz="1700" dirty="0"/>
              <a:t> y </a:t>
            </a:r>
            <a:r>
              <a:rPr lang="en-IE" sz="1700" dirty="0" err="1"/>
              <a:t>los</a:t>
            </a:r>
            <a:r>
              <a:rPr lang="en-IE" sz="1700" dirty="0"/>
              <a:t> </a:t>
            </a:r>
            <a:r>
              <a:rPr lang="en-IE" sz="1700" dirty="0" err="1"/>
              <a:t>trabajos</a:t>
            </a:r>
            <a:r>
              <a:rPr lang="en-IE" sz="1700" dirty="0"/>
              <a:t> </a:t>
            </a:r>
            <a:r>
              <a:rPr lang="en-IE" sz="1700" dirty="0" err="1"/>
              <a:t>realizados</a:t>
            </a:r>
            <a:r>
              <a:rPr lang="en-IE" sz="1700" dirty="0"/>
              <a:t> </a:t>
            </a:r>
            <a:r>
              <a:rPr lang="en-IE" sz="1700" dirty="0" err="1"/>
              <a:t>por</a:t>
            </a:r>
            <a:r>
              <a:rPr lang="en-IE" sz="1700" dirty="0"/>
              <a:t> el </a:t>
            </a:r>
            <a:r>
              <a:rPr lang="en-IE" sz="1700" dirty="0" err="1"/>
              <a:t>equipo</a:t>
            </a:r>
            <a:r>
              <a:rPr lang="en-IE" sz="1700" dirty="0"/>
              <a:t> </a:t>
            </a:r>
            <a:r>
              <a:rPr lang="en-IE" sz="1700" dirty="0" err="1"/>
              <a:t>en</a:t>
            </a:r>
            <a:r>
              <a:rPr lang="en-IE" sz="1700" dirty="0"/>
              <a:t> </a:t>
            </a:r>
            <a:r>
              <a:rPr lang="en-IE" sz="1700" dirty="0" err="1"/>
              <a:t>ellos</a:t>
            </a:r>
            <a:endParaRPr lang="en-IE" sz="1700" dirty="0"/>
          </a:p>
          <a:p>
            <a:pPr>
              <a:buFont typeface="Wingdings" charset="2"/>
              <a:buChar char="ü"/>
            </a:pPr>
            <a:r>
              <a:rPr lang="en-IE" sz="1700" dirty="0" err="1"/>
              <a:t>Planificar</a:t>
            </a:r>
            <a:r>
              <a:rPr lang="en-IE" sz="1700" dirty="0"/>
              <a:t> </a:t>
            </a:r>
            <a:r>
              <a:rPr lang="en-IE" sz="1700" dirty="0" err="1"/>
              <a:t>eficientemente</a:t>
            </a:r>
            <a:r>
              <a:rPr lang="en-IE" sz="1700" dirty="0"/>
              <a:t> y </a:t>
            </a:r>
            <a:r>
              <a:rPr lang="en-IE" sz="1700" dirty="0" err="1"/>
              <a:t>asignar</a:t>
            </a:r>
            <a:r>
              <a:rPr lang="en-IE" sz="1700" dirty="0"/>
              <a:t> </a:t>
            </a:r>
            <a:r>
              <a:rPr lang="en-IE" sz="1700" dirty="0" err="1"/>
              <a:t>los</a:t>
            </a:r>
            <a:r>
              <a:rPr lang="en-IE" sz="1700" dirty="0"/>
              <a:t> </a:t>
            </a:r>
            <a:r>
              <a:rPr lang="en-IE" sz="1700" dirty="0" err="1"/>
              <a:t>partes</a:t>
            </a:r>
            <a:r>
              <a:rPr lang="en-IE" sz="1700" dirty="0"/>
              <a:t> de </a:t>
            </a:r>
            <a:r>
              <a:rPr lang="en-IE" sz="1700" dirty="0" err="1"/>
              <a:t>trabajo</a:t>
            </a:r>
            <a:r>
              <a:rPr lang="en-IE" sz="1700" dirty="0"/>
              <a:t> a </a:t>
            </a:r>
            <a:r>
              <a:rPr lang="en-IE" sz="1700" dirty="0" err="1"/>
              <a:t>los</a:t>
            </a:r>
            <a:r>
              <a:rPr lang="en-IE" sz="1700" dirty="0"/>
              <a:t> </a:t>
            </a:r>
            <a:r>
              <a:rPr lang="en-IE" sz="1700" dirty="0" err="1"/>
              <a:t>trabajadores</a:t>
            </a:r>
            <a:r>
              <a:rPr lang="en-IE" sz="1700" dirty="0"/>
              <a:t> del </a:t>
            </a:r>
            <a:r>
              <a:rPr lang="en-IE" sz="1700" dirty="0" err="1"/>
              <a:t>ayuntamiento</a:t>
            </a:r>
            <a:r>
              <a:rPr lang="en-IE" sz="1700" dirty="0"/>
              <a:t> </a:t>
            </a:r>
            <a:r>
              <a:rPr lang="en-IE" sz="1700" dirty="0" err="1"/>
              <a:t>como</a:t>
            </a:r>
            <a:r>
              <a:rPr lang="en-IE" sz="1700" dirty="0"/>
              <a:t> a </a:t>
            </a:r>
            <a:r>
              <a:rPr lang="en-IE" sz="1700" dirty="0" err="1"/>
              <a:t>los</a:t>
            </a:r>
            <a:r>
              <a:rPr lang="en-IE" sz="1700" dirty="0"/>
              <a:t> de </a:t>
            </a:r>
            <a:r>
              <a:rPr lang="en-IE" sz="1700" dirty="0" err="1"/>
              <a:t>Contratas</a:t>
            </a:r>
            <a:r>
              <a:rPr lang="en-IE" sz="1700" dirty="0"/>
              <a:t> </a:t>
            </a:r>
            <a:r>
              <a:rPr lang="en-IE" sz="1700" dirty="0" err="1"/>
              <a:t>externas</a:t>
            </a:r>
            <a:r>
              <a:rPr lang="en-IE" sz="1700" dirty="0"/>
              <a:t> </a:t>
            </a:r>
          </a:p>
          <a:p>
            <a:pPr>
              <a:buFont typeface="Wingdings" charset="2"/>
              <a:buChar char="ü"/>
            </a:pPr>
            <a:r>
              <a:rPr lang="en-IE" sz="1700" dirty="0" err="1"/>
              <a:t>Gestionar</a:t>
            </a:r>
            <a:r>
              <a:rPr lang="en-IE" sz="1700" dirty="0"/>
              <a:t> las </a:t>
            </a:r>
            <a:r>
              <a:rPr lang="en-IE" sz="1700" dirty="0" err="1"/>
              <a:t>relaciones</a:t>
            </a:r>
            <a:r>
              <a:rPr lang="en-IE" sz="1700" dirty="0"/>
              <a:t> con </a:t>
            </a:r>
            <a:r>
              <a:rPr lang="en-IE" sz="1700" dirty="0" err="1"/>
              <a:t>los</a:t>
            </a:r>
            <a:r>
              <a:rPr lang="en-IE" sz="1700" dirty="0"/>
              <a:t> </a:t>
            </a:r>
            <a:r>
              <a:rPr lang="en-IE" sz="1700" dirty="0" err="1"/>
              <a:t>comercios</a:t>
            </a:r>
            <a:r>
              <a:rPr lang="en-IE" sz="1700" dirty="0"/>
              <a:t> locales y </a:t>
            </a:r>
            <a:r>
              <a:rPr lang="en-IE" sz="1700" dirty="0" err="1"/>
              <a:t>negocios</a:t>
            </a:r>
            <a:r>
              <a:rPr lang="en-IE" sz="1700" dirty="0"/>
              <a:t> a pie de </a:t>
            </a:r>
            <a:r>
              <a:rPr lang="en-IE" sz="1700" dirty="0" err="1"/>
              <a:t>calle</a:t>
            </a:r>
            <a:r>
              <a:rPr lang="en-IE" sz="1700" dirty="0"/>
              <a:t> </a:t>
            </a:r>
            <a:r>
              <a:rPr lang="en-IE" sz="1700" dirty="0" err="1"/>
              <a:t>suando</a:t>
            </a:r>
            <a:r>
              <a:rPr lang="en-IE" sz="1700" dirty="0"/>
              <a:t> el CRM de </a:t>
            </a:r>
            <a:r>
              <a:rPr lang="en-IE" sz="1700" dirty="0" err="1"/>
              <a:t>GeoPal</a:t>
            </a:r>
            <a:endParaRPr lang="en-IE" sz="1700" dirty="0"/>
          </a:p>
          <a:p>
            <a:pPr>
              <a:buFont typeface="Wingdings" charset="2"/>
              <a:buChar char="ü"/>
            </a:pPr>
            <a:r>
              <a:rPr lang="en-IE" sz="1700" dirty="0" err="1"/>
              <a:t>Gestionar</a:t>
            </a:r>
            <a:r>
              <a:rPr lang="en-IE" sz="1700" dirty="0"/>
              <a:t> la </a:t>
            </a:r>
            <a:r>
              <a:rPr lang="en-IE" sz="1700" dirty="0" err="1"/>
              <a:t>ayuda</a:t>
            </a:r>
            <a:r>
              <a:rPr lang="en-IE" sz="1700" dirty="0"/>
              <a:t> a la </a:t>
            </a:r>
            <a:r>
              <a:rPr lang="en-IE" sz="1700" dirty="0" err="1"/>
              <a:t>población</a:t>
            </a:r>
            <a:r>
              <a:rPr lang="en-IE" sz="1700" dirty="0"/>
              <a:t> sin </a:t>
            </a:r>
            <a:r>
              <a:rPr lang="en-IE" sz="1700" dirty="0" err="1"/>
              <a:t>techo</a:t>
            </a:r>
            <a:r>
              <a:rPr lang="en-IE" sz="1700" dirty="0"/>
              <a:t> </a:t>
            </a:r>
          </a:p>
          <a:p>
            <a:pPr>
              <a:buFont typeface="Wingdings" charset="2"/>
              <a:buChar char="ü"/>
            </a:pPr>
            <a:r>
              <a:rPr lang="en-IE" sz="1700" dirty="0" err="1"/>
              <a:t>Informe</a:t>
            </a:r>
            <a:r>
              <a:rPr lang="en-IE" sz="1700" dirty="0"/>
              <a:t> </a:t>
            </a:r>
            <a:r>
              <a:rPr lang="en-IE" sz="1700" dirty="0" err="1"/>
              <a:t>automatizado</a:t>
            </a:r>
            <a:r>
              <a:rPr lang="en-IE" sz="1700" dirty="0"/>
              <a:t> de </a:t>
            </a:r>
            <a:r>
              <a:rPr lang="en-IE" sz="1700" dirty="0" err="1"/>
              <a:t>incidencias</a:t>
            </a:r>
            <a:r>
              <a:rPr lang="en-IE" sz="1700" dirty="0"/>
              <a:t> </a:t>
            </a:r>
            <a:r>
              <a:rPr lang="en-IE" sz="1700" dirty="0" err="1"/>
              <a:t>conectado</a:t>
            </a:r>
            <a:r>
              <a:rPr lang="en-IE" sz="1700" dirty="0"/>
              <a:t> con la </a:t>
            </a:r>
            <a:r>
              <a:rPr lang="en-IE" sz="1700" dirty="0" err="1"/>
              <a:t>Policia</a:t>
            </a:r>
            <a:r>
              <a:rPr lang="en-IE" sz="1700" dirty="0"/>
              <a:t> y el </a:t>
            </a:r>
            <a:r>
              <a:rPr lang="en-IE" sz="1700" dirty="0" err="1"/>
              <a:t>servicio</a:t>
            </a:r>
            <a:r>
              <a:rPr lang="en-IE" sz="1700" dirty="0"/>
              <a:t> 311 </a:t>
            </a:r>
          </a:p>
          <a:p>
            <a:pPr>
              <a:buFont typeface="Wingdings" charset="2"/>
              <a:buChar char="ü"/>
            </a:pPr>
            <a:r>
              <a:rPr lang="en-IE" sz="1700" dirty="0" err="1"/>
              <a:t>Planificación</a:t>
            </a:r>
            <a:r>
              <a:rPr lang="en-IE" sz="1700" dirty="0"/>
              <a:t> del </a:t>
            </a:r>
            <a:r>
              <a:rPr lang="en-IE" sz="1700" dirty="0" err="1"/>
              <a:t>calendario</a:t>
            </a:r>
            <a:r>
              <a:rPr lang="en-IE" sz="1700" dirty="0"/>
              <a:t> de </a:t>
            </a:r>
            <a:r>
              <a:rPr lang="en-IE" sz="1700" dirty="0" err="1"/>
              <a:t>los</a:t>
            </a:r>
            <a:r>
              <a:rPr lang="en-IE" sz="1700" dirty="0"/>
              <a:t> </a:t>
            </a:r>
            <a:r>
              <a:rPr lang="en-IE" sz="1700" dirty="0" err="1"/>
              <a:t>trabajadores</a:t>
            </a:r>
            <a:r>
              <a:rPr lang="en-IE" sz="1700" dirty="0"/>
              <a:t> de campo  </a:t>
            </a:r>
            <a:r>
              <a:rPr lang="en-IE" sz="1700" i="1" dirty="0">
                <a:solidFill>
                  <a:srgbClr val="41BBDF"/>
                </a:solidFill>
              </a:rPr>
              <a:t>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928" y="145337"/>
            <a:ext cx="2177944" cy="7199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7721" y="1013386"/>
            <a:ext cx="2373295" cy="17830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2916" y="2999190"/>
            <a:ext cx="2360929" cy="14904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3765" y="4733415"/>
            <a:ext cx="2310080" cy="155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71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Phoenix City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245" y="124251"/>
            <a:ext cx="1834487" cy="714735"/>
          </a:xfrm>
          <a:prstGeom prst="rect">
            <a:avLst/>
          </a:prstGeom>
        </p:spPr>
      </p:pic>
      <p:sp>
        <p:nvSpPr>
          <p:cNvPr id="5" name="Content Placeholder 8"/>
          <p:cNvSpPr txBox="1">
            <a:spLocks/>
          </p:cNvSpPr>
          <p:nvPr/>
        </p:nvSpPr>
        <p:spPr>
          <a:xfrm>
            <a:off x="394809" y="883863"/>
            <a:ext cx="8603525" cy="562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ü"/>
            </a:pPr>
            <a:r>
              <a:rPr lang="en-IE" sz="1700" dirty="0"/>
              <a:t> </a:t>
            </a:r>
            <a:r>
              <a:rPr lang="en-IE" sz="1700" dirty="0" err="1"/>
              <a:t>Eliminar</a:t>
            </a:r>
            <a:r>
              <a:rPr lang="en-IE" sz="1700" dirty="0"/>
              <a:t> </a:t>
            </a:r>
            <a:r>
              <a:rPr lang="en-IE" sz="1700" dirty="0" err="1"/>
              <a:t>papeleo</a:t>
            </a:r>
            <a:r>
              <a:rPr lang="en-IE" sz="1700" dirty="0"/>
              <a:t> para la </a:t>
            </a:r>
            <a:r>
              <a:rPr lang="en-IE" sz="1700" dirty="0" err="1"/>
              <a:t>gente</a:t>
            </a:r>
            <a:r>
              <a:rPr lang="en-IE" sz="1700" dirty="0"/>
              <a:t> de campo y registrar </a:t>
            </a:r>
            <a:r>
              <a:rPr lang="en-IE" sz="1700" dirty="0" err="1"/>
              <a:t>todas</a:t>
            </a:r>
            <a:r>
              <a:rPr lang="en-IE" sz="1700" dirty="0"/>
              <a:t> las </a:t>
            </a:r>
            <a:r>
              <a:rPr lang="en-IE" sz="1700" dirty="0" err="1"/>
              <a:t>actividades</a:t>
            </a:r>
            <a:r>
              <a:rPr lang="en-IE" sz="1700" dirty="0"/>
              <a:t> </a:t>
            </a:r>
            <a:r>
              <a:rPr lang="en-IE" sz="1700" dirty="0" err="1"/>
              <a:t>realizadas</a:t>
            </a:r>
            <a:endParaRPr lang="en-IE" sz="1700" dirty="0"/>
          </a:p>
          <a:p>
            <a:pPr>
              <a:buFont typeface="Wingdings" charset="2"/>
              <a:buChar char="ü"/>
            </a:pPr>
            <a:r>
              <a:rPr lang="en-IE" sz="1700" dirty="0"/>
              <a:t> </a:t>
            </a:r>
            <a:r>
              <a:rPr lang="en-IE" sz="1700" dirty="0" err="1"/>
              <a:t>Informes</a:t>
            </a:r>
            <a:r>
              <a:rPr lang="en-IE" sz="1700" dirty="0"/>
              <a:t> </a:t>
            </a:r>
            <a:r>
              <a:rPr lang="en-IE" sz="1700" dirty="0" err="1"/>
              <a:t>en</a:t>
            </a:r>
            <a:r>
              <a:rPr lang="en-IE" sz="1700" dirty="0"/>
              <a:t> </a:t>
            </a:r>
            <a:r>
              <a:rPr lang="en-IE" sz="1700" dirty="0" err="1"/>
              <a:t>tiempo</a:t>
            </a:r>
            <a:r>
              <a:rPr lang="en-IE" sz="1700" dirty="0"/>
              <a:t> real de </a:t>
            </a:r>
            <a:r>
              <a:rPr lang="en-IE" sz="1700" dirty="0" err="1"/>
              <a:t>cumplimiento</a:t>
            </a:r>
            <a:r>
              <a:rPr lang="en-IE" sz="1700" dirty="0"/>
              <a:t> de </a:t>
            </a:r>
            <a:r>
              <a:rPr lang="en-IE" sz="1700" dirty="0" err="1"/>
              <a:t>mínimos</a:t>
            </a:r>
            <a:r>
              <a:rPr lang="en-IE" sz="1700" dirty="0"/>
              <a:t> </a:t>
            </a:r>
            <a:r>
              <a:rPr lang="en-IE" sz="1700" dirty="0" err="1"/>
              <a:t>exigidos</a:t>
            </a:r>
            <a:r>
              <a:rPr lang="en-IE" sz="1700" dirty="0"/>
              <a:t> </a:t>
            </a:r>
            <a:r>
              <a:rPr lang="en-IE" sz="1700" dirty="0" err="1"/>
              <a:t>por</a:t>
            </a:r>
            <a:r>
              <a:rPr lang="en-IE" sz="1700" dirty="0"/>
              <a:t> el </a:t>
            </a:r>
            <a:r>
              <a:rPr lang="en-IE" sz="1700" dirty="0" err="1"/>
              <a:t>Cliente</a:t>
            </a:r>
            <a:r>
              <a:rPr lang="en-IE" sz="1700" dirty="0"/>
              <a:t> (KPIs y SLAs)</a:t>
            </a:r>
          </a:p>
          <a:p>
            <a:pPr>
              <a:buFont typeface="Wingdings" charset="2"/>
              <a:buChar char="ü"/>
            </a:pPr>
            <a:r>
              <a:rPr lang="en-IE" sz="1700" dirty="0"/>
              <a:t> </a:t>
            </a:r>
            <a:r>
              <a:rPr lang="en-IE" sz="1700" dirty="0" err="1"/>
              <a:t>Planificar</a:t>
            </a:r>
            <a:r>
              <a:rPr lang="en-IE" sz="1700" dirty="0"/>
              <a:t> </a:t>
            </a:r>
            <a:r>
              <a:rPr lang="en-IE" sz="1700" dirty="0" err="1"/>
              <a:t>eficientemente</a:t>
            </a:r>
            <a:r>
              <a:rPr lang="en-IE" sz="1700" dirty="0"/>
              <a:t> y </a:t>
            </a:r>
            <a:r>
              <a:rPr lang="en-IE" sz="1700" dirty="0" err="1"/>
              <a:t>asignar</a:t>
            </a:r>
            <a:r>
              <a:rPr lang="en-IE" sz="1700" dirty="0"/>
              <a:t> </a:t>
            </a:r>
            <a:r>
              <a:rPr lang="en-IE" sz="1700" dirty="0" err="1"/>
              <a:t>los</a:t>
            </a:r>
            <a:r>
              <a:rPr lang="en-IE" sz="1700" dirty="0"/>
              <a:t> </a:t>
            </a:r>
            <a:r>
              <a:rPr lang="en-IE" sz="1700" dirty="0" err="1"/>
              <a:t>partes</a:t>
            </a:r>
            <a:r>
              <a:rPr lang="en-IE" sz="1700" dirty="0"/>
              <a:t> de </a:t>
            </a:r>
            <a:r>
              <a:rPr lang="en-IE" sz="1700" dirty="0" err="1"/>
              <a:t>trabajo</a:t>
            </a:r>
            <a:r>
              <a:rPr lang="en-IE" sz="1700" dirty="0"/>
              <a:t> a </a:t>
            </a:r>
            <a:r>
              <a:rPr lang="en-IE" sz="1700" dirty="0" err="1"/>
              <a:t>los</a:t>
            </a:r>
            <a:r>
              <a:rPr lang="en-IE" sz="1700" dirty="0"/>
              <a:t> </a:t>
            </a:r>
            <a:r>
              <a:rPr lang="en-IE" sz="1700" dirty="0" err="1"/>
              <a:t>trabajadores</a:t>
            </a:r>
            <a:r>
              <a:rPr lang="en-IE" sz="1700" dirty="0"/>
              <a:t> de </a:t>
            </a:r>
            <a:r>
              <a:rPr lang="en-IE" sz="1700" dirty="0" err="1"/>
              <a:t>Contratas</a:t>
            </a:r>
            <a:r>
              <a:rPr lang="en-IE" sz="1700" dirty="0"/>
              <a:t> </a:t>
            </a:r>
            <a:r>
              <a:rPr lang="en-IE" sz="1700" dirty="0" err="1"/>
              <a:t>externas</a:t>
            </a:r>
            <a:r>
              <a:rPr lang="en-IE" sz="1700" dirty="0"/>
              <a:t> </a:t>
            </a:r>
          </a:p>
          <a:p>
            <a:pPr>
              <a:buFont typeface="Wingdings" charset="2"/>
              <a:buChar char="ü"/>
            </a:pPr>
            <a:r>
              <a:rPr lang="en-IE" sz="1700" dirty="0" err="1"/>
              <a:t>Gestionar</a:t>
            </a:r>
            <a:r>
              <a:rPr lang="en-IE" sz="1700" dirty="0"/>
              <a:t> </a:t>
            </a:r>
            <a:r>
              <a:rPr lang="en-IE" sz="1700" dirty="0" err="1"/>
              <a:t>toda</a:t>
            </a:r>
            <a:r>
              <a:rPr lang="en-IE" sz="1700" dirty="0"/>
              <a:t> la </a:t>
            </a:r>
            <a:r>
              <a:rPr lang="en-IE" sz="1700" dirty="0" err="1"/>
              <a:t>actividad</a:t>
            </a:r>
            <a:r>
              <a:rPr lang="en-IE" sz="1700" dirty="0"/>
              <a:t> del personal de </a:t>
            </a:r>
            <a:r>
              <a:rPr lang="en-IE" sz="1700" dirty="0" err="1"/>
              <a:t>Limpieza</a:t>
            </a:r>
            <a:r>
              <a:rPr lang="en-IE" sz="1700" dirty="0"/>
              <a:t> y </a:t>
            </a:r>
            <a:r>
              <a:rPr lang="en-IE" sz="1700" dirty="0" err="1"/>
              <a:t>Seguridad</a:t>
            </a:r>
            <a:endParaRPr lang="en-IE" sz="1700" dirty="0"/>
          </a:p>
          <a:p>
            <a:pPr>
              <a:buFont typeface="Wingdings" charset="2"/>
              <a:buChar char="ü"/>
            </a:pPr>
            <a:r>
              <a:rPr lang="en-IE" sz="1700" dirty="0"/>
              <a:t> </a:t>
            </a:r>
            <a:r>
              <a:rPr lang="en-IE" sz="1700" dirty="0" err="1"/>
              <a:t>Conectar</a:t>
            </a:r>
            <a:r>
              <a:rPr lang="en-IE" sz="1700" dirty="0"/>
              <a:t> con el ERP/CRM de Phoenix City</a:t>
            </a:r>
          </a:p>
          <a:p>
            <a:pPr>
              <a:buFont typeface="Wingdings" charset="2"/>
              <a:buChar char="ü"/>
            </a:pPr>
            <a:r>
              <a:rPr lang="en-IE" sz="1700" dirty="0"/>
              <a:t> </a:t>
            </a:r>
            <a:r>
              <a:rPr lang="en-IE" sz="1700" dirty="0" err="1"/>
              <a:t>Gestionar</a:t>
            </a:r>
            <a:r>
              <a:rPr lang="en-IE" sz="1700" dirty="0"/>
              <a:t> </a:t>
            </a:r>
            <a:r>
              <a:rPr lang="en-IE" sz="1700" dirty="0" err="1"/>
              <a:t>contratas</a:t>
            </a:r>
            <a:r>
              <a:rPr lang="en-IE" sz="1700" dirty="0"/>
              <a:t> de </a:t>
            </a:r>
            <a:r>
              <a:rPr lang="en-IE" sz="1700" dirty="0" err="1"/>
              <a:t>jardinería</a:t>
            </a:r>
            <a:r>
              <a:rPr lang="en-IE" sz="1700" dirty="0"/>
              <a:t>, </a:t>
            </a:r>
            <a:r>
              <a:rPr lang="en-IE" sz="1700" dirty="0" err="1"/>
              <a:t>reparaciones</a:t>
            </a:r>
            <a:r>
              <a:rPr lang="en-IE" sz="1700" dirty="0"/>
              <a:t> </a:t>
            </a:r>
            <a:r>
              <a:rPr lang="en-IE" sz="1700" dirty="0" err="1"/>
              <a:t>urbanas</a:t>
            </a:r>
            <a:r>
              <a:rPr lang="en-IE" sz="1700" dirty="0"/>
              <a:t> y </a:t>
            </a:r>
            <a:r>
              <a:rPr lang="en-IE" sz="1700" dirty="0" err="1"/>
              <a:t>mantenimiento</a:t>
            </a:r>
            <a:endParaRPr lang="en-IE" sz="1700" dirty="0"/>
          </a:p>
          <a:p>
            <a:pPr>
              <a:buFont typeface="Wingdings" charset="2"/>
              <a:buChar char="ü"/>
            </a:pPr>
            <a:r>
              <a:rPr lang="en-IE" sz="1700" dirty="0"/>
              <a:t> </a:t>
            </a:r>
            <a:r>
              <a:rPr lang="en-IE" sz="1700" dirty="0" err="1"/>
              <a:t>Informe</a:t>
            </a:r>
            <a:r>
              <a:rPr lang="en-IE" sz="1700" dirty="0"/>
              <a:t> </a:t>
            </a:r>
            <a:r>
              <a:rPr lang="en-IE" sz="1700" dirty="0" err="1"/>
              <a:t>en</a:t>
            </a:r>
            <a:r>
              <a:rPr lang="en-IE" sz="1700" dirty="0"/>
              <a:t> </a:t>
            </a:r>
            <a:r>
              <a:rPr lang="en-IE" sz="1700" dirty="0" err="1"/>
              <a:t>tiempo</a:t>
            </a:r>
            <a:r>
              <a:rPr lang="en-IE" sz="1700" dirty="0"/>
              <a:t> real a </a:t>
            </a:r>
            <a:r>
              <a:rPr lang="en-IE" sz="1700" dirty="0" err="1"/>
              <a:t>los</a:t>
            </a:r>
            <a:r>
              <a:rPr lang="en-IE" sz="1700" dirty="0"/>
              <a:t> </a:t>
            </a:r>
            <a:r>
              <a:rPr lang="en-IE" sz="1700" dirty="0" err="1"/>
              <a:t>comercios</a:t>
            </a:r>
            <a:r>
              <a:rPr lang="en-IE" sz="1700" dirty="0"/>
              <a:t> y </a:t>
            </a:r>
            <a:r>
              <a:rPr lang="en-IE" sz="1700" dirty="0" err="1"/>
              <a:t>negocios</a:t>
            </a:r>
            <a:r>
              <a:rPr lang="en-IE" sz="1700" dirty="0"/>
              <a:t> locales </a:t>
            </a:r>
            <a:r>
              <a:rPr lang="en-IE" sz="1700" dirty="0" err="1"/>
              <a:t>sobre</a:t>
            </a:r>
            <a:r>
              <a:rPr lang="en-IE" sz="1700" dirty="0"/>
              <a:t> </a:t>
            </a:r>
            <a:r>
              <a:rPr lang="en-IE" sz="1700" dirty="0" err="1"/>
              <a:t>los</a:t>
            </a:r>
            <a:r>
              <a:rPr lang="en-IE" sz="1700" dirty="0"/>
              <a:t> </a:t>
            </a:r>
            <a:r>
              <a:rPr lang="en-IE" sz="1700" dirty="0" err="1"/>
              <a:t>avisos</a:t>
            </a:r>
            <a:r>
              <a:rPr lang="en-IE" sz="1700" dirty="0"/>
              <a:t> que </a:t>
            </a:r>
            <a:r>
              <a:rPr lang="en-IE" sz="1700" dirty="0" err="1"/>
              <a:t>han</a:t>
            </a:r>
            <a:r>
              <a:rPr lang="en-IE" sz="1700" dirty="0"/>
              <a:t> </a:t>
            </a:r>
            <a:r>
              <a:rPr lang="en-IE" sz="1700" dirty="0" err="1"/>
              <a:t>realizado</a:t>
            </a:r>
            <a:r>
              <a:rPr lang="en-IE" sz="1700" dirty="0"/>
              <a:t> para </a:t>
            </a:r>
            <a:r>
              <a:rPr lang="en-IE" sz="1700" dirty="0" err="1"/>
              <a:t>solucionar</a:t>
            </a:r>
            <a:r>
              <a:rPr lang="en-IE" sz="1700" dirty="0"/>
              <a:t> un </a:t>
            </a:r>
            <a:r>
              <a:rPr lang="en-IE" sz="1700" dirty="0" err="1"/>
              <a:t>problema</a:t>
            </a:r>
            <a:r>
              <a:rPr lang="en-IE" sz="1700" dirty="0"/>
              <a:t> de </a:t>
            </a:r>
            <a:r>
              <a:rPr lang="en-IE" sz="1700" dirty="0" err="1"/>
              <a:t>limpieza</a:t>
            </a:r>
            <a:r>
              <a:rPr lang="en-IE" sz="1700" dirty="0"/>
              <a:t> o </a:t>
            </a:r>
            <a:r>
              <a:rPr lang="en-IE" sz="1700" dirty="0" err="1"/>
              <a:t>servicios</a:t>
            </a:r>
            <a:r>
              <a:rPr lang="en-IE" sz="1700" dirty="0"/>
              <a:t> </a:t>
            </a:r>
            <a:r>
              <a:rPr lang="en-IE" sz="1700" dirty="0" err="1"/>
              <a:t>urbanos</a:t>
            </a:r>
            <a:r>
              <a:rPr lang="en-IE" sz="1700" dirty="0"/>
              <a:t> </a:t>
            </a:r>
          </a:p>
          <a:p>
            <a:pPr>
              <a:buFont typeface="Wingdings" charset="2"/>
              <a:buChar char="ü"/>
            </a:pPr>
            <a:r>
              <a:rPr lang="en-IE" sz="1700" dirty="0" err="1"/>
              <a:t>Seguimiento</a:t>
            </a:r>
            <a:r>
              <a:rPr lang="en-IE" sz="1700" dirty="0"/>
              <a:t> de </a:t>
            </a:r>
            <a:r>
              <a:rPr lang="en-IE" sz="1700" dirty="0" err="1"/>
              <a:t>eventos</a:t>
            </a:r>
            <a:r>
              <a:rPr lang="en-IE" sz="1700" dirty="0"/>
              <a:t> </a:t>
            </a:r>
            <a:r>
              <a:rPr lang="en-IE" sz="1700" dirty="0" err="1"/>
              <a:t>en</a:t>
            </a:r>
            <a:r>
              <a:rPr lang="en-IE" sz="1700" dirty="0"/>
              <a:t> las </a:t>
            </a:r>
            <a:r>
              <a:rPr lang="en-IE" sz="1700" dirty="0" err="1"/>
              <a:t>calles</a:t>
            </a:r>
            <a:r>
              <a:rPr lang="en-IE" sz="1700" dirty="0"/>
              <a:t> del </a:t>
            </a:r>
            <a:r>
              <a:rPr lang="en-IE" sz="1700" dirty="0" err="1"/>
              <a:t>centro</a:t>
            </a:r>
            <a:r>
              <a:rPr lang="en-IE" sz="1700" dirty="0"/>
              <a:t> y </a:t>
            </a:r>
            <a:r>
              <a:rPr lang="en-IE" sz="1700" dirty="0" err="1"/>
              <a:t>gestión</a:t>
            </a:r>
            <a:r>
              <a:rPr lang="en-IE" sz="1700" dirty="0"/>
              <a:t> de </a:t>
            </a:r>
            <a:r>
              <a:rPr lang="en-IE" sz="1700" dirty="0" err="1"/>
              <a:t>barreras</a:t>
            </a:r>
            <a:r>
              <a:rPr lang="en-IE" sz="1700" dirty="0"/>
              <a:t> para </a:t>
            </a:r>
            <a:r>
              <a:rPr lang="en-IE" sz="1700" dirty="0" err="1"/>
              <a:t>cortar</a:t>
            </a:r>
            <a:r>
              <a:rPr lang="en-IE" sz="1700" dirty="0"/>
              <a:t> el </a:t>
            </a:r>
            <a:r>
              <a:rPr lang="en-IE" sz="1700" dirty="0" err="1"/>
              <a:t>tráfico</a:t>
            </a:r>
            <a:r>
              <a:rPr lang="en-IE" sz="17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E" sz="900" i="1" dirty="0">
                <a:solidFill>
                  <a:srgbClr val="41BBDF"/>
                </a:solidFill>
              </a:rPr>
              <a:t>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895" y="4720586"/>
            <a:ext cx="2214093" cy="14612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0953" y="987731"/>
            <a:ext cx="2152033" cy="1526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4716" y="2860573"/>
            <a:ext cx="2131063" cy="146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93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Toronto City </a:t>
            </a:r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463828" y="1077144"/>
            <a:ext cx="8182662" cy="5628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ü"/>
            </a:pPr>
            <a:r>
              <a:rPr lang="en-IE" sz="1700" dirty="0" err="1"/>
              <a:t>Eliminar</a:t>
            </a:r>
            <a:r>
              <a:rPr lang="en-IE" sz="1700" dirty="0"/>
              <a:t> el </a:t>
            </a:r>
            <a:r>
              <a:rPr lang="en-IE" sz="1700" dirty="0" err="1"/>
              <a:t>papeleo</a:t>
            </a:r>
            <a:r>
              <a:rPr lang="en-IE" sz="1700" dirty="0"/>
              <a:t> de </a:t>
            </a:r>
            <a:r>
              <a:rPr lang="en-IE" sz="1700" dirty="0" err="1"/>
              <a:t>los</a:t>
            </a:r>
            <a:r>
              <a:rPr lang="en-IE" sz="1700" dirty="0"/>
              <a:t> </a:t>
            </a:r>
            <a:r>
              <a:rPr lang="en-IE" sz="1700" dirty="0" err="1"/>
              <a:t>trabajadores</a:t>
            </a:r>
            <a:r>
              <a:rPr lang="en-IE" sz="1700" dirty="0"/>
              <a:t> </a:t>
            </a:r>
            <a:r>
              <a:rPr lang="en-IE" sz="1700" dirty="0" err="1"/>
              <a:t>en</a:t>
            </a:r>
            <a:r>
              <a:rPr lang="en-IE" sz="1700" dirty="0"/>
              <a:t> la </a:t>
            </a:r>
            <a:r>
              <a:rPr lang="en-IE" sz="1700" dirty="0" err="1"/>
              <a:t>calle</a:t>
            </a:r>
            <a:r>
              <a:rPr lang="en-IE" sz="1700" dirty="0"/>
              <a:t>. </a:t>
            </a:r>
            <a:r>
              <a:rPr lang="en-IE" sz="1700" dirty="0" err="1"/>
              <a:t>Gestión</a:t>
            </a:r>
            <a:r>
              <a:rPr lang="en-IE" sz="1700" dirty="0"/>
              <a:t> de </a:t>
            </a:r>
            <a:r>
              <a:rPr lang="en-IE" sz="1700" dirty="0" err="1"/>
              <a:t>todos</a:t>
            </a:r>
            <a:r>
              <a:rPr lang="en-IE" sz="1700" dirty="0"/>
              <a:t> </a:t>
            </a:r>
            <a:r>
              <a:rPr lang="en-IE" sz="1700" dirty="0" err="1"/>
              <a:t>los</a:t>
            </a:r>
            <a:r>
              <a:rPr lang="en-IE" sz="1700" dirty="0"/>
              <a:t> </a:t>
            </a:r>
            <a:r>
              <a:rPr lang="en-IE" sz="1700" dirty="0" err="1"/>
              <a:t>partes</a:t>
            </a:r>
            <a:r>
              <a:rPr lang="en-IE" sz="1700" dirty="0"/>
              <a:t> </a:t>
            </a:r>
            <a:r>
              <a:rPr lang="en-IE" sz="1700" dirty="0" err="1"/>
              <a:t>asignados</a:t>
            </a:r>
            <a:r>
              <a:rPr lang="en-IE" sz="1700" dirty="0"/>
              <a:t> para </a:t>
            </a:r>
            <a:r>
              <a:rPr lang="en-IE" sz="1700" dirty="0" err="1"/>
              <a:t>mantenimiento</a:t>
            </a:r>
            <a:r>
              <a:rPr lang="en-IE" sz="1700" dirty="0"/>
              <a:t>, </a:t>
            </a:r>
            <a:r>
              <a:rPr lang="en-IE" sz="1700" dirty="0" err="1"/>
              <a:t>p.e.</a:t>
            </a:r>
            <a:r>
              <a:rPr lang="en-IE" sz="1700" dirty="0"/>
              <a:t> </a:t>
            </a:r>
            <a:r>
              <a:rPr lang="en-IE" sz="1700" dirty="0" err="1"/>
              <a:t>limpieza</a:t>
            </a:r>
            <a:r>
              <a:rPr lang="en-IE" sz="1700" dirty="0"/>
              <a:t> de Graffiti</a:t>
            </a:r>
          </a:p>
          <a:p>
            <a:pPr>
              <a:buFont typeface="Wingdings" charset="2"/>
              <a:buChar char="ü"/>
            </a:pPr>
            <a:r>
              <a:rPr lang="en-IE" sz="1700" dirty="0" err="1"/>
              <a:t>Gestión</a:t>
            </a:r>
            <a:r>
              <a:rPr lang="en-IE" sz="1700" dirty="0"/>
              <a:t> del </a:t>
            </a:r>
            <a:r>
              <a:rPr lang="en-IE" sz="1700" dirty="0" err="1"/>
              <a:t>inventario</a:t>
            </a:r>
            <a:r>
              <a:rPr lang="en-IE" sz="1700" dirty="0"/>
              <a:t> de </a:t>
            </a:r>
            <a:r>
              <a:rPr lang="en-IE" sz="1700" dirty="0" err="1"/>
              <a:t>activos</a:t>
            </a:r>
            <a:r>
              <a:rPr lang="en-IE" sz="1700" dirty="0"/>
              <a:t> de la ciudad: </a:t>
            </a:r>
            <a:r>
              <a:rPr lang="en-IE" sz="1700" dirty="0" err="1"/>
              <a:t>localización</a:t>
            </a:r>
            <a:r>
              <a:rPr lang="en-IE" sz="1700" dirty="0"/>
              <a:t> y </a:t>
            </a:r>
            <a:r>
              <a:rPr lang="en-IE" sz="1700" dirty="0" err="1"/>
              <a:t>seguimiento</a:t>
            </a:r>
            <a:r>
              <a:rPr lang="en-IE" sz="1700" dirty="0"/>
              <a:t> del </a:t>
            </a:r>
            <a:r>
              <a:rPr lang="en-IE" sz="1700" dirty="0" err="1"/>
              <a:t>estado</a:t>
            </a:r>
            <a:r>
              <a:rPr lang="en-IE" sz="1700" dirty="0"/>
              <a:t> de </a:t>
            </a:r>
            <a:r>
              <a:rPr lang="en-IE" sz="1700" dirty="0" err="1"/>
              <a:t>conservación</a:t>
            </a:r>
            <a:r>
              <a:rPr lang="en-IE" sz="1700" dirty="0"/>
              <a:t>. </a:t>
            </a:r>
          </a:p>
          <a:p>
            <a:pPr>
              <a:buFont typeface="Wingdings" charset="2"/>
              <a:buChar char="ü"/>
            </a:pPr>
            <a:r>
              <a:rPr lang="en-IE" sz="1700" dirty="0" err="1"/>
              <a:t>Seguimiento</a:t>
            </a:r>
            <a:r>
              <a:rPr lang="en-IE" sz="1700" dirty="0"/>
              <a:t> de las </a:t>
            </a:r>
            <a:r>
              <a:rPr lang="en-IE" sz="1700" dirty="0" err="1"/>
              <a:t>incidencias</a:t>
            </a:r>
            <a:r>
              <a:rPr lang="en-IE" sz="1700" dirty="0"/>
              <a:t>, </a:t>
            </a:r>
            <a:r>
              <a:rPr lang="en-IE" sz="1700" dirty="0" err="1"/>
              <a:t>informando</a:t>
            </a:r>
            <a:r>
              <a:rPr lang="en-IE" sz="1700" dirty="0"/>
              <a:t> </a:t>
            </a:r>
            <a:r>
              <a:rPr lang="en-IE" sz="1700" dirty="0" err="1"/>
              <a:t>en</a:t>
            </a:r>
            <a:r>
              <a:rPr lang="en-IE" sz="1700" dirty="0"/>
              <a:t> </a:t>
            </a:r>
            <a:r>
              <a:rPr lang="en-IE" sz="1700" dirty="0" err="1"/>
              <a:t>tiempo</a:t>
            </a:r>
            <a:r>
              <a:rPr lang="en-IE" sz="1700" dirty="0"/>
              <a:t> real de </a:t>
            </a:r>
            <a:r>
              <a:rPr lang="en-IE" sz="1700" dirty="0" err="1"/>
              <a:t>tiempos</a:t>
            </a:r>
            <a:r>
              <a:rPr lang="en-IE" sz="1700" dirty="0"/>
              <a:t> de </a:t>
            </a:r>
            <a:r>
              <a:rPr lang="en-IE" sz="1700" dirty="0" err="1"/>
              <a:t>respuesta</a:t>
            </a:r>
            <a:r>
              <a:rPr lang="en-IE" sz="1700" dirty="0"/>
              <a:t>, </a:t>
            </a:r>
            <a:r>
              <a:rPr lang="en-IE" sz="1700" dirty="0" err="1"/>
              <a:t>estado</a:t>
            </a:r>
            <a:r>
              <a:rPr lang="en-IE" sz="1700" dirty="0"/>
              <a:t> </a:t>
            </a:r>
            <a:r>
              <a:rPr lang="en-IE" sz="1700" dirty="0" err="1"/>
              <a:t>en</a:t>
            </a:r>
            <a:r>
              <a:rPr lang="en-IE" sz="1700" dirty="0"/>
              <a:t> que </a:t>
            </a:r>
            <a:r>
              <a:rPr lang="en-IE" sz="1700" dirty="0" err="1"/>
              <a:t>está</a:t>
            </a:r>
            <a:r>
              <a:rPr lang="en-IE" sz="1700" dirty="0"/>
              <a:t> la </a:t>
            </a:r>
            <a:r>
              <a:rPr lang="en-IE" sz="1700" dirty="0" err="1"/>
              <a:t>avería</a:t>
            </a:r>
            <a:r>
              <a:rPr lang="en-IE" sz="1700" dirty="0"/>
              <a:t>, etc. y </a:t>
            </a:r>
            <a:r>
              <a:rPr lang="en-IE" sz="1700" dirty="0" err="1"/>
              <a:t>conexión</a:t>
            </a:r>
            <a:r>
              <a:rPr lang="en-IE" sz="1700" dirty="0"/>
              <a:t> con el Sistema del </a:t>
            </a:r>
            <a:r>
              <a:rPr lang="en-IE" sz="1700" dirty="0" err="1"/>
              <a:t>telefono</a:t>
            </a:r>
            <a:r>
              <a:rPr lang="en-IE" sz="1700" dirty="0"/>
              <a:t> municipal 311 para </a:t>
            </a:r>
            <a:r>
              <a:rPr lang="en-IE" sz="1700" dirty="0" err="1"/>
              <a:t>informar</a:t>
            </a:r>
            <a:r>
              <a:rPr lang="en-IE" sz="1700" dirty="0"/>
              <a:t> </a:t>
            </a:r>
            <a:r>
              <a:rPr lang="en-IE" sz="1700" dirty="0" err="1"/>
              <a:t>en</a:t>
            </a:r>
            <a:r>
              <a:rPr lang="en-IE" sz="1700" dirty="0"/>
              <a:t> </a:t>
            </a:r>
            <a:r>
              <a:rPr lang="en-IE" sz="1700" dirty="0" err="1"/>
              <a:t>tiempo</a:t>
            </a:r>
            <a:r>
              <a:rPr lang="en-IE" sz="1700" dirty="0"/>
              <a:t> real de la </a:t>
            </a:r>
            <a:r>
              <a:rPr lang="en-IE" sz="1700" dirty="0" err="1"/>
              <a:t>evolución</a:t>
            </a:r>
            <a:r>
              <a:rPr lang="en-IE" sz="1700" dirty="0"/>
              <a:t> de las </a:t>
            </a:r>
            <a:r>
              <a:rPr lang="en-IE" sz="1700" dirty="0" err="1"/>
              <a:t>incidencias</a:t>
            </a:r>
            <a:r>
              <a:rPr lang="en-IE" sz="1700" dirty="0"/>
              <a:t>, </a:t>
            </a:r>
            <a:r>
              <a:rPr lang="en-IE" sz="1700" dirty="0" err="1"/>
              <a:t>incluídas</a:t>
            </a:r>
            <a:r>
              <a:rPr lang="en-IE" sz="1700" dirty="0"/>
              <a:t> las que </a:t>
            </a:r>
            <a:r>
              <a:rPr lang="en-IE" sz="1700" dirty="0" err="1"/>
              <a:t>afectan</a:t>
            </a:r>
            <a:r>
              <a:rPr lang="en-IE" sz="1700" dirty="0"/>
              <a:t> a </a:t>
            </a:r>
            <a:r>
              <a:rPr lang="en-IE" sz="1700" dirty="0" err="1"/>
              <a:t>instalaciones</a:t>
            </a:r>
            <a:r>
              <a:rPr lang="en-IE" sz="1700" dirty="0"/>
              <a:t> o “</a:t>
            </a:r>
            <a:r>
              <a:rPr lang="en-IE" sz="1700" dirty="0" err="1"/>
              <a:t>activos</a:t>
            </a:r>
            <a:r>
              <a:rPr lang="en-IE" sz="1700" dirty="0"/>
              <a:t>” </a:t>
            </a:r>
            <a:r>
              <a:rPr lang="en-IE" sz="1700" dirty="0" err="1"/>
              <a:t>municipales</a:t>
            </a:r>
            <a:r>
              <a:rPr lang="en-IE" sz="1700" dirty="0"/>
              <a:t> y </a:t>
            </a:r>
            <a:r>
              <a:rPr lang="en-IE" sz="1700" dirty="0" err="1"/>
              <a:t>asegurar</a:t>
            </a:r>
            <a:r>
              <a:rPr lang="en-IE" sz="1700" dirty="0"/>
              <a:t> el </a:t>
            </a:r>
            <a:r>
              <a:rPr lang="en-IE" sz="1700" dirty="0" err="1"/>
              <a:t>cumplimiento</a:t>
            </a:r>
            <a:r>
              <a:rPr lang="en-IE" sz="1700" dirty="0"/>
              <a:t> de las SLA’s</a:t>
            </a:r>
          </a:p>
          <a:p>
            <a:pPr>
              <a:buFont typeface="Wingdings" charset="2"/>
              <a:buChar char="ü"/>
            </a:pPr>
            <a:r>
              <a:rPr lang="en-IE" sz="1700" dirty="0" err="1"/>
              <a:t>Planificación</a:t>
            </a:r>
            <a:r>
              <a:rPr lang="en-IE" sz="1700" dirty="0"/>
              <a:t> de </a:t>
            </a:r>
            <a:r>
              <a:rPr lang="en-IE" sz="1700" dirty="0" err="1"/>
              <a:t>futuros</a:t>
            </a:r>
            <a:r>
              <a:rPr lang="en-IE" sz="1700" dirty="0"/>
              <a:t> </a:t>
            </a:r>
            <a:r>
              <a:rPr lang="en-IE" sz="1700" dirty="0" err="1"/>
              <a:t>partes</a:t>
            </a:r>
            <a:r>
              <a:rPr lang="en-IE" sz="1700" dirty="0"/>
              <a:t> de </a:t>
            </a:r>
            <a:r>
              <a:rPr lang="en-IE" sz="1700" dirty="0" err="1"/>
              <a:t>mantenimiento</a:t>
            </a:r>
            <a:r>
              <a:rPr lang="en-IE" sz="1700" dirty="0"/>
              <a:t> para </a:t>
            </a:r>
            <a:r>
              <a:rPr lang="en-IE" sz="1700" dirty="0" err="1"/>
              <a:t>mantener</a:t>
            </a:r>
            <a:r>
              <a:rPr lang="en-IE" sz="1700" dirty="0"/>
              <a:t> y </a:t>
            </a:r>
            <a:r>
              <a:rPr lang="en-IE" sz="1700" dirty="0" err="1"/>
              <a:t>mejorar</a:t>
            </a:r>
            <a:r>
              <a:rPr lang="en-IE" sz="1700" dirty="0"/>
              <a:t> </a:t>
            </a:r>
            <a:r>
              <a:rPr lang="en-IE" sz="1700" dirty="0" err="1"/>
              <a:t>los</a:t>
            </a:r>
            <a:r>
              <a:rPr lang="en-IE" sz="1700" dirty="0"/>
              <a:t> </a:t>
            </a:r>
            <a:r>
              <a:rPr lang="en-IE" sz="1700" dirty="0" err="1"/>
              <a:t>activos</a:t>
            </a:r>
            <a:r>
              <a:rPr lang="en-IE" sz="1700" dirty="0"/>
              <a:t> </a:t>
            </a:r>
            <a:r>
              <a:rPr lang="en-IE" sz="1700" dirty="0" err="1"/>
              <a:t>urbanos</a:t>
            </a:r>
            <a:r>
              <a:rPr lang="en-IE" sz="1700" dirty="0"/>
              <a:t>. </a:t>
            </a:r>
          </a:p>
          <a:p>
            <a:pPr>
              <a:buFont typeface="Wingdings" charset="2"/>
              <a:buChar char="ü"/>
            </a:pPr>
            <a:r>
              <a:rPr lang="en-IE" sz="1700" dirty="0" err="1"/>
              <a:t>Informes</a:t>
            </a:r>
            <a:r>
              <a:rPr lang="en-IE" sz="1700" dirty="0"/>
              <a:t> </a:t>
            </a:r>
            <a:r>
              <a:rPr lang="en-IE" sz="1700" dirty="0" err="1"/>
              <a:t>muy</a:t>
            </a:r>
            <a:r>
              <a:rPr lang="en-IE" sz="1700" dirty="0"/>
              <a:t> </a:t>
            </a:r>
            <a:r>
              <a:rPr lang="en-IE" sz="1700" dirty="0" err="1"/>
              <a:t>detallados</a:t>
            </a:r>
            <a:r>
              <a:rPr lang="en-IE" sz="1700" dirty="0"/>
              <a:t> con </a:t>
            </a:r>
            <a:r>
              <a:rPr lang="en-IE" sz="1700" dirty="0" err="1"/>
              <a:t>fotos</a:t>
            </a:r>
            <a:r>
              <a:rPr lang="en-IE" sz="1700" dirty="0"/>
              <a:t>, </a:t>
            </a:r>
            <a:r>
              <a:rPr lang="en-IE" sz="1700" dirty="0" err="1"/>
              <a:t>tiempos</a:t>
            </a:r>
            <a:r>
              <a:rPr lang="en-IE" sz="1700" dirty="0"/>
              <a:t>, </a:t>
            </a:r>
            <a:r>
              <a:rPr lang="en-IE" sz="1700" dirty="0" err="1"/>
              <a:t>localizaciones</a:t>
            </a:r>
            <a:r>
              <a:rPr lang="en-IE" sz="1700" dirty="0"/>
              <a:t>, </a:t>
            </a:r>
            <a:r>
              <a:rPr lang="en-IE" sz="1700" dirty="0" err="1"/>
              <a:t>información</a:t>
            </a:r>
            <a:r>
              <a:rPr lang="en-IE" sz="1700" dirty="0"/>
              <a:t> </a:t>
            </a:r>
            <a:r>
              <a:rPr lang="en-IE" sz="1700" dirty="0" err="1"/>
              <a:t>sobre</a:t>
            </a:r>
            <a:r>
              <a:rPr lang="en-IE" sz="1700" dirty="0"/>
              <a:t> </a:t>
            </a:r>
            <a:r>
              <a:rPr lang="en-IE" sz="1700" dirty="0" err="1"/>
              <a:t>incidencias</a:t>
            </a:r>
            <a:r>
              <a:rPr lang="en-IE" sz="1700" dirty="0"/>
              <a:t> de </a:t>
            </a:r>
            <a:r>
              <a:rPr lang="en-IE" sz="1700" dirty="0" err="1"/>
              <a:t>mantenimiento</a:t>
            </a:r>
            <a:r>
              <a:rPr lang="en-IE" sz="1700" dirty="0"/>
              <a:t> y </a:t>
            </a:r>
            <a:r>
              <a:rPr lang="en-IE" sz="1700" dirty="0" err="1"/>
              <a:t>proyección</a:t>
            </a:r>
            <a:r>
              <a:rPr lang="en-IE" sz="1700" dirty="0"/>
              <a:t> </a:t>
            </a:r>
            <a:r>
              <a:rPr lang="en-IE" sz="1700" dirty="0" err="1"/>
              <a:t>sobre</a:t>
            </a:r>
            <a:r>
              <a:rPr lang="en-IE" sz="1700" dirty="0"/>
              <a:t> </a:t>
            </a:r>
            <a:r>
              <a:rPr lang="en-IE" sz="1700" dirty="0" err="1"/>
              <a:t>mapas</a:t>
            </a:r>
            <a:r>
              <a:rPr lang="en-IE" sz="1700" dirty="0"/>
              <a:t> de la ciudad.</a:t>
            </a:r>
            <a:endParaRPr lang="en-US" sz="1700" dirty="0"/>
          </a:p>
        </p:txBody>
      </p:sp>
      <p:pic>
        <p:nvPicPr>
          <p:cNvPr id="6" name="Picture 5" descr="http://entro.com/wp-content/uploads/torontofinancialdistrict-featur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43" y="96640"/>
            <a:ext cx="1562681" cy="767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964" y="276113"/>
            <a:ext cx="1609730" cy="397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8027" y="193968"/>
            <a:ext cx="1747844" cy="5726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3504" y="1257113"/>
            <a:ext cx="2319625" cy="25136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7227" y="4271619"/>
            <a:ext cx="3584773" cy="206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72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63827" y="1077144"/>
            <a:ext cx="10181809" cy="56284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E" sz="2000" dirty="0" err="1"/>
              <a:t>En</a:t>
            </a:r>
            <a:r>
              <a:rPr lang="en-IE" sz="2000" dirty="0"/>
              <a:t> el Wexford County Council </a:t>
            </a:r>
            <a:r>
              <a:rPr lang="en-IE" sz="2000" dirty="0" err="1"/>
              <a:t>usan</a:t>
            </a:r>
            <a:r>
              <a:rPr lang="en-IE" sz="2000" dirty="0"/>
              <a:t> </a:t>
            </a:r>
            <a:r>
              <a:rPr lang="en-IE" sz="2000" dirty="0" err="1"/>
              <a:t>GeoPal</a:t>
            </a:r>
            <a:r>
              <a:rPr lang="en-IE" sz="2000" dirty="0"/>
              <a:t> para </a:t>
            </a:r>
            <a:r>
              <a:rPr lang="en-IE" sz="2000" dirty="0" err="1"/>
              <a:t>encuestas</a:t>
            </a:r>
            <a:r>
              <a:rPr lang="en-IE" sz="2000" dirty="0"/>
              <a:t>, </a:t>
            </a:r>
            <a:r>
              <a:rPr lang="en-IE" sz="2000" dirty="0" err="1"/>
              <a:t>inspecciones</a:t>
            </a:r>
            <a:r>
              <a:rPr lang="en-IE" sz="2000" dirty="0"/>
              <a:t> y </a:t>
            </a:r>
            <a:r>
              <a:rPr lang="en-IE" sz="2000" dirty="0" err="1"/>
              <a:t>protección</a:t>
            </a:r>
            <a:r>
              <a:rPr lang="en-IE" sz="2000" dirty="0"/>
              <a:t> de </a:t>
            </a:r>
            <a:r>
              <a:rPr lang="en-IE" sz="2000" dirty="0" err="1"/>
              <a:t>los</a:t>
            </a:r>
            <a:r>
              <a:rPr lang="en-IE" sz="2000" dirty="0"/>
              <a:t> </a:t>
            </a:r>
            <a:r>
              <a:rPr lang="en-IE" sz="2000" dirty="0" err="1"/>
              <a:t>empleados</a:t>
            </a:r>
            <a:r>
              <a:rPr lang="en-IE" sz="2000" dirty="0"/>
              <a:t> que </a:t>
            </a:r>
            <a:r>
              <a:rPr lang="en-IE" sz="2000" dirty="0" err="1"/>
              <a:t>trabajan</a:t>
            </a:r>
            <a:r>
              <a:rPr lang="en-IE" sz="2000" dirty="0"/>
              <a:t> solos </a:t>
            </a:r>
            <a:r>
              <a:rPr lang="en-IE" sz="2000" dirty="0" err="1"/>
              <a:t>fuera</a:t>
            </a:r>
            <a:r>
              <a:rPr lang="en-IE" sz="2000" dirty="0"/>
              <a:t> de la </a:t>
            </a:r>
            <a:r>
              <a:rPr lang="en-IE" sz="2000" dirty="0" err="1"/>
              <a:t>oficina</a:t>
            </a:r>
            <a:r>
              <a:rPr lang="en-IE" sz="2000" dirty="0"/>
              <a:t>  </a:t>
            </a:r>
            <a:r>
              <a:rPr lang="en-IE" sz="2000" dirty="0" err="1"/>
              <a:t>en</a:t>
            </a:r>
            <a:r>
              <a:rPr lang="en-IE" sz="2000" dirty="0"/>
              <a:t> </a:t>
            </a:r>
            <a:r>
              <a:rPr lang="en-IE" sz="2000" dirty="0" err="1"/>
              <a:t>varias</a:t>
            </a:r>
            <a:r>
              <a:rPr lang="en-IE" sz="2000" dirty="0"/>
              <a:t> </a:t>
            </a:r>
            <a:r>
              <a:rPr lang="en-IE" sz="2000" dirty="0" err="1"/>
              <a:t>secciones</a:t>
            </a:r>
            <a:r>
              <a:rPr lang="en-IE" sz="2000" dirty="0"/>
              <a:t> </a:t>
            </a:r>
            <a:r>
              <a:rPr lang="en-IE" sz="2000" dirty="0" err="1"/>
              <a:t>como</a:t>
            </a:r>
            <a:r>
              <a:rPr lang="en-IE" sz="2000" dirty="0"/>
              <a:t> </a:t>
            </a:r>
            <a:r>
              <a:rPr lang="en-IE" sz="2000" dirty="0" err="1"/>
              <a:t>medio</a:t>
            </a:r>
            <a:r>
              <a:rPr lang="en-IE" sz="2000" dirty="0"/>
              <a:t> </a:t>
            </a:r>
            <a:r>
              <a:rPr lang="en-IE" sz="2000" dirty="0" err="1"/>
              <a:t>ambiente</a:t>
            </a:r>
            <a:r>
              <a:rPr lang="en-IE" sz="2000" dirty="0"/>
              <a:t> o  </a:t>
            </a:r>
            <a:r>
              <a:rPr lang="en-IE" sz="2000" dirty="0" err="1"/>
              <a:t>Alojamientos</a:t>
            </a:r>
            <a:r>
              <a:rPr lang="en-IE" sz="2000" dirty="0"/>
              <a:t>.  Las </a:t>
            </a:r>
            <a:r>
              <a:rPr lang="en-IE" sz="2000" dirty="0" err="1"/>
              <a:t>inspecciones</a:t>
            </a:r>
            <a:r>
              <a:rPr lang="en-IE" sz="2000" dirty="0"/>
              <a:t> </a:t>
            </a:r>
            <a:r>
              <a:rPr lang="en-IE" sz="2000" dirty="0" err="1"/>
              <a:t>abarcan</a:t>
            </a:r>
            <a:r>
              <a:rPr lang="en-IE" sz="2000" dirty="0"/>
              <a:t> :</a:t>
            </a:r>
          </a:p>
          <a:p>
            <a:pPr>
              <a:buFontTx/>
              <a:buChar char="-"/>
            </a:pPr>
            <a:r>
              <a:rPr lang="en-IE" sz="2000" dirty="0" err="1"/>
              <a:t>Incidencias</a:t>
            </a:r>
            <a:r>
              <a:rPr lang="en-IE" sz="2000" dirty="0"/>
              <a:t> de </a:t>
            </a:r>
            <a:r>
              <a:rPr lang="en-IE" sz="2000" dirty="0" err="1"/>
              <a:t>cuidado</a:t>
            </a:r>
            <a:r>
              <a:rPr lang="en-IE" sz="2000" dirty="0"/>
              <a:t> del </a:t>
            </a:r>
            <a:r>
              <a:rPr lang="en-IE" sz="2000" dirty="0" err="1"/>
              <a:t>mobiliario</a:t>
            </a:r>
            <a:r>
              <a:rPr lang="en-IE" sz="2000" dirty="0"/>
              <a:t> </a:t>
            </a:r>
            <a:r>
              <a:rPr lang="en-IE" sz="2000" dirty="0" err="1"/>
              <a:t>urbano</a:t>
            </a:r>
            <a:endParaRPr lang="en-IE" sz="2000" dirty="0"/>
          </a:p>
          <a:p>
            <a:pPr>
              <a:buFontTx/>
              <a:buChar char="-"/>
            </a:pPr>
            <a:r>
              <a:rPr lang="en-IE" sz="2000" dirty="0" err="1"/>
              <a:t>Inspección</a:t>
            </a:r>
            <a:r>
              <a:rPr lang="en-IE" sz="2000" dirty="0"/>
              <a:t> de zonas </a:t>
            </a:r>
            <a:r>
              <a:rPr lang="en-IE" sz="2000" dirty="0" err="1"/>
              <a:t>peligrosas</a:t>
            </a:r>
            <a:endParaRPr lang="en-IE" sz="2000" dirty="0"/>
          </a:p>
          <a:p>
            <a:pPr>
              <a:buFontTx/>
              <a:buChar char="-"/>
            </a:pPr>
            <a:r>
              <a:rPr lang="en-IE" sz="2000" dirty="0" err="1"/>
              <a:t>Inspección</a:t>
            </a:r>
            <a:r>
              <a:rPr lang="en-IE" sz="2000" dirty="0"/>
              <a:t> de </a:t>
            </a:r>
            <a:r>
              <a:rPr lang="en-IE" sz="2000" dirty="0" err="1"/>
              <a:t>sitios</a:t>
            </a:r>
            <a:r>
              <a:rPr lang="en-IE" sz="2000" dirty="0"/>
              <a:t> </a:t>
            </a:r>
            <a:r>
              <a:rPr lang="en-IE" sz="2000" dirty="0" err="1"/>
              <a:t>abandonados</a:t>
            </a:r>
            <a:endParaRPr lang="en-IE" sz="2000" dirty="0"/>
          </a:p>
          <a:p>
            <a:pPr>
              <a:buFontTx/>
              <a:buChar char="-"/>
            </a:pPr>
            <a:r>
              <a:rPr lang="en-IE" sz="2000" dirty="0" err="1"/>
              <a:t>Basureros</a:t>
            </a:r>
            <a:r>
              <a:rPr lang="en-IE" sz="2000" dirty="0"/>
              <a:t> </a:t>
            </a:r>
          </a:p>
          <a:p>
            <a:pPr marL="0" indent="0">
              <a:buNone/>
            </a:pPr>
            <a:endParaRPr lang="en-IE" sz="2000" dirty="0"/>
          </a:p>
          <a:p>
            <a:pPr marL="0" indent="0">
              <a:buNone/>
            </a:pPr>
            <a:r>
              <a:rPr lang="en-IE" sz="2000" dirty="0" err="1"/>
              <a:t>GeoPal</a:t>
            </a:r>
            <a:r>
              <a:rPr lang="en-IE" sz="2000" dirty="0"/>
              <a:t> se ha </a:t>
            </a:r>
            <a:r>
              <a:rPr lang="en-IE" sz="2000" dirty="0" err="1"/>
              <a:t>integrado</a:t>
            </a:r>
            <a:r>
              <a:rPr lang="en-IE" sz="2000" dirty="0"/>
              <a:t> </a:t>
            </a:r>
            <a:r>
              <a:rPr lang="en-IE" sz="2000" dirty="0" err="1"/>
              <a:t>en</a:t>
            </a:r>
            <a:r>
              <a:rPr lang="en-IE" sz="2000" dirty="0"/>
              <a:t> </a:t>
            </a:r>
            <a:r>
              <a:rPr lang="en-IE" sz="2000" dirty="0" err="1"/>
              <a:t>los</a:t>
            </a:r>
            <a:r>
              <a:rPr lang="en-IE" sz="2000" dirty="0"/>
              <a:t> </a:t>
            </a:r>
            <a:r>
              <a:rPr lang="en-IE" sz="2000" dirty="0" err="1"/>
              <a:t>sistemas</a:t>
            </a:r>
            <a:r>
              <a:rPr lang="en-IE" sz="2000" dirty="0"/>
              <a:t> </a:t>
            </a:r>
            <a:r>
              <a:rPr lang="en-IE" sz="2000" dirty="0" err="1"/>
              <a:t>informáticos</a:t>
            </a:r>
            <a:r>
              <a:rPr lang="en-IE" sz="2000" dirty="0"/>
              <a:t> </a:t>
            </a:r>
            <a:r>
              <a:rPr lang="en-IE" sz="2000" dirty="0" err="1"/>
              <a:t>existentes</a:t>
            </a:r>
            <a:r>
              <a:rPr lang="en-IE" sz="2000" dirty="0"/>
              <a:t>, entre </a:t>
            </a:r>
            <a:r>
              <a:rPr lang="en-IE" sz="2000" dirty="0" err="1"/>
              <a:t>ellos</a:t>
            </a:r>
            <a:r>
              <a:rPr lang="en-IE" sz="2000" dirty="0"/>
              <a:t> un CRM y un Sistema de </a:t>
            </a:r>
            <a:r>
              <a:rPr lang="en-IE" sz="2000" dirty="0" err="1"/>
              <a:t>Información</a:t>
            </a:r>
            <a:r>
              <a:rPr lang="en-IE" sz="2000" dirty="0"/>
              <a:t> </a:t>
            </a:r>
            <a:r>
              <a:rPr lang="en-IE" sz="2000" dirty="0" err="1"/>
              <a:t>geográfica</a:t>
            </a:r>
            <a:r>
              <a:rPr lang="en-IE" sz="2000" dirty="0"/>
              <a:t> ArcGIS, </a:t>
            </a:r>
            <a:r>
              <a:rPr lang="en-IE" sz="2000" dirty="0" err="1"/>
              <a:t>permitiendo</a:t>
            </a:r>
            <a:r>
              <a:rPr lang="en-IE" sz="2000" dirty="0"/>
              <a:t> a Wexford County Council </a:t>
            </a:r>
            <a:r>
              <a:rPr lang="en-IE" sz="2000" dirty="0" err="1"/>
              <a:t>recoger</a:t>
            </a:r>
            <a:r>
              <a:rPr lang="en-IE" sz="2000" dirty="0"/>
              <a:t> y </a:t>
            </a:r>
            <a:r>
              <a:rPr lang="en-IE" sz="2000" dirty="0" err="1"/>
              <a:t>transferir</a:t>
            </a:r>
            <a:r>
              <a:rPr lang="en-IE" sz="2000" dirty="0"/>
              <a:t> </a:t>
            </a:r>
            <a:r>
              <a:rPr lang="en-IE" sz="2000" dirty="0" err="1"/>
              <a:t>datos</a:t>
            </a:r>
            <a:r>
              <a:rPr lang="en-IE" sz="2000" dirty="0"/>
              <a:t> de forma </a:t>
            </a:r>
            <a:r>
              <a:rPr lang="en-IE" sz="2000" dirty="0" err="1"/>
              <a:t>segura</a:t>
            </a:r>
            <a:r>
              <a:rPr lang="en-IE" sz="2000" dirty="0"/>
              <a:t> e </a:t>
            </a:r>
            <a:r>
              <a:rPr lang="en-IE" sz="2000" dirty="0" err="1"/>
              <a:t>instantánea</a:t>
            </a:r>
            <a:r>
              <a:rPr lang="en-IE" sz="2000" dirty="0"/>
              <a:t> </a:t>
            </a:r>
            <a:r>
              <a:rPr lang="en-IE" sz="2000" dirty="0" err="1"/>
              <a:t>sobre</a:t>
            </a:r>
            <a:r>
              <a:rPr lang="en-IE" sz="2000" dirty="0"/>
              <a:t> </a:t>
            </a:r>
            <a:r>
              <a:rPr lang="en-IE" sz="2000" dirty="0" err="1"/>
              <a:t>los</a:t>
            </a:r>
            <a:r>
              <a:rPr lang="en-IE" sz="2000" dirty="0"/>
              <a:t> </a:t>
            </a:r>
            <a:r>
              <a:rPr lang="en-IE" sz="2000" dirty="0" err="1"/>
              <a:t>activos</a:t>
            </a:r>
            <a:r>
              <a:rPr lang="en-IE" sz="2000" dirty="0"/>
              <a:t> </a:t>
            </a:r>
            <a:r>
              <a:rPr lang="en-IE" sz="2000" dirty="0" err="1"/>
              <a:t>urbanos</a:t>
            </a:r>
            <a:r>
              <a:rPr lang="en-IE" sz="2000" dirty="0"/>
              <a:t> y la </a:t>
            </a:r>
            <a:r>
              <a:rPr lang="en-IE" sz="2000" dirty="0" err="1"/>
              <a:t>información</a:t>
            </a:r>
            <a:r>
              <a:rPr lang="en-IE" sz="2000" dirty="0"/>
              <a:t> </a:t>
            </a:r>
            <a:r>
              <a:rPr lang="en-IE" sz="2000" dirty="0" err="1"/>
              <a:t>recogida</a:t>
            </a:r>
            <a:r>
              <a:rPr lang="en-IE" sz="2000" dirty="0"/>
              <a:t> </a:t>
            </a:r>
            <a:r>
              <a:rPr lang="en-IE" sz="2000" dirty="0" err="1"/>
              <a:t>en</a:t>
            </a:r>
            <a:r>
              <a:rPr lang="en-IE" sz="2000" dirty="0"/>
              <a:t> la </a:t>
            </a:r>
            <a:r>
              <a:rPr lang="en-IE" sz="2000" dirty="0" err="1"/>
              <a:t>calle</a:t>
            </a:r>
            <a:r>
              <a:rPr lang="en-IE" sz="2000" dirty="0"/>
              <a:t> para </a:t>
            </a:r>
            <a:r>
              <a:rPr lang="en-IE" sz="2000" dirty="0" err="1"/>
              <a:t>permitir</a:t>
            </a:r>
            <a:r>
              <a:rPr lang="en-IE" sz="2000" dirty="0"/>
              <a:t> </a:t>
            </a:r>
            <a:r>
              <a:rPr lang="en-IE" sz="2000" dirty="0" err="1"/>
              <a:t>su</a:t>
            </a:r>
            <a:r>
              <a:rPr lang="en-IE" sz="2000" dirty="0"/>
              <a:t> </a:t>
            </a:r>
            <a:r>
              <a:rPr lang="en-IE" sz="2000" dirty="0" err="1"/>
              <a:t>análisis</a:t>
            </a:r>
            <a:r>
              <a:rPr lang="en-IE" sz="2000" dirty="0"/>
              <a:t> y </a:t>
            </a:r>
            <a:r>
              <a:rPr lang="en-IE" sz="2000" dirty="0" err="1"/>
              <a:t>crear</a:t>
            </a:r>
            <a:r>
              <a:rPr lang="en-IE" sz="2000" dirty="0"/>
              <a:t> </a:t>
            </a:r>
            <a:r>
              <a:rPr lang="en-IE" sz="2000" dirty="0" err="1"/>
              <a:t>informes</a:t>
            </a:r>
            <a:r>
              <a:rPr lang="en-IE" sz="2000" dirty="0"/>
              <a:t> </a:t>
            </a:r>
            <a:r>
              <a:rPr lang="en-IE" sz="2000" dirty="0" err="1"/>
              <a:t>actualizados</a:t>
            </a:r>
            <a:r>
              <a:rPr lang="en-IE" sz="2000" dirty="0"/>
              <a:t> y </a:t>
            </a:r>
            <a:r>
              <a:rPr lang="en-IE" sz="2000" dirty="0" err="1"/>
              <a:t>veraces</a:t>
            </a:r>
            <a:r>
              <a:rPr lang="en-IE" sz="2000" dirty="0"/>
              <a:t>.</a:t>
            </a:r>
          </a:p>
          <a:p>
            <a:pPr marL="0" indent="0">
              <a:buNone/>
            </a:pPr>
            <a:r>
              <a:rPr lang="en-IE" sz="900" i="1" dirty="0">
                <a:solidFill>
                  <a:srgbClr val="41BBDF"/>
                </a:solidFill>
              </a:rPr>
              <a:t>    </a:t>
            </a:r>
          </a:p>
          <a:p>
            <a:pPr marL="0" indent="0">
              <a:buNone/>
            </a:pPr>
            <a:r>
              <a:rPr lang="en-IE" sz="2200" i="1" dirty="0">
                <a:solidFill>
                  <a:srgbClr val="41BBDF"/>
                </a:solidFill>
                <a:latin typeface="+mn-lt"/>
              </a:rPr>
              <a:t>“</a:t>
            </a:r>
            <a:r>
              <a:rPr lang="en-IE" sz="2200" i="1" dirty="0" err="1">
                <a:solidFill>
                  <a:srgbClr val="41BBDF"/>
                </a:solidFill>
                <a:latin typeface="+mn-lt"/>
              </a:rPr>
              <a:t>Desde</a:t>
            </a:r>
            <a:r>
              <a:rPr lang="en-IE" sz="2200" i="1" dirty="0">
                <a:solidFill>
                  <a:srgbClr val="41BBDF"/>
                </a:solidFill>
                <a:latin typeface="+mn-lt"/>
              </a:rPr>
              <a:t> que </a:t>
            </a:r>
            <a:r>
              <a:rPr lang="en-IE" sz="2200" i="1" dirty="0" err="1">
                <a:solidFill>
                  <a:srgbClr val="41BBDF"/>
                </a:solidFill>
                <a:latin typeface="+mn-lt"/>
              </a:rPr>
              <a:t>empezamos</a:t>
            </a:r>
            <a:r>
              <a:rPr lang="en-IE" sz="2200" i="1" dirty="0">
                <a:solidFill>
                  <a:srgbClr val="41BBDF"/>
                </a:solidFill>
                <a:latin typeface="+mn-lt"/>
              </a:rPr>
              <a:t> a </a:t>
            </a:r>
            <a:r>
              <a:rPr lang="en-IE" sz="2200" i="1" dirty="0" err="1">
                <a:solidFill>
                  <a:srgbClr val="41BBDF"/>
                </a:solidFill>
                <a:latin typeface="+mn-lt"/>
              </a:rPr>
              <a:t>usar</a:t>
            </a:r>
            <a:r>
              <a:rPr lang="en-IE" sz="2200" i="1" dirty="0">
                <a:solidFill>
                  <a:srgbClr val="41BBDF"/>
                </a:solidFill>
                <a:latin typeface="+mn-lt"/>
              </a:rPr>
              <a:t> </a:t>
            </a:r>
            <a:r>
              <a:rPr lang="en-IE" sz="2200" i="1" dirty="0" err="1">
                <a:solidFill>
                  <a:srgbClr val="41BBDF"/>
                </a:solidFill>
                <a:latin typeface="+mn-lt"/>
              </a:rPr>
              <a:t>GeoPal</a:t>
            </a:r>
            <a:r>
              <a:rPr lang="en-IE" sz="2200" i="1" dirty="0">
                <a:solidFill>
                  <a:srgbClr val="41BBDF"/>
                </a:solidFill>
                <a:latin typeface="+mn-lt"/>
              </a:rPr>
              <a:t> </a:t>
            </a:r>
            <a:r>
              <a:rPr lang="en-IE" sz="2200" i="1" dirty="0" err="1">
                <a:solidFill>
                  <a:srgbClr val="41BBDF"/>
                </a:solidFill>
                <a:latin typeface="+mn-lt"/>
              </a:rPr>
              <a:t>nuestro</a:t>
            </a:r>
            <a:r>
              <a:rPr lang="en-IE" sz="2200" i="1" dirty="0">
                <a:solidFill>
                  <a:srgbClr val="41BBDF"/>
                </a:solidFill>
                <a:latin typeface="+mn-lt"/>
              </a:rPr>
              <a:t> </a:t>
            </a:r>
            <a:r>
              <a:rPr lang="en-IE" sz="2200" i="1" dirty="0" err="1">
                <a:solidFill>
                  <a:srgbClr val="41BBDF"/>
                </a:solidFill>
                <a:latin typeface="+mn-lt"/>
              </a:rPr>
              <a:t>equipo</a:t>
            </a:r>
            <a:r>
              <a:rPr lang="en-IE" sz="2200" i="1" dirty="0">
                <a:solidFill>
                  <a:srgbClr val="41BBDF"/>
                </a:solidFill>
                <a:latin typeface="+mn-lt"/>
              </a:rPr>
              <a:t> de Medio </a:t>
            </a:r>
            <a:r>
              <a:rPr lang="en-IE" sz="2200" i="1" dirty="0" err="1">
                <a:solidFill>
                  <a:srgbClr val="41BBDF"/>
                </a:solidFill>
                <a:latin typeface="+mn-lt"/>
              </a:rPr>
              <a:t>Ambiente</a:t>
            </a:r>
            <a:r>
              <a:rPr lang="en-IE" sz="2200" i="1" dirty="0">
                <a:solidFill>
                  <a:srgbClr val="41BBDF"/>
                </a:solidFill>
                <a:latin typeface="+mn-lt"/>
              </a:rPr>
              <a:t> ha </a:t>
            </a:r>
            <a:r>
              <a:rPr lang="en-IE" sz="2200" i="1" dirty="0" err="1">
                <a:solidFill>
                  <a:srgbClr val="41BBDF"/>
                </a:solidFill>
                <a:latin typeface="+mn-lt"/>
              </a:rPr>
              <a:t>registrado</a:t>
            </a:r>
            <a:r>
              <a:rPr lang="en-IE" sz="2200" i="1" dirty="0">
                <a:solidFill>
                  <a:srgbClr val="41BBDF"/>
                </a:solidFill>
                <a:latin typeface="+mn-lt"/>
              </a:rPr>
              <a:t> un considerable </a:t>
            </a:r>
            <a:r>
              <a:rPr lang="en-IE" sz="2200" i="1" dirty="0" err="1">
                <a:solidFill>
                  <a:srgbClr val="41BBDF"/>
                </a:solidFill>
                <a:latin typeface="+mn-lt"/>
              </a:rPr>
              <a:t>descenso</a:t>
            </a:r>
            <a:r>
              <a:rPr lang="en-IE" sz="2200" i="1" dirty="0">
                <a:solidFill>
                  <a:srgbClr val="41BBDF"/>
                </a:solidFill>
                <a:latin typeface="+mn-lt"/>
              </a:rPr>
              <a:t> </a:t>
            </a:r>
            <a:r>
              <a:rPr lang="en-IE" sz="2200" i="1" dirty="0" err="1">
                <a:solidFill>
                  <a:srgbClr val="41BBDF"/>
                </a:solidFill>
                <a:latin typeface="+mn-lt"/>
              </a:rPr>
              <a:t>en</a:t>
            </a:r>
            <a:r>
              <a:rPr lang="en-IE" sz="2200" i="1" dirty="0">
                <a:solidFill>
                  <a:srgbClr val="41BBDF"/>
                </a:solidFill>
                <a:latin typeface="+mn-lt"/>
              </a:rPr>
              <a:t> </a:t>
            </a:r>
            <a:r>
              <a:rPr lang="en-IE" sz="2200" i="1" dirty="0" err="1">
                <a:solidFill>
                  <a:srgbClr val="41BBDF"/>
                </a:solidFill>
                <a:latin typeface="+mn-lt"/>
              </a:rPr>
              <a:t>los</a:t>
            </a:r>
            <a:r>
              <a:rPr lang="en-IE" sz="2200" i="1" dirty="0">
                <a:solidFill>
                  <a:srgbClr val="41BBDF"/>
                </a:solidFill>
                <a:latin typeface="+mn-lt"/>
              </a:rPr>
              <a:t> </a:t>
            </a:r>
            <a:r>
              <a:rPr lang="en-IE" sz="2200" i="1" dirty="0" err="1">
                <a:solidFill>
                  <a:srgbClr val="41BBDF"/>
                </a:solidFill>
                <a:latin typeface="+mn-lt"/>
              </a:rPr>
              <a:t>tiempos</a:t>
            </a:r>
            <a:r>
              <a:rPr lang="en-IE" sz="2200" i="1" dirty="0">
                <a:solidFill>
                  <a:srgbClr val="41BBDF"/>
                </a:solidFill>
                <a:latin typeface="+mn-lt"/>
              </a:rPr>
              <a:t> de </a:t>
            </a:r>
            <a:r>
              <a:rPr lang="en-IE" sz="2200" i="1" dirty="0" err="1">
                <a:solidFill>
                  <a:srgbClr val="41BBDF"/>
                </a:solidFill>
                <a:latin typeface="+mn-lt"/>
              </a:rPr>
              <a:t>respuesta</a:t>
            </a:r>
            <a:r>
              <a:rPr lang="en-IE" sz="2200" i="1" dirty="0">
                <a:solidFill>
                  <a:srgbClr val="41BBDF"/>
                </a:solidFill>
                <a:latin typeface="+mn-lt"/>
              </a:rPr>
              <a:t> </a:t>
            </a:r>
            <a:r>
              <a:rPr lang="en-IE" sz="2200" i="1" dirty="0" err="1">
                <a:solidFill>
                  <a:srgbClr val="41BBDF"/>
                </a:solidFill>
                <a:latin typeface="+mn-lt"/>
              </a:rPr>
              <a:t>desde</a:t>
            </a:r>
            <a:r>
              <a:rPr lang="en-IE" sz="2200" i="1" dirty="0">
                <a:solidFill>
                  <a:srgbClr val="41BBDF"/>
                </a:solidFill>
                <a:latin typeface="+mn-lt"/>
              </a:rPr>
              <a:t> que </a:t>
            </a:r>
            <a:r>
              <a:rPr lang="en-IE" sz="2200" i="1" dirty="0" err="1">
                <a:solidFill>
                  <a:srgbClr val="41BBDF"/>
                </a:solidFill>
                <a:latin typeface="+mn-lt"/>
              </a:rPr>
              <a:t>entra</a:t>
            </a:r>
            <a:r>
              <a:rPr lang="en-IE" sz="2200" i="1" dirty="0">
                <a:solidFill>
                  <a:srgbClr val="41BBDF"/>
                </a:solidFill>
                <a:latin typeface="+mn-lt"/>
              </a:rPr>
              <a:t> </a:t>
            </a:r>
            <a:r>
              <a:rPr lang="en-IE" sz="2200" i="1" dirty="0" err="1">
                <a:solidFill>
                  <a:srgbClr val="41BBDF"/>
                </a:solidFill>
                <a:latin typeface="+mn-lt"/>
              </a:rPr>
              <a:t>una</a:t>
            </a:r>
            <a:r>
              <a:rPr lang="en-IE" sz="2200" i="1" dirty="0">
                <a:solidFill>
                  <a:srgbClr val="41BBDF"/>
                </a:solidFill>
                <a:latin typeface="+mn-lt"/>
              </a:rPr>
              <a:t> </a:t>
            </a:r>
            <a:r>
              <a:rPr lang="en-IE" sz="2200" i="1" dirty="0" err="1">
                <a:solidFill>
                  <a:srgbClr val="41BBDF"/>
                </a:solidFill>
                <a:latin typeface="+mn-lt"/>
              </a:rPr>
              <a:t>llamada</a:t>
            </a:r>
            <a:r>
              <a:rPr lang="en-IE" sz="2200" i="1" dirty="0">
                <a:solidFill>
                  <a:srgbClr val="41BBDF"/>
                </a:solidFill>
                <a:latin typeface="+mn-lt"/>
              </a:rPr>
              <a:t> hasta el </a:t>
            </a:r>
            <a:r>
              <a:rPr lang="en-IE" sz="2200" i="1" dirty="0" err="1">
                <a:solidFill>
                  <a:srgbClr val="41BBDF"/>
                </a:solidFill>
                <a:latin typeface="+mn-lt"/>
              </a:rPr>
              <a:t>momento</a:t>
            </a:r>
            <a:r>
              <a:rPr lang="en-IE" sz="2200" i="1" dirty="0">
                <a:solidFill>
                  <a:srgbClr val="41BBDF"/>
                </a:solidFill>
                <a:latin typeface="+mn-lt"/>
              </a:rPr>
              <a:t> </a:t>
            </a:r>
            <a:r>
              <a:rPr lang="en-IE" sz="2200" i="1" dirty="0" err="1">
                <a:solidFill>
                  <a:srgbClr val="41BBDF"/>
                </a:solidFill>
                <a:latin typeface="+mn-lt"/>
              </a:rPr>
              <a:t>en</a:t>
            </a:r>
            <a:r>
              <a:rPr lang="en-IE" sz="2200" i="1" dirty="0">
                <a:solidFill>
                  <a:srgbClr val="41BBDF"/>
                </a:solidFill>
                <a:latin typeface="+mn-lt"/>
              </a:rPr>
              <a:t> que el </a:t>
            </a:r>
            <a:r>
              <a:rPr lang="en-IE" sz="2200" i="1" dirty="0" err="1">
                <a:solidFill>
                  <a:srgbClr val="41BBDF"/>
                </a:solidFill>
                <a:latin typeface="+mn-lt"/>
              </a:rPr>
              <a:t>incidente</a:t>
            </a:r>
            <a:r>
              <a:rPr lang="en-IE" sz="2200" i="1" dirty="0">
                <a:solidFill>
                  <a:srgbClr val="41BBDF"/>
                </a:solidFill>
                <a:latin typeface="+mn-lt"/>
              </a:rPr>
              <a:t> se Cierra. </a:t>
            </a:r>
            <a:r>
              <a:rPr lang="en-IE" sz="2200" i="1" dirty="0" err="1">
                <a:solidFill>
                  <a:srgbClr val="41BBDF"/>
                </a:solidFill>
                <a:latin typeface="+mn-lt"/>
              </a:rPr>
              <a:t>Nuestras</a:t>
            </a:r>
            <a:r>
              <a:rPr lang="en-IE" sz="2200" i="1" dirty="0">
                <a:solidFill>
                  <a:srgbClr val="41BBDF"/>
                </a:solidFill>
                <a:latin typeface="+mn-lt"/>
              </a:rPr>
              <a:t> </a:t>
            </a:r>
            <a:r>
              <a:rPr lang="en-IE" sz="2200" i="1" dirty="0" err="1">
                <a:solidFill>
                  <a:srgbClr val="41BBDF"/>
                </a:solidFill>
                <a:latin typeface="+mn-lt"/>
              </a:rPr>
              <a:t>estadísiticas</a:t>
            </a:r>
            <a:r>
              <a:rPr lang="en-IE" sz="2200" i="1" dirty="0">
                <a:solidFill>
                  <a:srgbClr val="41BBDF"/>
                </a:solidFill>
                <a:latin typeface="+mn-lt"/>
              </a:rPr>
              <a:t> </a:t>
            </a:r>
            <a:r>
              <a:rPr lang="en-IE" sz="2200" i="1" dirty="0" err="1">
                <a:solidFill>
                  <a:srgbClr val="41BBDF"/>
                </a:solidFill>
                <a:latin typeface="+mn-lt"/>
              </a:rPr>
              <a:t>internas</a:t>
            </a:r>
            <a:r>
              <a:rPr lang="en-IE" sz="2200" i="1" dirty="0">
                <a:solidFill>
                  <a:srgbClr val="41BBDF"/>
                </a:solidFill>
                <a:latin typeface="+mn-lt"/>
              </a:rPr>
              <a:t> </a:t>
            </a:r>
            <a:r>
              <a:rPr lang="en-IE" sz="2200" i="1" dirty="0" err="1">
                <a:solidFill>
                  <a:srgbClr val="41BBDF"/>
                </a:solidFill>
                <a:latin typeface="+mn-lt"/>
              </a:rPr>
              <a:t>arrojan</a:t>
            </a:r>
            <a:r>
              <a:rPr lang="en-IE" sz="2200" i="1" dirty="0">
                <a:solidFill>
                  <a:srgbClr val="41BBDF"/>
                </a:solidFill>
                <a:latin typeface="+mn-lt"/>
              </a:rPr>
              <a:t> un </a:t>
            </a:r>
            <a:r>
              <a:rPr lang="en-IE" sz="2200" i="1" dirty="0" err="1">
                <a:solidFill>
                  <a:srgbClr val="41BBDF"/>
                </a:solidFill>
                <a:latin typeface="+mn-lt"/>
              </a:rPr>
              <a:t>descenso</a:t>
            </a:r>
            <a:r>
              <a:rPr lang="en-IE" sz="2200" i="1" dirty="0">
                <a:solidFill>
                  <a:srgbClr val="41BBDF"/>
                </a:solidFill>
                <a:latin typeface="+mn-lt"/>
              </a:rPr>
              <a:t> del 36% </a:t>
            </a:r>
            <a:r>
              <a:rPr lang="en-IE" sz="2200" i="1" dirty="0" err="1">
                <a:solidFill>
                  <a:srgbClr val="41BBDF"/>
                </a:solidFill>
                <a:latin typeface="+mn-lt"/>
              </a:rPr>
              <a:t>en</a:t>
            </a:r>
            <a:r>
              <a:rPr lang="en-IE" sz="2200" i="1" dirty="0">
                <a:solidFill>
                  <a:srgbClr val="41BBDF"/>
                </a:solidFill>
                <a:latin typeface="+mn-lt"/>
              </a:rPr>
              <a:t> el </a:t>
            </a:r>
            <a:r>
              <a:rPr lang="en-IE" sz="2200" i="1" dirty="0" err="1">
                <a:solidFill>
                  <a:srgbClr val="41BBDF"/>
                </a:solidFill>
                <a:latin typeface="+mn-lt"/>
              </a:rPr>
              <a:t>tiempo</a:t>
            </a:r>
            <a:r>
              <a:rPr lang="en-IE" sz="2200" i="1" dirty="0">
                <a:solidFill>
                  <a:srgbClr val="41BBDF"/>
                </a:solidFill>
                <a:latin typeface="+mn-lt"/>
              </a:rPr>
              <a:t> que </a:t>
            </a:r>
            <a:r>
              <a:rPr lang="en-IE" sz="2200" i="1" dirty="0" err="1">
                <a:solidFill>
                  <a:srgbClr val="41BBDF"/>
                </a:solidFill>
                <a:latin typeface="+mn-lt"/>
              </a:rPr>
              <a:t>pasa</a:t>
            </a:r>
            <a:r>
              <a:rPr lang="en-IE" sz="2200" i="1" dirty="0">
                <a:solidFill>
                  <a:srgbClr val="41BBDF"/>
                </a:solidFill>
                <a:latin typeface="+mn-lt"/>
              </a:rPr>
              <a:t>  </a:t>
            </a:r>
            <a:r>
              <a:rPr lang="en-IE" sz="2200" i="1" dirty="0" err="1">
                <a:solidFill>
                  <a:srgbClr val="41BBDF"/>
                </a:solidFill>
                <a:latin typeface="+mn-lt"/>
              </a:rPr>
              <a:t>desde</a:t>
            </a:r>
            <a:r>
              <a:rPr lang="en-IE" sz="2200" i="1" dirty="0">
                <a:solidFill>
                  <a:srgbClr val="41BBDF"/>
                </a:solidFill>
                <a:latin typeface="+mn-lt"/>
              </a:rPr>
              <a:t> que </a:t>
            </a:r>
            <a:r>
              <a:rPr lang="en-IE" sz="2200" i="1" dirty="0" err="1">
                <a:solidFill>
                  <a:srgbClr val="41BBDF"/>
                </a:solidFill>
                <a:latin typeface="+mn-lt"/>
              </a:rPr>
              <a:t>recibimos</a:t>
            </a:r>
            <a:r>
              <a:rPr lang="en-IE" sz="2200" i="1" dirty="0">
                <a:solidFill>
                  <a:srgbClr val="41BBDF"/>
                </a:solidFill>
                <a:latin typeface="+mn-lt"/>
              </a:rPr>
              <a:t> la </a:t>
            </a:r>
            <a:r>
              <a:rPr lang="en-IE" sz="2200" i="1" dirty="0" err="1">
                <a:solidFill>
                  <a:srgbClr val="41BBDF"/>
                </a:solidFill>
                <a:latin typeface="+mn-lt"/>
              </a:rPr>
              <a:t>llamada</a:t>
            </a:r>
            <a:r>
              <a:rPr lang="en-IE" sz="2200" i="1" dirty="0">
                <a:solidFill>
                  <a:srgbClr val="41BBDF"/>
                </a:solidFill>
                <a:latin typeface="+mn-lt"/>
              </a:rPr>
              <a:t> hasta que </a:t>
            </a:r>
            <a:r>
              <a:rPr lang="en-IE" sz="2200" i="1" dirty="0" err="1">
                <a:solidFill>
                  <a:srgbClr val="41BBDF"/>
                </a:solidFill>
                <a:latin typeface="+mn-lt"/>
              </a:rPr>
              <a:t>resolvemos</a:t>
            </a:r>
            <a:r>
              <a:rPr lang="en-IE" sz="2200" i="1" dirty="0">
                <a:solidFill>
                  <a:srgbClr val="41BBDF"/>
                </a:solidFill>
                <a:latin typeface="+mn-lt"/>
              </a:rPr>
              <a:t> la </a:t>
            </a:r>
            <a:r>
              <a:rPr lang="en-IE" sz="2200" i="1" dirty="0" err="1">
                <a:solidFill>
                  <a:srgbClr val="41BBDF"/>
                </a:solidFill>
                <a:latin typeface="+mn-lt"/>
              </a:rPr>
              <a:t>incidencia</a:t>
            </a:r>
            <a:r>
              <a:rPr lang="en-IE" sz="2200" i="1" dirty="0">
                <a:solidFill>
                  <a:srgbClr val="41BBDF"/>
                </a:solidFill>
                <a:latin typeface="+mn-lt"/>
              </a:rPr>
              <a:t>.”</a:t>
            </a:r>
            <a:endParaRPr lang="en-IE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8618" y="202535"/>
            <a:ext cx="11343860" cy="715436"/>
          </a:xfrm>
        </p:spPr>
        <p:txBody>
          <a:bodyPr/>
          <a:lstStyle/>
          <a:p>
            <a:r>
              <a:rPr lang="en-IE" dirty="0" err="1">
                <a:latin typeface="+mn-lt"/>
              </a:rPr>
              <a:t>Caso</a:t>
            </a:r>
            <a:r>
              <a:rPr lang="en-IE" dirty="0">
                <a:latin typeface="+mn-lt"/>
              </a:rPr>
              <a:t> de </a:t>
            </a:r>
            <a:r>
              <a:rPr lang="en-IE" dirty="0" err="1">
                <a:latin typeface="+mn-lt"/>
              </a:rPr>
              <a:t>éxito</a:t>
            </a:r>
            <a:r>
              <a:rPr lang="en-IE" dirty="0">
                <a:latin typeface="+mn-lt"/>
              </a:rPr>
              <a:t> – Wexford City</a:t>
            </a:r>
          </a:p>
        </p:txBody>
      </p:sp>
      <p:pic>
        <p:nvPicPr>
          <p:cNvPr id="4098" name="Picture 2" descr="http://www.geopalsolutions.com/sites/default/files/styles/partners_customers_logo_normal/public/WexfordCountyCouncil.jpg?itok=ihtquGw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36" y="1239376"/>
            <a:ext cx="11620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95724" y="1719955"/>
            <a:ext cx="409278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1900" dirty="0" err="1">
                <a:latin typeface="+mj-lt"/>
              </a:rPr>
              <a:t>Encuesta</a:t>
            </a:r>
            <a:r>
              <a:rPr lang="en-GB" sz="1900" dirty="0">
                <a:latin typeface="+mj-lt"/>
              </a:rPr>
              <a:t> annual </a:t>
            </a:r>
            <a:r>
              <a:rPr lang="en-GB" sz="1900" dirty="0" err="1">
                <a:latin typeface="+mj-lt"/>
              </a:rPr>
              <a:t>sobre</a:t>
            </a:r>
            <a:r>
              <a:rPr lang="en-GB" sz="1900" dirty="0">
                <a:latin typeface="+mj-lt"/>
              </a:rPr>
              <a:t> </a:t>
            </a:r>
            <a:r>
              <a:rPr lang="en-GB" sz="1900" dirty="0" err="1">
                <a:latin typeface="+mj-lt"/>
              </a:rPr>
              <a:t>alojamientos</a:t>
            </a:r>
            <a:endParaRPr lang="en-GB" sz="1900" dirty="0">
              <a:latin typeface="+mj-lt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1900" dirty="0" err="1">
                <a:latin typeface="+mj-lt"/>
              </a:rPr>
              <a:t>Inspecciones</a:t>
            </a:r>
            <a:r>
              <a:rPr lang="en-GB" sz="1900" dirty="0">
                <a:latin typeface="+mj-lt"/>
              </a:rPr>
              <a:t> de </a:t>
            </a:r>
            <a:r>
              <a:rPr lang="en-GB" sz="1900" dirty="0" err="1">
                <a:latin typeface="+mj-lt"/>
              </a:rPr>
              <a:t>Seguridad</a:t>
            </a:r>
            <a:r>
              <a:rPr lang="en-GB" sz="1900" dirty="0">
                <a:latin typeface="+mj-lt"/>
              </a:rPr>
              <a:t> e </a:t>
            </a:r>
            <a:r>
              <a:rPr lang="en-GB" sz="1900" dirty="0" err="1">
                <a:latin typeface="+mj-lt"/>
              </a:rPr>
              <a:t>Higiene</a:t>
            </a:r>
            <a:endParaRPr lang="en-GB" sz="1900" dirty="0">
              <a:latin typeface="+mj-lt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1900" dirty="0" err="1">
                <a:latin typeface="+mj-lt"/>
              </a:rPr>
              <a:t>Inspección</a:t>
            </a:r>
            <a:r>
              <a:rPr lang="en-GB" sz="1900" dirty="0">
                <a:latin typeface="+mj-lt"/>
              </a:rPr>
              <a:t> de </a:t>
            </a:r>
            <a:r>
              <a:rPr lang="en-GB" sz="1900" dirty="0" err="1">
                <a:latin typeface="+mj-lt"/>
              </a:rPr>
              <a:t>viviendas</a:t>
            </a:r>
            <a:r>
              <a:rPr lang="en-GB" sz="1900" dirty="0">
                <a:latin typeface="+mj-lt"/>
              </a:rPr>
              <a:t> </a:t>
            </a:r>
            <a:r>
              <a:rPr lang="en-GB" sz="1900" dirty="0" err="1">
                <a:latin typeface="+mj-lt"/>
              </a:rPr>
              <a:t>vacías</a:t>
            </a:r>
            <a:endParaRPr lang="en-GB" sz="1900" dirty="0">
              <a:latin typeface="+mj-lt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1900" dirty="0">
                <a:latin typeface="+mj-lt"/>
              </a:rPr>
              <a:t>Tickets del </a:t>
            </a:r>
            <a:r>
              <a:rPr lang="en-GB" sz="1900" dirty="0" err="1">
                <a:latin typeface="+mj-lt"/>
              </a:rPr>
              <a:t>parquímetro</a:t>
            </a:r>
            <a:endParaRPr lang="ga-IE" sz="1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5549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Seguridad</a:t>
            </a:r>
            <a:r>
              <a:rPr lang="en-US" dirty="0"/>
              <a:t> e </a:t>
            </a:r>
            <a:r>
              <a:rPr lang="en-US" dirty="0" err="1"/>
              <a:t>Higiene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instalaciones</a:t>
            </a:r>
            <a:r>
              <a:rPr lang="en-US" dirty="0"/>
              <a:t> – </a:t>
            </a:r>
            <a:r>
              <a:rPr lang="en-US" dirty="0" err="1"/>
              <a:t>Inspección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equipos</a:t>
            </a:r>
            <a:r>
              <a:rPr lang="en-US" dirty="0"/>
              <a:t> de </a:t>
            </a:r>
            <a:r>
              <a:rPr lang="en-US" dirty="0" err="1"/>
              <a:t>prevención</a:t>
            </a:r>
            <a:r>
              <a:rPr lang="en-US" dirty="0"/>
              <a:t> de </a:t>
            </a:r>
            <a:r>
              <a:rPr lang="en-US" dirty="0" err="1"/>
              <a:t>incendios</a:t>
            </a:r>
            <a:r>
              <a:rPr lang="en-US" dirty="0"/>
              <a:t>, </a:t>
            </a:r>
            <a:r>
              <a:rPr lang="en-US" dirty="0" err="1"/>
              <a:t>registro</a:t>
            </a:r>
            <a:r>
              <a:rPr lang="en-US" dirty="0"/>
              <a:t> </a:t>
            </a:r>
            <a:r>
              <a:rPr lang="en-US" dirty="0" err="1"/>
              <a:t>fotográfico</a:t>
            </a:r>
            <a:r>
              <a:rPr lang="en-US" dirty="0"/>
              <a:t> de </a:t>
            </a:r>
            <a:r>
              <a:rPr lang="en-US" dirty="0" err="1"/>
              <a:t>mobiliario</a:t>
            </a:r>
            <a:r>
              <a:rPr lang="en-US" dirty="0"/>
              <a:t> </a:t>
            </a:r>
            <a:r>
              <a:rPr lang="en-US" dirty="0" err="1"/>
              <a:t>urbano</a:t>
            </a:r>
            <a:r>
              <a:rPr lang="en-US" dirty="0"/>
              <a:t>,  </a:t>
            </a:r>
            <a:r>
              <a:rPr lang="en-US" dirty="0" err="1"/>
              <a:t>Inspecciones</a:t>
            </a:r>
            <a:r>
              <a:rPr lang="en-US" dirty="0"/>
              <a:t> con </a:t>
            </a:r>
            <a:r>
              <a:rPr lang="en-US" dirty="0" err="1"/>
              <a:t>vehículo</a:t>
            </a:r>
            <a:r>
              <a:rPr lang="en-US" dirty="0"/>
              <a:t> –</a:t>
            </a:r>
            <a:r>
              <a:rPr lang="en-US" dirty="0" err="1"/>
              <a:t>aparcamientos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doble</a:t>
            </a:r>
            <a:r>
              <a:rPr lang="en-US" dirty="0"/>
              <a:t> fila, </a:t>
            </a:r>
            <a:r>
              <a:rPr lang="en-US" dirty="0" err="1"/>
              <a:t>etc</a:t>
            </a:r>
            <a:r>
              <a:rPr lang="en-US" dirty="0"/>
              <a:t>- , </a:t>
            </a:r>
            <a:r>
              <a:rPr lang="en-US" dirty="0" err="1"/>
              <a:t>infracciones</a:t>
            </a:r>
            <a:r>
              <a:rPr lang="en-US" dirty="0"/>
              <a:t> </a:t>
            </a:r>
            <a:r>
              <a:rPr lang="en-US" dirty="0" err="1"/>
              <a:t>urbanísticas</a:t>
            </a:r>
            <a:r>
              <a:rPr lang="en-US" dirty="0"/>
              <a:t>, </a:t>
            </a:r>
            <a:r>
              <a:rPr lang="en-US" dirty="0" err="1"/>
              <a:t>accesos</a:t>
            </a:r>
            <a:r>
              <a:rPr lang="en-US" dirty="0"/>
              <a:t> a zonas communes (</a:t>
            </a:r>
            <a:r>
              <a:rPr lang="en-US" dirty="0" err="1"/>
              <a:t>espacios</a:t>
            </a:r>
            <a:r>
              <a:rPr lang="en-US" dirty="0"/>
              <a:t> </a:t>
            </a:r>
            <a:r>
              <a:rPr lang="en-US" dirty="0" err="1"/>
              <a:t>cerrados</a:t>
            </a:r>
            <a:r>
              <a:rPr lang="en-US" dirty="0"/>
              <a:t>, </a:t>
            </a:r>
            <a:r>
              <a:rPr lang="en-US" dirty="0" err="1"/>
              <a:t>tejados</a:t>
            </a:r>
            <a:r>
              <a:rPr lang="en-US" dirty="0"/>
              <a:t>, etc.).</a:t>
            </a:r>
          </a:p>
          <a:p>
            <a:r>
              <a:rPr lang="en-US" dirty="0" err="1"/>
              <a:t>Mantenimiento</a:t>
            </a:r>
            <a:r>
              <a:rPr lang="en-US" dirty="0"/>
              <a:t> de </a:t>
            </a:r>
            <a:r>
              <a:rPr lang="en-US" dirty="0" err="1"/>
              <a:t>Carreteras</a:t>
            </a:r>
            <a:r>
              <a:rPr lang="en-US" dirty="0"/>
              <a:t> – </a:t>
            </a:r>
            <a:r>
              <a:rPr lang="en-US" dirty="0" err="1"/>
              <a:t>Registro</a:t>
            </a:r>
            <a:r>
              <a:rPr lang="en-US" dirty="0"/>
              <a:t> </a:t>
            </a:r>
            <a:r>
              <a:rPr lang="en-US" dirty="0" err="1"/>
              <a:t>fotográfico</a:t>
            </a:r>
            <a:r>
              <a:rPr lang="en-US" dirty="0"/>
              <a:t>, </a:t>
            </a:r>
            <a:r>
              <a:rPr lang="en-US" dirty="0" err="1"/>
              <a:t>contadores</a:t>
            </a:r>
            <a:r>
              <a:rPr lang="en-US" dirty="0"/>
              <a:t> de </a:t>
            </a:r>
            <a:r>
              <a:rPr lang="en-US" dirty="0" err="1"/>
              <a:t>tráfico</a:t>
            </a:r>
            <a:r>
              <a:rPr lang="en-US" dirty="0"/>
              <a:t>, </a:t>
            </a:r>
            <a:r>
              <a:rPr lang="en-US" dirty="0" err="1"/>
              <a:t>gestión</a:t>
            </a:r>
            <a:r>
              <a:rPr lang="en-US" dirty="0"/>
              <a:t> de </a:t>
            </a:r>
            <a:r>
              <a:rPr lang="en-US" dirty="0" err="1"/>
              <a:t>mantenimiento</a:t>
            </a:r>
            <a:r>
              <a:rPr lang="en-US" dirty="0"/>
              <a:t> de la </a:t>
            </a:r>
            <a:r>
              <a:rPr lang="en-US" dirty="0" err="1"/>
              <a:t>flota</a:t>
            </a:r>
            <a:r>
              <a:rPr lang="en-US" dirty="0"/>
              <a:t> de </a:t>
            </a:r>
            <a:r>
              <a:rPr lang="en-US" dirty="0" err="1"/>
              <a:t>vehículos</a:t>
            </a:r>
            <a:r>
              <a:rPr lang="en-US" dirty="0"/>
              <a:t>, </a:t>
            </a:r>
            <a:r>
              <a:rPr lang="en-US" dirty="0" err="1"/>
              <a:t>inspecciones</a:t>
            </a:r>
            <a:r>
              <a:rPr lang="en-US" dirty="0"/>
              <a:t> de </a:t>
            </a:r>
            <a:r>
              <a:rPr lang="en-US" dirty="0" err="1"/>
              <a:t>edificios</a:t>
            </a:r>
            <a:r>
              <a:rPr lang="en-US" dirty="0"/>
              <a:t> y </a:t>
            </a:r>
            <a:r>
              <a:rPr lang="en-US" dirty="0" err="1"/>
              <a:t>negocios</a:t>
            </a:r>
            <a:r>
              <a:rPr lang="en-US" dirty="0"/>
              <a:t> para </a:t>
            </a:r>
            <a:r>
              <a:rPr lang="en-US" dirty="0" err="1"/>
              <a:t>tasaciones</a:t>
            </a:r>
            <a:r>
              <a:rPr lang="en-US" dirty="0"/>
              <a:t> </a:t>
            </a:r>
            <a:r>
              <a:rPr lang="en-US" dirty="0" err="1"/>
              <a:t>fiscales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 err="1"/>
              <a:t>Obras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ejecución</a:t>
            </a:r>
            <a:r>
              <a:rPr lang="en-US" dirty="0"/>
              <a:t> – </a:t>
            </a:r>
            <a:r>
              <a:rPr lang="en-US" dirty="0" err="1"/>
              <a:t>Registro</a:t>
            </a:r>
            <a:r>
              <a:rPr lang="en-US" dirty="0"/>
              <a:t> </a:t>
            </a:r>
            <a:r>
              <a:rPr lang="en-US" dirty="0" err="1"/>
              <a:t>fotográfico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fechas</a:t>
            </a:r>
            <a:r>
              <a:rPr lang="en-US" dirty="0"/>
              <a:t> y </a:t>
            </a:r>
            <a:r>
              <a:rPr lang="en-US" dirty="0" err="1"/>
              <a:t>geolocalizado</a:t>
            </a:r>
            <a:endParaRPr lang="en-US" dirty="0"/>
          </a:p>
          <a:p>
            <a:r>
              <a:rPr lang="en-US" dirty="0"/>
              <a:t>Zonas </a:t>
            </a:r>
            <a:r>
              <a:rPr lang="en-US" dirty="0" err="1"/>
              <a:t>Comunes</a:t>
            </a:r>
            <a:r>
              <a:rPr lang="en-US" dirty="0"/>
              <a:t> – </a:t>
            </a:r>
            <a:r>
              <a:rPr lang="en-US" dirty="0" err="1"/>
              <a:t>Registro</a:t>
            </a:r>
            <a:r>
              <a:rPr lang="en-US" dirty="0"/>
              <a:t> </a:t>
            </a:r>
            <a:r>
              <a:rPr lang="en-US" dirty="0" err="1"/>
              <a:t>fotográfico</a:t>
            </a:r>
            <a:endParaRPr lang="en-US" dirty="0"/>
          </a:p>
          <a:p>
            <a:r>
              <a:rPr lang="en-US" dirty="0"/>
              <a:t>Medio </a:t>
            </a:r>
            <a:r>
              <a:rPr lang="en-US" dirty="0" err="1"/>
              <a:t>Ambiente</a:t>
            </a:r>
            <a:r>
              <a:rPr lang="en-US" dirty="0"/>
              <a:t> – </a:t>
            </a:r>
            <a:r>
              <a:rPr lang="en-US" dirty="0" err="1"/>
              <a:t>Inspecciones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la </a:t>
            </a:r>
            <a:r>
              <a:rPr lang="en-US" dirty="0" err="1"/>
              <a:t>actividad</a:t>
            </a:r>
            <a:r>
              <a:rPr lang="en-US" dirty="0"/>
              <a:t> de </a:t>
            </a:r>
            <a:r>
              <a:rPr lang="en-US" dirty="0" err="1"/>
              <a:t>limpieza</a:t>
            </a:r>
            <a:r>
              <a:rPr lang="en-US" dirty="0"/>
              <a:t>, de </a:t>
            </a:r>
            <a:r>
              <a:rPr lang="en-US" dirty="0" err="1"/>
              <a:t>campos</a:t>
            </a:r>
            <a:r>
              <a:rPr lang="en-US" dirty="0"/>
              <a:t> </a:t>
            </a:r>
            <a:r>
              <a:rPr lang="en-US" dirty="0" err="1"/>
              <a:t>deportivos</a:t>
            </a:r>
            <a:r>
              <a:rPr lang="en-US" dirty="0"/>
              <a:t>, </a:t>
            </a:r>
            <a:r>
              <a:rPr lang="en-US" dirty="0" err="1"/>
              <a:t>parques</a:t>
            </a:r>
            <a:r>
              <a:rPr lang="en-US" dirty="0"/>
              <a:t>, </a:t>
            </a:r>
            <a:r>
              <a:rPr lang="en-US" dirty="0" err="1"/>
              <a:t>jardines</a:t>
            </a:r>
            <a:r>
              <a:rPr lang="en-US" dirty="0"/>
              <a:t>, zonas de </a:t>
            </a:r>
            <a:r>
              <a:rPr lang="en-US" dirty="0" err="1"/>
              <a:t>juego</a:t>
            </a:r>
            <a:r>
              <a:rPr lang="en-US" dirty="0"/>
              <a:t> </a:t>
            </a:r>
            <a:r>
              <a:rPr lang="en-US" dirty="0" err="1"/>
              <a:t>infantiles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 </a:t>
            </a:r>
            <a:r>
              <a:rPr lang="en-US" dirty="0" err="1"/>
              <a:t>teniendo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cuenta</a:t>
            </a:r>
            <a:r>
              <a:rPr lang="en-US" dirty="0"/>
              <a:t> el </a:t>
            </a:r>
            <a:r>
              <a:rPr lang="en-US" dirty="0" err="1"/>
              <a:t>registro</a:t>
            </a:r>
            <a:r>
              <a:rPr lang="en-US" dirty="0"/>
              <a:t> de </a:t>
            </a:r>
            <a:r>
              <a:rPr lang="en-US" dirty="0" err="1"/>
              <a:t>actividad</a:t>
            </a:r>
            <a:r>
              <a:rPr lang="en-US" dirty="0"/>
              <a:t> para </a:t>
            </a:r>
            <a:r>
              <a:rPr lang="en-US" dirty="0" err="1"/>
              <a:t>ayuda</a:t>
            </a:r>
            <a:r>
              <a:rPr lang="en-US" dirty="0"/>
              <a:t> de </a:t>
            </a:r>
            <a:r>
              <a:rPr lang="en-US" dirty="0" err="1"/>
              <a:t>trabajadores</a:t>
            </a:r>
            <a:r>
              <a:rPr lang="en-US" dirty="0"/>
              <a:t> que </a:t>
            </a:r>
            <a:r>
              <a:rPr lang="en-US" dirty="0" err="1"/>
              <a:t>están</a:t>
            </a:r>
            <a:r>
              <a:rPr lang="en-US" dirty="0"/>
              <a:t> solos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instalación</a:t>
            </a:r>
            <a:r>
              <a:rPr lang="en-US" dirty="0"/>
              <a:t> de que se </a:t>
            </a:r>
            <a:r>
              <a:rPr lang="en-US" dirty="0" err="1"/>
              <a:t>trate</a:t>
            </a:r>
            <a:r>
              <a:rPr lang="en-US" dirty="0"/>
              <a:t>.</a:t>
            </a:r>
          </a:p>
          <a:p>
            <a:r>
              <a:rPr lang="en-US" dirty="0" err="1"/>
              <a:t>Aguas</a:t>
            </a:r>
            <a:r>
              <a:rPr lang="en-US" dirty="0"/>
              <a:t> – </a:t>
            </a:r>
            <a:r>
              <a:rPr lang="en-US" dirty="0" err="1"/>
              <a:t>Lecturas</a:t>
            </a:r>
            <a:r>
              <a:rPr lang="en-US" dirty="0"/>
              <a:t> de </a:t>
            </a:r>
            <a:r>
              <a:rPr lang="en-US" dirty="0" err="1"/>
              <a:t>nivel</a:t>
            </a:r>
            <a:r>
              <a:rPr lang="en-US" dirty="0"/>
              <a:t> de </a:t>
            </a:r>
            <a:r>
              <a:rPr lang="en-US" dirty="0" err="1"/>
              <a:t>cloro</a:t>
            </a:r>
            <a:r>
              <a:rPr lang="en-US" dirty="0"/>
              <a:t>, </a:t>
            </a:r>
            <a:r>
              <a:rPr lang="en-US" dirty="0" err="1"/>
              <a:t>alcantarillado</a:t>
            </a:r>
            <a:r>
              <a:rPr lang="en-US" dirty="0"/>
              <a:t>, </a:t>
            </a:r>
            <a:r>
              <a:rPr lang="en-US" dirty="0" err="1"/>
              <a:t>contadores</a:t>
            </a:r>
            <a:r>
              <a:rPr lang="en-US" dirty="0"/>
              <a:t> de </a:t>
            </a:r>
            <a:r>
              <a:rPr lang="en-US" dirty="0" err="1"/>
              <a:t>agua</a:t>
            </a:r>
            <a:r>
              <a:rPr lang="en-US" dirty="0"/>
              <a:t> municipals, </a:t>
            </a:r>
            <a:r>
              <a:rPr lang="en-US" dirty="0" err="1"/>
              <a:t>limpiezas</a:t>
            </a:r>
            <a:r>
              <a:rPr lang="en-US" dirty="0"/>
              <a:t> </a:t>
            </a:r>
            <a:r>
              <a:rPr lang="en-US" dirty="0" err="1"/>
              <a:t>comunitarias</a:t>
            </a:r>
            <a:r>
              <a:rPr lang="en-US" dirty="0"/>
              <a:t>, </a:t>
            </a:r>
            <a:r>
              <a:rPr lang="en-US" dirty="0" err="1"/>
              <a:t>incidentes</a:t>
            </a:r>
            <a:r>
              <a:rPr lang="en-US" dirty="0"/>
              <a:t> </a:t>
            </a:r>
            <a:r>
              <a:rPr lang="en-US" dirty="0" err="1"/>
              <a:t>medioambientales</a:t>
            </a:r>
            <a:r>
              <a:rPr lang="en-US" dirty="0"/>
              <a:t> </a:t>
            </a:r>
            <a:r>
              <a:rPr lang="en-US" dirty="0" err="1"/>
              <a:t>provocados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fugas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-</a:t>
            </a:r>
          </a:p>
          <a:p>
            <a:r>
              <a:rPr lang="en-US" dirty="0"/>
              <a:t>Control de </a:t>
            </a:r>
            <a:r>
              <a:rPr lang="en-US" dirty="0" err="1"/>
              <a:t>créditos</a:t>
            </a:r>
            <a:r>
              <a:rPr lang="en-US" dirty="0"/>
              <a:t> – Para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alojamientos</a:t>
            </a:r>
            <a:r>
              <a:rPr lang="en-US" dirty="0"/>
              <a:t> </a:t>
            </a:r>
            <a:r>
              <a:rPr lang="en-US" dirty="0" err="1"/>
              <a:t>propiedad</a:t>
            </a:r>
            <a:r>
              <a:rPr lang="en-US" dirty="0"/>
              <a:t> municipal que se </a:t>
            </a:r>
            <a:r>
              <a:rPr lang="en-US" dirty="0" err="1"/>
              <a:t>arriendan</a:t>
            </a:r>
            <a:r>
              <a:rPr lang="en-US" dirty="0"/>
              <a:t>. </a:t>
            </a:r>
          </a:p>
          <a:p>
            <a:r>
              <a:rPr lang="en-US" dirty="0" err="1"/>
              <a:t>Alojamientos</a:t>
            </a:r>
            <a:r>
              <a:rPr lang="en-US" dirty="0"/>
              <a:t> – </a:t>
            </a:r>
            <a:r>
              <a:rPr lang="en-US" dirty="0" err="1"/>
              <a:t>Mantenimiento</a:t>
            </a:r>
            <a:r>
              <a:rPr lang="en-US" dirty="0"/>
              <a:t>, </a:t>
            </a:r>
            <a:r>
              <a:rPr lang="en-US" dirty="0" err="1"/>
              <a:t>incidentes</a:t>
            </a:r>
            <a:r>
              <a:rPr lang="en-US" dirty="0"/>
              <a:t>, </a:t>
            </a:r>
            <a:r>
              <a:rPr lang="en-US" dirty="0" err="1"/>
              <a:t>registro</a:t>
            </a:r>
            <a:r>
              <a:rPr lang="en-US" dirty="0"/>
              <a:t> </a:t>
            </a:r>
            <a:r>
              <a:rPr lang="en-US" dirty="0" err="1"/>
              <a:t>fotográfico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alojamientos</a:t>
            </a:r>
            <a:r>
              <a:rPr lang="en-US" dirty="0"/>
              <a:t>, </a:t>
            </a:r>
            <a:r>
              <a:rPr lang="en-US" dirty="0" err="1"/>
              <a:t>inspecciones</a:t>
            </a:r>
            <a:r>
              <a:rPr lang="en-US" dirty="0"/>
              <a:t> de </a:t>
            </a:r>
            <a:r>
              <a:rPr lang="en-US" dirty="0" err="1"/>
              <a:t>calidad</a:t>
            </a:r>
            <a:r>
              <a:rPr lang="en-US" dirty="0"/>
              <a:t> de </a:t>
            </a:r>
            <a:r>
              <a:rPr lang="en-US" dirty="0" err="1"/>
              <a:t>aguas</a:t>
            </a:r>
            <a:r>
              <a:rPr lang="en-US" dirty="0"/>
              <a:t> y zonas </a:t>
            </a:r>
            <a:r>
              <a:rPr lang="en-US" dirty="0" err="1"/>
              <a:t>sépticas</a:t>
            </a:r>
            <a:r>
              <a:rPr lang="en-US" dirty="0"/>
              <a:t>, </a:t>
            </a:r>
            <a:r>
              <a:rPr lang="en-US" dirty="0" err="1"/>
              <a:t>obras</a:t>
            </a:r>
            <a:r>
              <a:rPr lang="en-US" dirty="0"/>
              <a:t>, </a:t>
            </a:r>
            <a:r>
              <a:rPr lang="en-US" dirty="0" err="1"/>
              <a:t>andamios</a:t>
            </a:r>
            <a:r>
              <a:rPr lang="en-US" dirty="0"/>
              <a:t>, etc.</a:t>
            </a:r>
          </a:p>
          <a:p>
            <a:r>
              <a:rPr lang="en-US" dirty="0" err="1"/>
              <a:t>Aparcamientos</a:t>
            </a:r>
            <a:r>
              <a:rPr lang="en-US" dirty="0"/>
              <a:t> de </a:t>
            </a:r>
            <a:r>
              <a:rPr lang="en-US" dirty="0" err="1"/>
              <a:t>pago</a:t>
            </a:r>
            <a:r>
              <a:rPr lang="en-US" dirty="0"/>
              <a:t> </a:t>
            </a:r>
            <a:r>
              <a:rPr lang="en-US" dirty="0" err="1"/>
              <a:t>municipales</a:t>
            </a:r>
            <a:r>
              <a:rPr lang="en-US" dirty="0"/>
              <a:t> – </a:t>
            </a:r>
            <a:r>
              <a:rPr lang="en-US" dirty="0" err="1"/>
              <a:t>gestión</a:t>
            </a:r>
            <a:r>
              <a:rPr lang="en-US" dirty="0"/>
              <a:t> de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aparcamientos</a:t>
            </a:r>
            <a:r>
              <a:rPr lang="en-US" dirty="0"/>
              <a:t> de </a:t>
            </a:r>
            <a:r>
              <a:rPr lang="en-US" dirty="0" err="1"/>
              <a:t>todas</a:t>
            </a:r>
            <a:r>
              <a:rPr lang="en-US" dirty="0"/>
              <a:t> las </a:t>
            </a:r>
            <a:r>
              <a:rPr lang="en-US" dirty="0" err="1"/>
              <a:t>poblaciones</a:t>
            </a:r>
            <a:r>
              <a:rPr lang="en-US" dirty="0"/>
              <a:t> del </a:t>
            </a:r>
            <a:r>
              <a:rPr lang="en-US" dirty="0" err="1"/>
              <a:t>condado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Wexford </a:t>
            </a:r>
            <a:r>
              <a:rPr lang="en-US" dirty="0" err="1"/>
              <a:t>Casos</a:t>
            </a:r>
            <a:r>
              <a:rPr lang="en-US" dirty="0"/>
              <a:t> de </a:t>
            </a:r>
            <a:r>
              <a:rPr lang="en-US" dirty="0" err="1"/>
              <a:t>Uso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480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63828" y="1077144"/>
            <a:ext cx="4796942" cy="56284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sz="2000" dirty="0"/>
              <a:t>Roscommon County Council  </a:t>
            </a:r>
            <a:r>
              <a:rPr lang="en-IE" sz="2000" dirty="0" err="1"/>
              <a:t>usa</a:t>
            </a:r>
            <a:r>
              <a:rPr lang="en-IE" sz="2000" dirty="0"/>
              <a:t> </a:t>
            </a:r>
            <a:r>
              <a:rPr lang="en-IE" sz="2000" dirty="0" err="1"/>
              <a:t>GeoPal</a:t>
            </a:r>
            <a:r>
              <a:rPr lang="en-IE" sz="2000" dirty="0"/>
              <a:t> para </a:t>
            </a:r>
            <a:r>
              <a:rPr lang="en-IE" sz="2000" dirty="0" err="1"/>
              <a:t>encuestas</a:t>
            </a:r>
            <a:r>
              <a:rPr lang="en-IE" sz="2000" dirty="0"/>
              <a:t> e </a:t>
            </a:r>
            <a:r>
              <a:rPr lang="en-IE" sz="2000" dirty="0" err="1"/>
              <a:t>inspecciones</a:t>
            </a:r>
            <a:r>
              <a:rPr lang="en-IE" sz="2000" dirty="0"/>
              <a:t> </a:t>
            </a:r>
            <a:r>
              <a:rPr lang="en-IE" sz="2000" dirty="0" err="1"/>
              <a:t>sobre</a:t>
            </a:r>
            <a:r>
              <a:rPr lang="en-IE" sz="2000" dirty="0"/>
              <a:t>:</a:t>
            </a:r>
          </a:p>
          <a:p>
            <a:pPr>
              <a:buFontTx/>
              <a:buChar char="-"/>
            </a:pPr>
            <a:r>
              <a:rPr lang="en-IE" sz="2000" dirty="0" err="1"/>
              <a:t>Registros</a:t>
            </a:r>
            <a:r>
              <a:rPr lang="en-IE" sz="2000" dirty="0"/>
              <a:t> de </a:t>
            </a:r>
            <a:r>
              <a:rPr lang="en-IE" sz="2000" dirty="0" err="1"/>
              <a:t>tumbas</a:t>
            </a:r>
            <a:r>
              <a:rPr lang="en-IE" sz="2000" dirty="0"/>
              <a:t> y </a:t>
            </a:r>
            <a:r>
              <a:rPr lang="en-IE" sz="2000" dirty="0" err="1"/>
              <a:t>nichos</a:t>
            </a:r>
            <a:r>
              <a:rPr lang="en-IE" sz="2000" dirty="0"/>
              <a:t> </a:t>
            </a:r>
            <a:r>
              <a:rPr lang="en-IE" sz="2000" dirty="0" err="1"/>
              <a:t>en</a:t>
            </a:r>
            <a:r>
              <a:rPr lang="en-IE" sz="2000" dirty="0"/>
              <a:t> el </a:t>
            </a:r>
            <a:r>
              <a:rPr lang="en-IE" sz="2000" dirty="0" err="1"/>
              <a:t>Cementerio</a:t>
            </a:r>
            <a:endParaRPr lang="en-IE" sz="2000" dirty="0"/>
          </a:p>
          <a:p>
            <a:pPr>
              <a:buFontTx/>
              <a:buChar char="-"/>
            </a:pPr>
            <a:r>
              <a:rPr lang="en-IE" sz="2000" dirty="0" err="1"/>
              <a:t>Encuestas</a:t>
            </a:r>
            <a:r>
              <a:rPr lang="en-IE" sz="2000" dirty="0"/>
              <a:t> </a:t>
            </a:r>
            <a:r>
              <a:rPr lang="en-IE" sz="2000" dirty="0" err="1"/>
              <a:t>sobre</a:t>
            </a:r>
            <a:r>
              <a:rPr lang="en-IE" sz="2000" dirty="0"/>
              <a:t> </a:t>
            </a:r>
            <a:r>
              <a:rPr lang="en-IE" sz="2000" dirty="0" err="1"/>
              <a:t>residuos</a:t>
            </a:r>
            <a:r>
              <a:rPr lang="en-IE" sz="2000" dirty="0"/>
              <a:t> </a:t>
            </a:r>
            <a:r>
              <a:rPr lang="en-IE" sz="2000" dirty="0" err="1"/>
              <a:t>domésticosns</a:t>
            </a:r>
            <a:endParaRPr lang="en-IE" sz="2000" dirty="0"/>
          </a:p>
          <a:p>
            <a:pPr>
              <a:buFontTx/>
              <a:buChar char="-"/>
            </a:pPr>
            <a:r>
              <a:rPr lang="en-IE" sz="2000" dirty="0" err="1"/>
              <a:t>Cumplimiento</a:t>
            </a:r>
            <a:r>
              <a:rPr lang="en-IE" sz="2000" dirty="0"/>
              <a:t> de la </a:t>
            </a:r>
            <a:r>
              <a:rPr lang="en-IE" sz="2000" dirty="0" err="1"/>
              <a:t>legislación</a:t>
            </a:r>
            <a:r>
              <a:rPr lang="en-IE" sz="2000" dirty="0"/>
              <a:t> </a:t>
            </a:r>
            <a:r>
              <a:rPr lang="en-IE" sz="2000" dirty="0" err="1"/>
              <a:t>sobre</a:t>
            </a:r>
            <a:r>
              <a:rPr lang="en-IE" sz="2000" dirty="0"/>
              <a:t> </a:t>
            </a:r>
            <a:r>
              <a:rPr lang="en-IE" sz="2000" dirty="0" err="1"/>
              <a:t>reciclado</a:t>
            </a:r>
            <a:r>
              <a:rPr lang="en-IE" sz="2000" dirty="0"/>
              <a:t> de </a:t>
            </a:r>
            <a:r>
              <a:rPr lang="en-IE" sz="2000" dirty="0" err="1"/>
              <a:t>equipos</a:t>
            </a:r>
            <a:r>
              <a:rPr lang="en-IE" sz="2000" dirty="0"/>
              <a:t> </a:t>
            </a:r>
            <a:r>
              <a:rPr lang="en-IE" sz="2000" dirty="0" err="1"/>
              <a:t>eléctricos</a:t>
            </a:r>
            <a:r>
              <a:rPr lang="en-IE" sz="2000" dirty="0"/>
              <a:t> y </a:t>
            </a:r>
            <a:r>
              <a:rPr lang="en-IE" sz="2000" dirty="0" err="1"/>
              <a:t>electrónicos</a:t>
            </a:r>
            <a:endParaRPr lang="en-IE" sz="2000" dirty="0"/>
          </a:p>
          <a:p>
            <a:pPr>
              <a:buFontTx/>
              <a:buChar char="-"/>
            </a:pPr>
            <a:r>
              <a:rPr lang="en-IE" sz="2000" dirty="0" err="1"/>
              <a:t>Inspección</a:t>
            </a:r>
            <a:r>
              <a:rPr lang="en-IE" sz="2000" dirty="0"/>
              <a:t> de </a:t>
            </a:r>
            <a:r>
              <a:rPr lang="en-IE" sz="2000" dirty="0" err="1"/>
              <a:t>los</a:t>
            </a:r>
            <a:r>
              <a:rPr lang="en-IE" sz="2000" dirty="0"/>
              <a:t> </a:t>
            </a:r>
            <a:r>
              <a:rPr lang="en-IE" sz="2000" dirty="0" err="1"/>
              <a:t>vehículos</a:t>
            </a:r>
            <a:r>
              <a:rPr lang="en-IE" sz="2000" dirty="0"/>
              <a:t> </a:t>
            </a:r>
            <a:r>
              <a:rPr lang="en-IE" sz="2000" dirty="0" err="1"/>
              <a:t>usados</a:t>
            </a:r>
            <a:r>
              <a:rPr lang="en-IE" sz="2000" dirty="0"/>
              <a:t> </a:t>
            </a:r>
            <a:r>
              <a:rPr lang="en-IE" sz="2000" dirty="0" err="1"/>
              <a:t>por</a:t>
            </a:r>
            <a:r>
              <a:rPr lang="en-IE" sz="2000" dirty="0"/>
              <a:t> </a:t>
            </a:r>
            <a:r>
              <a:rPr lang="en-IE" sz="2000" dirty="0" err="1"/>
              <a:t>los</a:t>
            </a:r>
            <a:r>
              <a:rPr lang="en-IE" sz="2000" dirty="0"/>
              <a:t> </a:t>
            </a:r>
            <a:r>
              <a:rPr lang="en-IE" sz="2000" dirty="0" err="1"/>
              <a:t>trabajadores</a:t>
            </a:r>
            <a:endParaRPr lang="en-IE" sz="2000" dirty="0"/>
          </a:p>
          <a:p>
            <a:pPr marL="0" indent="0">
              <a:buNone/>
            </a:pPr>
            <a:endParaRPr lang="en-IE" sz="2000" dirty="0"/>
          </a:p>
          <a:p>
            <a:pPr marL="0" indent="0">
              <a:buNone/>
            </a:pPr>
            <a:r>
              <a:rPr lang="en-IE" sz="900" i="1" dirty="0">
                <a:solidFill>
                  <a:srgbClr val="41BBDF"/>
                </a:solidFill>
              </a:rPr>
              <a:t>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>
                <a:latin typeface="+mn-lt"/>
              </a:rPr>
              <a:t>Caso</a:t>
            </a:r>
            <a:r>
              <a:rPr lang="en-IE" dirty="0">
                <a:latin typeface="+mn-lt"/>
              </a:rPr>
              <a:t> de </a:t>
            </a:r>
            <a:r>
              <a:rPr lang="en-IE" dirty="0" err="1">
                <a:latin typeface="+mn-lt"/>
              </a:rPr>
              <a:t>éxito</a:t>
            </a:r>
            <a:r>
              <a:rPr lang="en-IE" dirty="0">
                <a:latin typeface="+mn-lt"/>
              </a:rPr>
              <a:t> – Roscommon Town</a:t>
            </a:r>
          </a:p>
        </p:txBody>
      </p:sp>
      <p:pic>
        <p:nvPicPr>
          <p:cNvPr id="6" name="Picture 18" descr="http://www.geopalsolutions.com/sites/default/files/styles/partners_customers_logo_normal/public/Roscommon%20CoCo.jpg?itok=dkJotn9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94"/>
          <a:stretch/>
        </p:blipFill>
        <p:spPr bwMode="auto">
          <a:xfrm>
            <a:off x="6989930" y="258582"/>
            <a:ext cx="1642707" cy="48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1079" b="13730"/>
          <a:stretch/>
        </p:blipFill>
        <p:spPr>
          <a:xfrm>
            <a:off x="4938280" y="1867295"/>
            <a:ext cx="7253720" cy="36437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2499" y="5939043"/>
            <a:ext cx="4284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/>
              <a:t>Polygon selection of Household waste survey jobs</a:t>
            </a:r>
            <a:endParaRPr lang="ga-IE" sz="1600" i="1" dirty="0"/>
          </a:p>
        </p:txBody>
      </p:sp>
    </p:spTree>
    <p:extLst>
      <p:ext uri="{BB962C8B-B14F-4D97-AF65-F5344CB8AC3E}">
        <p14:creationId xmlns:p14="http://schemas.microsoft.com/office/powerpoint/2010/main" val="2870789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63827" y="1077144"/>
            <a:ext cx="11343859" cy="5628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000" dirty="0"/>
              <a:t>Dublin (Fingal) City are using GeoPal for Environmental Surveys and </a:t>
            </a:r>
          </a:p>
          <a:p>
            <a:pPr marL="0" indent="0">
              <a:buNone/>
            </a:pPr>
            <a:r>
              <a:rPr lang="en-IE" sz="2000" dirty="0"/>
              <a:t>Traffic Junction Fault Management</a:t>
            </a:r>
          </a:p>
          <a:p>
            <a:pPr marL="0" indent="0">
              <a:buNone/>
            </a:pPr>
            <a:endParaRPr lang="en-IE" sz="2000" dirty="0"/>
          </a:p>
          <a:p>
            <a:pPr marL="0" indent="0">
              <a:buNone/>
            </a:pPr>
            <a:endParaRPr lang="en-IE" sz="2000" dirty="0"/>
          </a:p>
          <a:p>
            <a:pPr marL="0" indent="0">
              <a:buNone/>
            </a:pPr>
            <a:r>
              <a:rPr lang="en-IE" sz="900" i="1" dirty="0">
                <a:solidFill>
                  <a:srgbClr val="41BBDF"/>
                </a:solidFill>
              </a:rPr>
              <a:t>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/>
              <a:t>Caso</a:t>
            </a:r>
            <a:r>
              <a:rPr lang="en-IE" dirty="0"/>
              <a:t> de </a:t>
            </a:r>
            <a:r>
              <a:rPr lang="en-IE" dirty="0" err="1"/>
              <a:t>éxito</a:t>
            </a:r>
            <a:r>
              <a:rPr lang="en-IE" dirty="0"/>
              <a:t>: </a:t>
            </a:r>
            <a:r>
              <a:rPr lang="en-IE" dirty="0" err="1"/>
              <a:t>Conexión</a:t>
            </a:r>
            <a:r>
              <a:rPr lang="en-IE" dirty="0"/>
              <a:t> entre </a:t>
            </a:r>
            <a:r>
              <a:rPr lang="en-IE" dirty="0" err="1"/>
              <a:t>máquinas</a:t>
            </a:r>
            <a:r>
              <a:rPr lang="en-IE" dirty="0"/>
              <a:t> </a:t>
            </a:r>
            <a:r>
              <a:rPr lang="en-IE" dirty="0">
                <a:latin typeface="+mn-lt"/>
              </a:rPr>
              <a:t>– Fingal Dublin </a:t>
            </a:r>
          </a:p>
        </p:txBody>
      </p:sp>
      <p:pic>
        <p:nvPicPr>
          <p:cNvPr id="7" name="Picture 12" descr="http://www.geopalsolutions.com/sites/default/files/styles/partners_customers_logo_normal/public/FingalCountyCouncil.jpg?itok=JXnEkdC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747" y="1077144"/>
            <a:ext cx="1920914" cy="141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957" y="2031609"/>
            <a:ext cx="8309317" cy="467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40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Integración</a:t>
            </a:r>
            <a:r>
              <a:rPr lang="en-GB" dirty="0"/>
              <a:t> con </a:t>
            </a:r>
            <a:r>
              <a:rPr lang="en-GB" dirty="0" err="1"/>
              <a:t>sistemas</a:t>
            </a:r>
            <a:r>
              <a:rPr lang="en-GB" dirty="0"/>
              <a:t> de </a:t>
            </a:r>
            <a:r>
              <a:rPr lang="en-GB" dirty="0" err="1"/>
              <a:t>gestión</a:t>
            </a:r>
            <a:r>
              <a:rPr lang="en-GB" dirty="0"/>
              <a:t> de </a:t>
            </a:r>
            <a:r>
              <a:rPr lang="en-GB" dirty="0" err="1"/>
              <a:t>otros</a:t>
            </a:r>
            <a:r>
              <a:rPr lang="en-GB" dirty="0"/>
              <a:t> </a:t>
            </a:r>
            <a:r>
              <a:rPr lang="en-GB"/>
              <a:t>fabricantes</a:t>
            </a:r>
            <a:endParaRPr lang="ga-IE" dirty="0"/>
          </a:p>
        </p:txBody>
      </p:sp>
      <p:sp>
        <p:nvSpPr>
          <p:cNvPr id="4" name="Rectangle 3"/>
          <p:cNvSpPr/>
          <p:nvPr/>
        </p:nvSpPr>
        <p:spPr>
          <a:xfrm>
            <a:off x="0" y="891627"/>
            <a:ext cx="4459458" cy="5966373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GB" sz="2400" dirty="0" err="1"/>
              <a:t>GeoPal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</a:t>
            </a:r>
            <a:r>
              <a:rPr lang="en-GB" sz="2400" dirty="0" err="1"/>
              <a:t>está</a:t>
            </a:r>
            <a:r>
              <a:rPr lang="en-GB" sz="2400" dirty="0"/>
              <a:t> </a:t>
            </a:r>
            <a:r>
              <a:rPr lang="en-GB" sz="2400" dirty="0" err="1"/>
              <a:t>integrado</a:t>
            </a:r>
            <a:r>
              <a:rPr lang="en-GB" sz="2400" dirty="0"/>
              <a:t> con: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dirty="0"/>
              <a:t>Finance systems : Sage, </a:t>
            </a:r>
            <a:r>
              <a:rPr lang="en-GB" sz="2400" dirty="0" err="1"/>
              <a:t>Quickpay</a:t>
            </a:r>
            <a:r>
              <a:rPr lang="en-GB" sz="2400" dirty="0"/>
              <a:t>, </a:t>
            </a:r>
            <a:r>
              <a:rPr lang="en-GB" sz="2400" dirty="0" err="1"/>
              <a:t>Freshbooks</a:t>
            </a:r>
            <a:r>
              <a:rPr lang="en-GB" sz="2400" dirty="0"/>
              <a:t>, </a:t>
            </a:r>
            <a:r>
              <a:rPr lang="en-GB" sz="2400" dirty="0" err="1"/>
              <a:t>Xero</a:t>
            </a:r>
            <a:r>
              <a:rPr lang="en-GB" sz="2400" dirty="0"/>
              <a:t>, </a:t>
            </a:r>
            <a:r>
              <a:rPr lang="en-GB" sz="2400" dirty="0" err="1"/>
              <a:t>etc</a:t>
            </a:r>
            <a:endParaRPr lang="en-GB" sz="2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dirty="0"/>
              <a:t>CRM : Microsoft Dynamics CRM Salesforce, </a:t>
            </a:r>
            <a:r>
              <a:rPr lang="en-GB" sz="2400" dirty="0" err="1"/>
              <a:t>SugarCRM</a:t>
            </a:r>
            <a:r>
              <a:rPr lang="en-GB" sz="2400" dirty="0"/>
              <a:t>, </a:t>
            </a:r>
            <a:r>
              <a:rPr lang="en-GB" sz="2400" dirty="0" err="1"/>
              <a:t>Zoho</a:t>
            </a:r>
            <a:r>
              <a:rPr lang="en-GB" sz="2400" dirty="0"/>
              <a:t>, </a:t>
            </a:r>
            <a:r>
              <a:rPr lang="en-GB" sz="2400" dirty="0" err="1"/>
              <a:t>etc</a:t>
            </a:r>
            <a:endParaRPr lang="en-GB" sz="2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dirty="0"/>
              <a:t>ERP : SAP Business 1, Microsoft Dynamics </a:t>
            </a:r>
            <a:r>
              <a:rPr lang="en-GB" sz="2400" dirty="0" err="1"/>
              <a:t>Nav</a:t>
            </a:r>
            <a:r>
              <a:rPr lang="en-GB" sz="2400" dirty="0"/>
              <a:t>, NetSuite, Sage, etc.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ga-IE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594" y="1163842"/>
            <a:ext cx="7541406" cy="56941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000" y="2302933"/>
            <a:ext cx="948267" cy="85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35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Ejemplos</a:t>
            </a:r>
            <a:r>
              <a:rPr lang="en-US" dirty="0"/>
              <a:t> de </a:t>
            </a:r>
            <a:r>
              <a:rPr lang="en-US" dirty="0" err="1"/>
              <a:t>cuadros</a:t>
            </a:r>
            <a:r>
              <a:rPr lang="en-US" dirty="0"/>
              <a:t> de </a:t>
            </a:r>
            <a:r>
              <a:rPr lang="en-US" dirty="0" err="1"/>
              <a:t>mando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77" y="1017411"/>
            <a:ext cx="7647142" cy="489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36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Ejemplos</a:t>
            </a:r>
            <a:r>
              <a:rPr lang="en-US" dirty="0"/>
              <a:t> de </a:t>
            </a:r>
            <a:r>
              <a:rPr lang="en-US" dirty="0" err="1"/>
              <a:t>cuadros</a:t>
            </a:r>
            <a:r>
              <a:rPr lang="en-US" dirty="0"/>
              <a:t> de </a:t>
            </a:r>
            <a:r>
              <a:rPr lang="en-US" dirty="0" err="1"/>
              <a:t>mando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78" y="938389"/>
            <a:ext cx="8902700" cy="494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67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828942"/>
            <a:ext cx="8805016" cy="591786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IE" sz="2800" dirty="0" err="1">
                <a:solidFill>
                  <a:srgbClr val="41BBDF"/>
                </a:solidFill>
                <a:latin typeface="Calibri Light" panose="020F0302020204030204" pitchFamily="34" charset="0"/>
              </a:rPr>
              <a:t>GeoPal</a:t>
            </a:r>
            <a:r>
              <a:rPr lang="en-IE" sz="2800" dirty="0">
                <a:solidFill>
                  <a:srgbClr val="41BBDF"/>
                </a:solidFill>
                <a:latin typeface="Calibri Light" panose="020F0302020204030204" pitchFamily="34" charset="0"/>
              </a:rPr>
              <a:t> </a:t>
            </a:r>
            <a:r>
              <a:rPr lang="en-IE" sz="2800" dirty="0" err="1">
                <a:solidFill>
                  <a:srgbClr val="41BBDF"/>
                </a:solidFill>
                <a:latin typeface="Calibri Light" panose="020F0302020204030204" pitchFamily="34" charset="0"/>
              </a:rPr>
              <a:t>es</a:t>
            </a:r>
            <a:r>
              <a:rPr lang="en-IE" sz="2800" dirty="0">
                <a:solidFill>
                  <a:srgbClr val="41BBDF"/>
                </a:solidFill>
                <a:latin typeface="Calibri Light" panose="020F0302020204030204" pitchFamily="34" charset="0"/>
              </a:rPr>
              <a:t> un </a:t>
            </a:r>
            <a:r>
              <a:rPr lang="en-IE" sz="2800" dirty="0" err="1">
                <a:solidFill>
                  <a:srgbClr val="41BBDF"/>
                </a:solidFill>
                <a:latin typeface="Calibri Light" panose="020F0302020204030204" pitchFamily="34" charset="0"/>
              </a:rPr>
              <a:t>servicio</a:t>
            </a:r>
            <a:r>
              <a:rPr lang="en-IE" sz="2800" dirty="0">
                <a:solidFill>
                  <a:srgbClr val="41BBDF"/>
                </a:solidFill>
                <a:latin typeface="Calibri Light" panose="020F0302020204030204" pitchFamily="34" charset="0"/>
              </a:rPr>
              <a:t> </a:t>
            </a:r>
            <a:r>
              <a:rPr lang="en-IE" sz="2800" dirty="0" err="1">
                <a:solidFill>
                  <a:srgbClr val="41BBDF"/>
                </a:solidFill>
                <a:latin typeface="Calibri Light" panose="020F0302020204030204" pitchFamily="34" charset="0"/>
              </a:rPr>
              <a:t>en</a:t>
            </a:r>
            <a:r>
              <a:rPr lang="en-IE" sz="2800" dirty="0">
                <a:solidFill>
                  <a:srgbClr val="41BBDF"/>
                </a:solidFill>
                <a:latin typeface="Calibri Light" panose="020F0302020204030204" pitchFamily="34" charset="0"/>
              </a:rPr>
              <a:t> la </a:t>
            </a:r>
            <a:r>
              <a:rPr lang="en-IE" sz="2800" dirty="0" err="1">
                <a:solidFill>
                  <a:srgbClr val="41BBDF"/>
                </a:solidFill>
                <a:latin typeface="Calibri Light" panose="020F0302020204030204" pitchFamily="34" charset="0"/>
              </a:rPr>
              <a:t>nube</a:t>
            </a:r>
            <a:r>
              <a:rPr lang="en-IE" sz="2800" dirty="0">
                <a:solidFill>
                  <a:srgbClr val="41BBDF"/>
                </a:solidFill>
                <a:latin typeface="Calibri Light" panose="020F0302020204030204" pitchFamily="34" charset="0"/>
              </a:rPr>
              <a:t> y </a:t>
            </a:r>
            <a:r>
              <a:rPr lang="en-IE" sz="2800" dirty="0" err="1">
                <a:solidFill>
                  <a:srgbClr val="41BBDF"/>
                </a:solidFill>
                <a:latin typeface="Calibri Light" panose="020F0302020204030204" pitchFamily="34" charset="0"/>
              </a:rPr>
              <a:t>una</a:t>
            </a:r>
            <a:r>
              <a:rPr lang="en-IE" sz="2800" dirty="0">
                <a:solidFill>
                  <a:srgbClr val="41BBDF"/>
                </a:solidFill>
                <a:latin typeface="Calibri Light" panose="020F0302020204030204" pitchFamily="34" charset="0"/>
              </a:rPr>
              <a:t> app para </a:t>
            </a:r>
            <a:r>
              <a:rPr lang="en-IE" sz="2800" dirty="0" err="1">
                <a:solidFill>
                  <a:srgbClr val="41BBDF"/>
                </a:solidFill>
                <a:latin typeface="Calibri Light" panose="020F0302020204030204" pitchFamily="34" charset="0"/>
              </a:rPr>
              <a:t>dispositivos</a:t>
            </a:r>
            <a:r>
              <a:rPr lang="en-IE" sz="2800" dirty="0">
                <a:solidFill>
                  <a:srgbClr val="41BBDF"/>
                </a:solidFill>
                <a:latin typeface="Calibri Light" panose="020F0302020204030204" pitchFamily="34" charset="0"/>
              </a:rPr>
              <a:t> </a:t>
            </a:r>
            <a:r>
              <a:rPr lang="en-IE" sz="2800" dirty="0" err="1">
                <a:solidFill>
                  <a:srgbClr val="41BBDF"/>
                </a:solidFill>
                <a:latin typeface="Calibri Light" panose="020F0302020204030204" pitchFamily="34" charset="0"/>
              </a:rPr>
              <a:t>móviles</a:t>
            </a:r>
            <a:r>
              <a:rPr lang="en-IE" sz="2800" dirty="0">
                <a:solidFill>
                  <a:srgbClr val="41BBDF"/>
                </a:solidFill>
                <a:latin typeface="Calibri Light" panose="020F0302020204030204" pitchFamily="34" charset="0"/>
              </a:rPr>
              <a:t> que </a:t>
            </a:r>
            <a:r>
              <a:rPr lang="en-IE" sz="2800" dirty="0" err="1">
                <a:solidFill>
                  <a:srgbClr val="41BBDF"/>
                </a:solidFill>
                <a:latin typeface="Calibri Light" panose="020F0302020204030204" pitchFamily="34" charset="0"/>
              </a:rPr>
              <a:t>gestiona</a:t>
            </a:r>
            <a:r>
              <a:rPr lang="en-IE" sz="2800" dirty="0">
                <a:solidFill>
                  <a:srgbClr val="41BBDF"/>
                </a:solidFill>
                <a:latin typeface="Calibri Light" panose="020F0302020204030204" pitchFamily="34" charset="0"/>
              </a:rPr>
              <a:t> las </a:t>
            </a:r>
            <a:r>
              <a:rPr lang="en-IE" sz="2800" dirty="0" err="1">
                <a:solidFill>
                  <a:srgbClr val="41BBDF"/>
                </a:solidFill>
                <a:latin typeface="Calibri Light" panose="020F0302020204030204" pitchFamily="34" charset="0"/>
              </a:rPr>
              <a:t>operaciones</a:t>
            </a:r>
            <a:r>
              <a:rPr lang="en-IE" sz="2800" dirty="0">
                <a:solidFill>
                  <a:srgbClr val="41BBDF"/>
                </a:solidFill>
                <a:latin typeface="Calibri Light" panose="020F0302020204030204" pitchFamily="34" charset="0"/>
              </a:rPr>
              <a:t> de campo de forma </a:t>
            </a:r>
            <a:r>
              <a:rPr lang="en-IE" sz="2800" dirty="0" err="1">
                <a:solidFill>
                  <a:srgbClr val="41BBDF"/>
                </a:solidFill>
                <a:latin typeface="Calibri Light" panose="020F0302020204030204" pitchFamily="34" charset="0"/>
              </a:rPr>
              <a:t>inteligente</a:t>
            </a:r>
            <a:r>
              <a:rPr lang="en-IE" sz="2800" dirty="0">
                <a:solidFill>
                  <a:srgbClr val="41BBDF"/>
                </a:solidFill>
                <a:latin typeface="Calibri Light" panose="020F0302020204030204" pitchFamily="34" charset="0"/>
              </a:rPr>
              <a:t> y </a:t>
            </a:r>
            <a:r>
              <a:rPr lang="en-IE" sz="2800" dirty="0" err="1">
                <a:solidFill>
                  <a:srgbClr val="41BBDF"/>
                </a:solidFill>
                <a:latin typeface="Calibri Light" panose="020F0302020204030204" pitchFamily="34" charset="0"/>
              </a:rPr>
              <a:t>muy</a:t>
            </a:r>
            <a:r>
              <a:rPr lang="en-IE" sz="2800" dirty="0">
                <a:solidFill>
                  <a:srgbClr val="41BBDF"/>
                </a:solidFill>
                <a:latin typeface="Calibri Light" panose="020F0302020204030204" pitchFamily="34" charset="0"/>
              </a:rPr>
              <a:t> </a:t>
            </a:r>
            <a:r>
              <a:rPr lang="en-IE" sz="2800" dirty="0" err="1">
                <a:solidFill>
                  <a:srgbClr val="41BBDF"/>
                </a:solidFill>
                <a:latin typeface="Calibri Light" panose="020F0302020204030204" pitchFamily="34" charset="0"/>
              </a:rPr>
              <a:t>asequible</a:t>
            </a:r>
            <a:r>
              <a:rPr lang="en-IE" sz="2800" dirty="0">
                <a:solidFill>
                  <a:srgbClr val="41BBDF"/>
                </a:solidFill>
                <a:latin typeface="Calibri Light" panose="020F0302020204030204" pitchFamily="34" charset="0"/>
              </a:rPr>
              <a:t> </a:t>
            </a:r>
            <a:r>
              <a:rPr lang="en-IE" sz="2800" dirty="0" err="1">
                <a:solidFill>
                  <a:srgbClr val="41BBDF"/>
                </a:solidFill>
                <a:latin typeface="Calibri Light" panose="020F0302020204030204" pitchFamily="34" charset="0"/>
              </a:rPr>
              <a:t>en</a:t>
            </a:r>
            <a:r>
              <a:rPr lang="en-IE" sz="2800" dirty="0">
                <a:solidFill>
                  <a:srgbClr val="41BBDF"/>
                </a:solidFill>
                <a:latin typeface="Calibri Light" panose="020F0302020204030204" pitchFamily="34" charset="0"/>
              </a:rPr>
              <a:t> </a:t>
            </a:r>
            <a:r>
              <a:rPr lang="en-IE" sz="2800" dirty="0" err="1">
                <a:solidFill>
                  <a:srgbClr val="41BBDF"/>
                </a:solidFill>
                <a:latin typeface="Calibri Light" panose="020F0302020204030204" pitchFamily="34" charset="0"/>
              </a:rPr>
              <a:t>coste</a:t>
            </a:r>
            <a:r>
              <a:rPr lang="en-IE" sz="2800" dirty="0">
                <a:solidFill>
                  <a:srgbClr val="41BBDF"/>
                </a:solidFill>
                <a:latin typeface="Calibri Light" panose="020F0302020204030204" pitchFamily="34" charset="0"/>
              </a:rPr>
              <a:t>.</a:t>
            </a:r>
            <a:endParaRPr lang="en-IE" dirty="0">
              <a:latin typeface="Calibri Light" panose="020F0302020204030204" pitchFamily="34" charset="0"/>
            </a:endParaRPr>
          </a:p>
          <a:p>
            <a:r>
              <a:rPr lang="en-IE" sz="1800" dirty="0" err="1">
                <a:latin typeface="Calibri Light" panose="020F0302020204030204" pitchFamily="34" charset="0"/>
              </a:rPr>
              <a:t>Captura</a:t>
            </a:r>
            <a:r>
              <a:rPr lang="en-IE" sz="1800" dirty="0">
                <a:latin typeface="Calibri Light" panose="020F0302020204030204" pitchFamily="34" charset="0"/>
              </a:rPr>
              <a:t> de </a:t>
            </a:r>
            <a:r>
              <a:rPr lang="en-IE" sz="1800" dirty="0" err="1">
                <a:latin typeface="Calibri Light" panose="020F0302020204030204" pitchFamily="34" charset="0"/>
              </a:rPr>
              <a:t>datos</a:t>
            </a:r>
            <a:r>
              <a:rPr lang="en-IE" sz="1800" dirty="0">
                <a:latin typeface="Calibri Light" panose="020F0302020204030204" pitchFamily="34" charset="0"/>
              </a:rPr>
              <a:t> </a:t>
            </a:r>
            <a:r>
              <a:rPr lang="en-IE" sz="1800" dirty="0" err="1">
                <a:latin typeface="Calibri Light" panose="020F0302020204030204" pitchFamily="34" charset="0"/>
              </a:rPr>
              <a:t>en</a:t>
            </a:r>
            <a:r>
              <a:rPr lang="en-IE" sz="1800" dirty="0">
                <a:latin typeface="Calibri Light" panose="020F0302020204030204" pitchFamily="34" charset="0"/>
              </a:rPr>
              <a:t> </a:t>
            </a:r>
            <a:r>
              <a:rPr lang="en-IE" sz="1800" dirty="0" err="1">
                <a:latin typeface="Calibri Light" panose="020F0302020204030204" pitchFamily="34" charset="0"/>
              </a:rPr>
              <a:t>movilidad</a:t>
            </a:r>
            <a:r>
              <a:rPr lang="en-IE" sz="1800" dirty="0">
                <a:latin typeface="Calibri Light" panose="020F0302020204030204" pitchFamily="34" charset="0"/>
              </a:rPr>
              <a:t>: </a:t>
            </a:r>
            <a:r>
              <a:rPr lang="en-IE" sz="1800" dirty="0" err="1">
                <a:latin typeface="Calibri Light" panose="020F0302020204030204" pitchFamily="34" charset="0"/>
              </a:rPr>
              <a:t>fotos</a:t>
            </a:r>
            <a:r>
              <a:rPr lang="en-IE" sz="1800" dirty="0">
                <a:latin typeface="Calibri Light" panose="020F0302020204030204" pitchFamily="34" charset="0"/>
              </a:rPr>
              <a:t>, </a:t>
            </a:r>
            <a:r>
              <a:rPr lang="en-IE" sz="1800" dirty="0" err="1">
                <a:latin typeface="Calibri Light" panose="020F0302020204030204" pitchFamily="34" charset="0"/>
              </a:rPr>
              <a:t>tiempos</a:t>
            </a:r>
            <a:r>
              <a:rPr lang="en-IE" sz="1800" dirty="0">
                <a:latin typeface="Calibri Light" panose="020F0302020204030204" pitchFamily="34" charset="0"/>
              </a:rPr>
              <a:t>, </a:t>
            </a:r>
            <a:r>
              <a:rPr lang="en-IE" sz="1800" dirty="0" err="1">
                <a:latin typeface="Calibri Light" panose="020F0302020204030204" pitchFamily="34" charset="0"/>
              </a:rPr>
              <a:t>fechas</a:t>
            </a:r>
            <a:r>
              <a:rPr lang="en-IE" sz="1800" dirty="0">
                <a:latin typeface="Calibri Light" panose="020F0302020204030204" pitchFamily="34" charset="0"/>
              </a:rPr>
              <a:t> y </a:t>
            </a:r>
            <a:r>
              <a:rPr lang="en-IE" sz="1800" dirty="0" err="1">
                <a:latin typeface="Calibri Light" panose="020F0302020204030204" pitchFamily="34" charset="0"/>
              </a:rPr>
              <a:t>geoposicionamiento</a:t>
            </a:r>
            <a:endParaRPr lang="en-IE" sz="1800" dirty="0">
              <a:latin typeface="Calibri Light" panose="020F0302020204030204" pitchFamily="34" charset="0"/>
            </a:endParaRPr>
          </a:p>
          <a:p>
            <a:r>
              <a:rPr lang="en-IE" sz="1800" dirty="0" err="1">
                <a:latin typeface="Calibri Light" panose="020F0302020204030204" pitchFamily="34" charset="0"/>
              </a:rPr>
              <a:t>Planificación</a:t>
            </a:r>
            <a:r>
              <a:rPr lang="en-IE" sz="1800" dirty="0">
                <a:latin typeface="Calibri Light" panose="020F0302020204030204" pitchFamily="34" charset="0"/>
              </a:rPr>
              <a:t> y </a:t>
            </a:r>
            <a:r>
              <a:rPr lang="en-IE" sz="1800" dirty="0" err="1">
                <a:latin typeface="Calibri Light" panose="020F0302020204030204" pitchFamily="34" charset="0"/>
              </a:rPr>
              <a:t>asignación</a:t>
            </a:r>
            <a:r>
              <a:rPr lang="en-IE" sz="1800" dirty="0">
                <a:latin typeface="Calibri Light" panose="020F0302020204030204" pitchFamily="34" charset="0"/>
              </a:rPr>
              <a:t> de </a:t>
            </a:r>
            <a:r>
              <a:rPr lang="en-IE" sz="1800" dirty="0" err="1">
                <a:latin typeface="Calibri Light" panose="020F0302020204030204" pitchFamily="34" charset="0"/>
              </a:rPr>
              <a:t>trabajos</a:t>
            </a:r>
            <a:r>
              <a:rPr lang="en-IE" sz="1800" dirty="0">
                <a:latin typeface="Calibri Light" panose="020F0302020204030204" pitchFamily="34" charset="0"/>
              </a:rPr>
              <a:t> con </a:t>
            </a:r>
            <a:r>
              <a:rPr lang="en-IE" sz="1800" dirty="0" err="1">
                <a:latin typeface="Calibri Light" panose="020F0302020204030204" pitchFamily="34" charset="0"/>
              </a:rPr>
              <a:t>seguimiento</a:t>
            </a:r>
            <a:r>
              <a:rPr lang="en-IE" sz="1800" dirty="0">
                <a:latin typeface="Calibri Light" panose="020F0302020204030204" pitchFamily="34" charset="0"/>
              </a:rPr>
              <a:t> del </a:t>
            </a:r>
            <a:r>
              <a:rPr lang="en-IE" sz="1800" dirty="0" err="1">
                <a:latin typeface="Calibri Light" panose="020F0302020204030204" pitchFamily="34" charset="0"/>
              </a:rPr>
              <a:t>estado</a:t>
            </a:r>
            <a:endParaRPr lang="en-IE" sz="1800" dirty="0">
              <a:latin typeface="Calibri Light" panose="020F0302020204030204" pitchFamily="34" charset="0"/>
            </a:endParaRPr>
          </a:p>
          <a:p>
            <a:r>
              <a:rPr lang="en-IE" sz="1800" dirty="0">
                <a:latin typeface="Calibri Light" panose="020F0302020204030204" pitchFamily="34" charset="0"/>
              </a:rPr>
              <a:t>Sistema de </a:t>
            </a:r>
            <a:r>
              <a:rPr lang="en-IE" sz="1800" dirty="0" err="1">
                <a:latin typeface="Calibri Light" panose="020F0302020204030204" pitchFamily="34" charset="0"/>
              </a:rPr>
              <a:t>Gestión</a:t>
            </a:r>
            <a:r>
              <a:rPr lang="en-IE" sz="1800" dirty="0">
                <a:latin typeface="Calibri Light" panose="020F0302020204030204" pitchFamily="34" charset="0"/>
              </a:rPr>
              <a:t> de </a:t>
            </a:r>
            <a:r>
              <a:rPr lang="en-IE" sz="1800" dirty="0" err="1">
                <a:latin typeface="Calibri Light" panose="020F0302020204030204" pitchFamily="34" charset="0"/>
              </a:rPr>
              <a:t>Activos</a:t>
            </a:r>
            <a:r>
              <a:rPr lang="en-IE" sz="1800" dirty="0">
                <a:latin typeface="Calibri Light" panose="020F0302020204030204" pitchFamily="34" charset="0"/>
              </a:rPr>
              <a:t> con </a:t>
            </a:r>
            <a:r>
              <a:rPr lang="en-IE" sz="1800" dirty="0" err="1">
                <a:latin typeface="Calibri Light" panose="020F0302020204030204" pitchFamily="34" charset="0"/>
              </a:rPr>
              <a:t>funcionalidad</a:t>
            </a:r>
            <a:r>
              <a:rPr lang="en-IE" sz="1800" dirty="0">
                <a:latin typeface="Calibri Light" panose="020F0302020204030204" pitchFamily="34" charset="0"/>
              </a:rPr>
              <a:t> de vista </a:t>
            </a:r>
            <a:r>
              <a:rPr lang="en-IE" sz="1800" dirty="0" err="1">
                <a:latin typeface="Calibri Light" panose="020F0302020204030204" pitchFamily="34" charset="0"/>
              </a:rPr>
              <a:t>en</a:t>
            </a:r>
            <a:r>
              <a:rPr lang="en-IE" sz="1800" dirty="0">
                <a:latin typeface="Calibri Light" panose="020F0302020204030204" pitchFamily="34" charset="0"/>
              </a:rPr>
              <a:t> </a:t>
            </a:r>
            <a:r>
              <a:rPr lang="en-IE" sz="1800" dirty="0" err="1">
                <a:latin typeface="Calibri Light" panose="020F0302020204030204" pitchFamily="34" charset="0"/>
              </a:rPr>
              <a:t>Mapas</a:t>
            </a:r>
            <a:r>
              <a:rPr lang="en-IE" sz="1800" dirty="0">
                <a:latin typeface="Calibri Light" panose="020F0302020204030204" pitchFamily="34" charset="0"/>
              </a:rPr>
              <a:t> </a:t>
            </a:r>
          </a:p>
          <a:p>
            <a:r>
              <a:rPr lang="en-IE" sz="1800" dirty="0" err="1">
                <a:latin typeface="Calibri Light" panose="020F0302020204030204" pitchFamily="34" charset="0"/>
              </a:rPr>
              <a:t>Funcionalidad</a:t>
            </a:r>
            <a:r>
              <a:rPr lang="en-IE" sz="1800" dirty="0">
                <a:latin typeface="Calibri Light" panose="020F0302020204030204" pitchFamily="34" charset="0"/>
              </a:rPr>
              <a:t> </a:t>
            </a:r>
            <a:r>
              <a:rPr lang="en-IE" sz="1800" dirty="0" err="1">
                <a:latin typeface="Calibri Light" panose="020F0302020204030204" pitchFamily="34" charset="0"/>
              </a:rPr>
              <a:t>IoT</a:t>
            </a:r>
            <a:r>
              <a:rPr lang="en-IE" sz="1800" dirty="0">
                <a:latin typeface="Calibri Light" panose="020F0302020204030204" pitchFamily="34" charset="0"/>
              </a:rPr>
              <a:t> / M2M Flexible </a:t>
            </a:r>
          </a:p>
          <a:p>
            <a:r>
              <a:rPr lang="en-IE" sz="1800" dirty="0" err="1">
                <a:latin typeface="Calibri Light" panose="020F0302020204030204" pitchFamily="34" charset="0"/>
              </a:rPr>
              <a:t>Integración</a:t>
            </a:r>
            <a:r>
              <a:rPr lang="en-IE" sz="1800" dirty="0">
                <a:latin typeface="Calibri Light" panose="020F0302020204030204" pitchFamily="34" charset="0"/>
              </a:rPr>
              <a:t> </a:t>
            </a:r>
            <a:r>
              <a:rPr lang="en-IE" sz="1800" dirty="0" err="1">
                <a:latin typeface="Calibri Light" panose="020F0302020204030204" pitchFamily="34" charset="0"/>
              </a:rPr>
              <a:t>muy</a:t>
            </a:r>
            <a:r>
              <a:rPr lang="en-IE" sz="1800" dirty="0">
                <a:latin typeface="Calibri Light" panose="020F0302020204030204" pitchFamily="34" charset="0"/>
              </a:rPr>
              <a:t> </a:t>
            </a:r>
            <a:r>
              <a:rPr lang="en-IE" sz="1800" dirty="0" err="1">
                <a:latin typeface="Calibri Light" panose="020F0302020204030204" pitchFamily="34" charset="0"/>
              </a:rPr>
              <a:t>sencilla</a:t>
            </a:r>
            <a:r>
              <a:rPr lang="en-IE" sz="1800" dirty="0">
                <a:latin typeface="Calibri Light" panose="020F0302020204030204" pitchFamily="34" charset="0"/>
              </a:rPr>
              <a:t> y sin </a:t>
            </a:r>
            <a:r>
              <a:rPr lang="en-IE" sz="1800" dirty="0" err="1">
                <a:latin typeface="Calibri Light" panose="020F0302020204030204" pitchFamily="34" charset="0"/>
              </a:rPr>
              <a:t>sorpresas</a:t>
            </a:r>
            <a:r>
              <a:rPr lang="en-IE" sz="1800" dirty="0">
                <a:latin typeface="Calibri Light" panose="020F0302020204030204" pitchFamily="34" charset="0"/>
              </a:rPr>
              <a:t> con CRM, GIS, ERP o </a:t>
            </a:r>
            <a:r>
              <a:rPr lang="en-IE" sz="1800" dirty="0" err="1">
                <a:latin typeface="Calibri Light" panose="020F0302020204030204" pitchFamily="34" charset="0"/>
              </a:rPr>
              <a:t>sistemas</a:t>
            </a:r>
            <a:r>
              <a:rPr lang="en-IE" sz="1800" dirty="0">
                <a:latin typeface="Calibri Light" panose="020F0302020204030204" pitchFamily="34" charset="0"/>
              </a:rPr>
              <a:t> </a:t>
            </a:r>
            <a:r>
              <a:rPr lang="en-IE" sz="1800" dirty="0" err="1">
                <a:latin typeface="Calibri Light" panose="020F0302020204030204" pitchFamily="34" charset="0"/>
              </a:rPr>
              <a:t>propios</a:t>
            </a:r>
            <a:endParaRPr lang="en-IE" sz="1800" dirty="0">
              <a:latin typeface="Calibri Light" panose="020F0302020204030204" pitchFamily="34" charset="0"/>
            </a:endParaRPr>
          </a:p>
          <a:p>
            <a:r>
              <a:rPr lang="en-IE" sz="1800" dirty="0" err="1">
                <a:latin typeface="Calibri Light" panose="020F0302020204030204" pitchFamily="34" charset="0"/>
              </a:rPr>
              <a:t>Cumplimento</a:t>
            </a:r>
            <a:r>
              <a:rPr lang="en-IE" sz="1800" dirty="0">
                <a:latin typeface="Calibri Light" panose="020F0302020204030204" pitchFamily="34" charset="0"/>
              </a:rPr>
              <a:t> de las </a:t>
            </a:r>
            <a:r>
              <a:rPr lang="en-IE" sz="1800" dirty="0" err="1">
                <a:latin typeface="Calibri Light" panose="020F0302020204030204" pitchFamily="34" charset="0"/>
              </a:rPr>
              <a:t>leyes</a:t>
            </a:r>
            <a:r>
              <a:rPr lang="en-IE" sz="1800" dirty="0">
                <a:latin typeface="Calibri Light" panose="020F0302020204030204" pitchFamily="34" charset="0"/>
              </a:rPr>
              <a:t> de </a:t>
            </a:r>
            <a:r>
              <a:rPr lang="en-IE" sz="1800" dirty="0" err="1">
                <a:latin typeface="Calibri Light" panose="020F0302020204030204" pitchFamily="34" charset="0"/>
              </a:rPr>
              <a:t>Seguridad</a:t>
            </a:r>
            <a:r>
              <a:rPr lang="en-IE" sz="1800" dirty="0">
                <a:latin typeface="Calibri Light" panose="020F0302020204030204" pitchFamily="34" charset="0"/>
              </a:rPr>
              <a:t> e </a:t>
            </a:r>
            <a:r>
              <a:rPr lang="en-IE" sz="1800" dirty="0" err="1">
                <a:latin typeface="Calibri Light" panose="020F0302020204030204" pitchFamily="34" charset="0"/>
              </a:rPr>
              <a:t>Higiene</a:t>
            </a:r>
            <a:r>
              <a:rPr lang="en-IE" sz="1800" dirty="0">
                <a:latin typeface="Calibri Light" panose="020F0302020204030204" pitchFamily="34" charset="0"/>
              </a:rPr>
              <a:t> </a:t>
            </a:r>
            <a:r>
              <a:rPr lang="en-IE" sz="1800" dirty="0" err="1">
                <a:latin typeface="Calibri Light" panose="020F0302020204030204" pitchFamily="34" charset="0"/>
              </a:rPr>
              <a:t>en</a:t>
            </a:r>
            <a:r>
              <a:rPr lang="en-IE" sz="1800" dirty="0">
                <a:latin typeface="Calibri Light" panose="020F0302020204030204" pitchFamily="34" charset="0"/>
              </a:rPr>
              <a:t> el </a:t>
            </a:r>
            <a:r>
              <a:rPr lang="en-IE" sz="1800" dirty="0" err="1">
                <a:latin typeface="Calibri Light" panose="020F0302020204030204" pitchFamily="34" charset="0"/>
              </a:rPr>
              <a:t>trabajo</a:t>
            </a:r>
            <a:r>
              <a:rPr lang="en-IE" sz="1800" dirty="0">
                <a:latin typeface="Calibri Light" panose="020F0302020204030204" pitchFamily="34" charset="0"/>
              </a:rPr>
              <a:t> con App </a:t>
            </a:r>
            <a:r>
              <a:rPr lang="en-IE" sz="1800" dirty="0" err="1">
                <a:latin typeface="Calibri Light" panose="020F0302020204030204" pitchFamily="34" charset="0"/>
              </a:rPr>
              <a:t>móvil</a:t>
            </a:r>
            <a:r>
              <a:rPr lang="en-IE" sz="1800" dirty="0">
                <a:latin typeface="Calibri Light" panose="020F0302020204030204" pitchFamily="34" charset="0"/>
              </a:rPr>
              <a:t> para </a:t>
            </a:r>
            <a:r>
              <a:rPr lang="en-IE" sz="1800" dirty="0" err="1">
                <a:latin typeface="Calibri Light" panose="020F0302020204030204" pitchFamily="34" charset="0"/>
              </a:rPr>
              <a:t>Gestión</a:t>
            </a:r>
            <a:r>
              <a:rPr lang="en-IE" sz="1800" dirty="0">
                <a:latin typeface="Calibri Light" panose="020F0302020204030204" pitchFamily="34" charset="0"/>
              </a:rPr>
              <a:t> de </a:t>
            </a:r>
            <a:r>
              <a:rPr lang="en-IE" sz="1800" dirty="0" err="1">
                <a:latin typeface="Calibri Light" panose="020F0302020204030204" pitchFamily="34" charset="0"/>
              </a:rPr>
              <a:t>riesgos</a:t>
            </a:r>
            <a:r>
              <a:rPr lang="en-IE" sz="1800" dirty="0">
                <a:latin typeface="Calibri Light" panose="020F0302020204030204" pitchFamily="34" charset="0"/>
              </a:rPr>
              <a:t> y </a:t>
            </a:r>
            <a:r>
              <a:rPr lang="en-IE" sz="1800" dirty="0" err="1">
                <a:latin typeface="Calibri Light" panose="020F0302020204030204" pitchFamily="34" charset="0"/>
              </a:rPr>
              <a:t>chequeos</a:t>
            </a:r>
            <a:r>
              <a:rPr lang="en-IE" sz="1800" dirty="0">
                <a:latin typeface="Calibri Light" panose="020F0302020204030204" pitchFamily="34" charset="0"/>
              </a:rPr>
              <a:t> de </a:t>
            </a:r>
            <a:r>
              <a:rPr lang="en-IE" sz="1800" dirty="0" err="1">
                <a:latin typeface="Calibri Light" panose="020F0302020204030204" pitchFamily="34" charset="0"/>
              </a:rPr>
              <a:t>vehículos</a:t>
            </a:r>
            <a:r>
              <a:rPr lang="en-IE" sz="1800" dirty="0">
                <a:latin typeface="Calibri Light" panose="020F0302020204030204" pitchFamily="34" charset="0"/>
              </a:rPr>
              <a:t> de </a:t>
            </a:r>
            <a:r>
              <a:rPr lang="en-IE" sz="1800" dirty="0" err="1">
                <a:latin typeface="Calibri Light" panose="020F0302020204030204" pitchFamily="34" charset="0"/>
              </a:rPr>
              <a:t>empresa</a:t>
            </a:r>
            <a:r>
              <a:rPr lang="en-IE" sz="1800" dirty="0">
                <a:latin typeface="Calibri Light" panose="020F0302020204030204" pitchFamily="34" charset="0"/>
              </a:rPr>
              <a:t> </a:t>
            </a:r>
            <a:r>
              <a:rPr lang="en-IE" sz="1800" dirty="0" err="1">
                <a:latin typeface="Calibri Light" panose="020F0302020204030204" pitchFamily="34" charset="0"/>
              </a:rPr>
              <a:t>en</a:t>
            </a:r>
            <a:r>
              <a:rPr lang="en-IE" sz="1800" dirty="0">
                <a:latin typeface="Calibri Light" panose="020F0302020204030204" pitchFamily="34" charset="0"/>
              </a:rPr>
              <a:t> </a:t>
            </a:r>
            <a:r>
              <a:rPr lang="en-IE" sz="1800" dirty="0" err="1">
                <a:latin typeface="Calibri Light" panose="020F0302020204030204" pitchFamily="34" charset="0"/>
              </a:rPr>
              <a:t>los</a:t>
            </a:r>
            <a:r>
              <a:rPr lang="en-IE" sz="1800" dirty="0">
                <a:latin typeface="Calibri Light" panose="020F0302020204030204" pitchFamily="34" charset="0"/>
              </a:rPr>
              <a:t> </a:t>
            </a:r>
            <a:r>
              <a:rPr lang="en-IE" sz="1800" dirty="0" err="1">
                <a:latin typeface="Calibri Light" panose="020F0302020204030204" pitchFamily="34" charset="0"/>
              </a:rPr>
              <a:t>cambios</a:t>
            </a:r>
            <a:r>
              <a:rPr lang="en-IE" sz="1800" dirty="0">
                <a:latin typeface="Calibri Light" panose="020F0302020204030204" pitchFamily="34" charset="0"/>
              </a:rPr>
              <a:t> de </a:t>
            </a:r>
            <a:r>
              <a:rPr lang="en-IE" sz="1800" dirty="0" err="1">
                <a:latin typeface="Calibri Light" panose="020F0302020204030204" pitchFamily="34" charset="0"/>
              </a:rPr>
              <a:t>turno</a:t>
            </a:r>
            <a:endParaRPr lang="en-IE" sz="1800" dirty="0">
              <a:latin typeface="Calibri Light" panose="020F0302020204030204" pitchFamily="34" charset="0"/>
            </a:endParaRPr>
          </a:p>
          <a:p>
            <a:r>
              <a:rPr lang="en-IE" sz="1800" dirty="0" err="1">
                <a:latin typeface="Calibri Light" panose="020F0302020204030204" pitchFamily="34" charset="0"/>
              </a:rPr>
              <a:t>Protección</a:t>
            </a:r>
            <a:r>
              <a:rPr lang="en-IE" sz="1800" dirty="0">
                <a:latin typeface="Calibri Light" panose="020F0302020204030204" pitchFamily="34" charset="0"/>
              </a:rPr>
              <a:t> del </a:t>
            </a:r>
            <a:r>
              <a:rPr lang="en-IE" sz="1800" dirty="0" err="1">
                <a:latin typeface="Calibri Light" panose="020F0302020204030204" pitchFamily="34" charset="0"/>
              </a:rPr>
              <a:t>trabajador</a:t>
            </a:r>
            <a:r>
              <a:rPr lang="en-IE" sz="1800" dirty="0">
                <a:latin typeface="Calibri Light" panose="020F0302020204030204" pitchFamily="34" charset="0"/>
              </a:rPr>
              <a:t> </a:t>
            </a:r>
            <a:r>
              <a:rPr lang="en-IE" sz="1800" dirty="0" err="1">
                <a:latin typeface="Calibri Light" panose="020F0302020204030204" pitchFamily="34" charset="0"/>
              </a:rPr>
              <a:t>solitario</a:t>
            </a:r>
            <a:r>
              <a:rPr lang="en-IE" sz="1800" dirty="0">
                <a:latin typeface="Calibri Light" panose="020F0302020204030204" pitchFamily="34" charset="0"/>
              </a:rPr>
              <a:t>, </a:t>
            </a:r>
            <a:r>
              <a:rPr lang="en-IE" sz="1800" dirty="0" err="1">
                <a:latin typeface="Calibri Light" panose="020F0302020204030204" pitchFamily="34" charset="0"/>
              </a:rPr>
              <a:t>alarma</a:t>
            </a:r>
            <a:r>
              <a:rPr lang="en-IE" sz="1800" dirty="0">
                <a:latin typeface="Calibri Light" panose="020F0302020204030204" pitchFamily="34" charset="0"/>
              </a:rPr>
              <a:t> </a:t>
            </a:r>
            <a:r>
              <a:rPr lang="en-IE" sz="1800" dirty="0" err="1">
                <a:latin typeface="Calibri Light" panose="020F0302020204030204" pitchFamily="34" charset="0"/>
              </a:rPr>
              <a:t>antipánico</a:t>
            </a:r>
            <a:r>
              <a:rPr lang="en-IE" sz="1800" dirty="0">
                <a:latin typeface="Calibri Light" panose="020F0302020204030204" pitchFamily="34" charset="0"/>
              </a:rPr>
              <a:t> y </a:t>
            </a:r>
            <a:r>
              <a:rPr lang="en-IE" sz="1800" dirty="0" err="1">
                <a:latin typeface="Calibri Light" panose="020F0302020204030204" pitchFamily="34" charset="0"/>
              </a:rPr>
              <a:t>silenciosa</a:t>
            </a:r>
            <a:r>
              <a:rPr lang="en-IE" sz="1800" dirty="0">
                <a:latin typeface="Calibri Light" panose="020F0302020204030204" pitchFamily="34" charset="0"/>
              </a:rPr>
              <a:t> (“Sistema hombre </a:t>
            </a:r>
            <a:r>
              <a:rPr lang="en-IE" sz="1800" dirty="0" err="1">
                <a:latin typeface="Calibri Light" panose="020F0302020204030204" pitchFamily="34" charset="0"/>
              </a:rPr>
              <a:t>muerto</a:t>
            </a:r>
            <a:r>
              <a:rPr lang="en-IE" sz="1800" dirty="0">
                <a:latin typeface="Calibri Light" panose="020F0302020204030204" pitchFamily="34" charset="0"/>
              </a:rPr>
              <a:t>”)</a:t>
            </a:r>
          </a:p>
          <a:p>
            <a:pPr marL="457200" lvl="1" indent="0">
              <a:buNone/>
            </a:pP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+mn-lt"/>
              </a:rPr>
              <a:t>¿</a:t>
            </a:r>
            <a:r>
              <a:rPr lang="en-IE" dirty="0" err="1">
                <a:latin typeface="+mn-lt"/>
              </a:rPr>
              <a:t>Qué</a:t>
            </a:r>
            <a:r>
              <a:rPr lang="en-IE" dirty="0">
                <a:latin typeface="+mn-lt"/>
              </a:rPr>
              <a:t> </a:t>
            </a:r>
            <a:r>
              <a:rPr lang="en-IE" dirty="0" err="1">
                <a:latin typeface="+mn-lt"/>
              </a:rPr>
              <a:t>es</a:t>
            </a:r>
            <a:r>
              <a:rPr lang="en-IE" dirty="0">
                <a:latin typeface="+mn-lt"/>
              </a:rPr>
              <a:t> </a:t>
            </a:r>
            <a:r>
              <a:rPr lang="en-IE" dirty="0" err="1">
                <a:latin typeface="+mn-lt"/>
              </a:rPr>
              <a:t>GeoPal</a:t>
            </a:r>
            <a:r>
              <a:rPr lang="en-IE" dirty="0">
                <a:latin typeface="+mn-lt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28" y="2597427"/>
            <a:ext cx="3238872" cy="2010852"/>
          </a:xfrm>
          <a:prstGeom prst="rect">
            <a:avLst/>
          </a:prstGeom>
        </p:spPr>
      </p:pic>
      <p:pic>
        <p:nvPicPr>
          <p:cNvPr id="1026" name="Picture 2" descr="http://www.geopalsolutions.com/sites/default/files/Dublin_BID_Cleaners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999" y="4819312"/>
            <a:ext cx="2698958" cy="180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339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Ejemplos</a:t>
            </a:r>
            <a:r>
              <a:rPr lang="en-US" dirty="0"/>
              <a:t> de </a:t>
            </a:r>
            <a:r>
              <a:rPr lang="en-US" dirty="0" err="1"/>
              <a:t>cuadros</a:t>
            </a:r>
            <a:r>
              <a:rPr lang="en-US" dirty="0"/>
              <a:t> de </a:t>
            </a:r>
            <a:r>
              <a:rPr lang="en-US" dirty="0" err="1"/>
              <a:t>mando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44" y="993421"/>
            <a:ext cx="7602730" cy="503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23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Ejemplos</a:t>
            </a:r>
            <a:r>
              <a:rPr lang="en-US" dirty="0"/>
              <a:t> de </a:t>
            </a:r>
            <a:r>
              <a:rPr lang="en-US" dirty="0" err="1"/>
              <a:t>cuadros</a:t>
            </a:r>
            <a:r>
              <a:rPr lang="en-US" dirty="0"/>
              <a:t> de </a:t>
            </a:r>
            <a:r>
              <a:rPr lang="en-US" dirty="0" err="1"/>
              <a:t>mando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88" y="996244"/>
            <a:ext cx="775970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9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6709368" y="974906"/>
            <a:ext cx="5375192" cy="25783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Algunos</a:t>
            </a:r>
            <a:r>
              <a:rPr lang="en-GB" dirty="0"/>
              <a:t> </a:t>
            </a:r>
            <a:r>
              <a:rPr lang="en-GB" dirty="0" err="1"/>
              <a:t>clientes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45" y="4197796"/>
            <a:ext cx="1881993" cy="515944"/>
          </a:xfrm>
          <a:prstGeom prst="rect">
            <a:avLst/>
          </a:prstGeom>
        </p:spPr>
      </p:pic>
      <p:pic>
        <p:nvPicPr>
          <p:cNvPr id="5" name="Picture 10" descr="http://magdalene-fields.co.uk/wp-content/uploads/2014/06/bourney_leisure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59000" y="2514872"/>
            <a:ext cx="1483975" cy="108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5315" y="5832479"/>
            <a:ext cx="1085188" cy="920240"/>
          </a:xfrm>
          <a:prstGeom prst="rect">
            <a:avLst/>
          </a:prstGeom>
        </p:spPr>
      </p:pic>
      <p:pic>
        <p:nvPicPr>
          <p:cNvPr id="13" name="Picture 10" descr="Coffe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51" y="1094925"/>
            <a:ext cx="1734059" cy="50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www.gdfsuezenergyresources.com/assets/images/times-square-alliance.gi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1717" y="2831626"/>
            <a:ext cx="938433" cy="469217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5733" y="1058166"/>
            <a:ext cx="1261640" cy="735394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78370" y="1040427"/>
            <a:ext cx="1966908" cy="658216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7" name="Picture 8" descr="http://torontofinancialdistrict.com/wp-content/uploads/fdbia_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7889" y="2723257"/>
            <a:ext cx="1162800" cy="553383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90794" y="1975300"/>
            <a:ext cx="1263364" cy="49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9826" y="2792131"/>
            <a:ext cx="1358777" cy="430547"/>
          </a:xfrm>
          <a:prstGeom prst="rect">
            <a:avLst/>
          </a:prstGeom>
        </p:spPr>
      </p:pic>
      <p:pic>
        <p:nvPicPr>
          <p:cNvPr id="20" name="Picture 7" descr="http://www.nihgc.org/resources/images/news/article/20/1_Multipart_xF8FF_3_OPW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9335" y="3058524"/>
            <a:ext cx="872345" cy="61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4" descr="http://www.netcare911.co.za/upload/logo~15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526" y="5174310"/>
            <a:ext cx="1568631" cy="78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0" descr="North East Ambulance Servic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666" y="4135907"/>
            <a:ext cx="2591584" cy="603214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40513" y="4739450"/>
            <a:ext cx="1184991" cy="7798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31393" y="5176016"/>
            <a:ext cx="1001555" cy="71439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58995" y="3845649"/>
            <a:ext cx="2090204" cy="91647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89989" y="5892800"/>
            <a:ext cx="1638300" cy="9652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24173" y="5925833"/>
            <a:ext cx="1342792" cy="74057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486237" y="1142893"/>
            <a:ext cx="1373530" cy="47880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838421" y="3951458"/>
            <a:ext cx="1710936" cy="75648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516045" y="5095803"/>
            <a:ext cx="2286000" cy="609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990255" y="1087881"/>
            <a:ext cx="1448644" cy="46356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966194" y="6127172"/>
            <a:ext cx="1775138" cy="47513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046299" y="3118472"/>
            <a:ext cx="1078665" cy="101124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299195" y="1867580"/>
            <a:ext cx="1149028" cy="63435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712276" y="1872261"/>
            <a:ext cx="1778084" cy="60843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01838" y="3098830"/>
            <a:ext cx="1374249" cy="66275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64822" y="1977400"/>
            <a:ext cx="854840" cy="91790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568713" y="1914783"/>
            <a:ext cx="1824705" cy="689938"/>
          </a:xfrm>
          <a:prstGeom prst="rect">
            <a:avLst/>
          </a:prstGeom>
        </p:spPr>
      </p:pic>
      <p:pic>
        <p:nvPicPr>
          <p:cNvPr id="42" name="Picture 12" descr="http://artsdistrictla.org/files/ADLA%20logo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888" y="2723385"/>
            <a:ext cx="469662" cy="55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446295" y="1815467"/>
            <a:ext cx="783389" cy="8936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646947" y="4794699"/>
            <a:ext cx="1000777" cy="8608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755189" y="1657684"/>
            <a:ext cx="1244600" cy="6223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436646" y="5932796"/>
            <a:ext cx="940721" cy="6022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65237" y="4980612"/>
            <a:ext cx="1868905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49931" y="5725392"/>
            <a:ext cx="1568784" cy="7462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734431" y="5978003"/>
            <a:ext cx="1139180" cy="5977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6901797" y="1064698"/>
            <a:ext cx="1432681" cy="58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6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117600"/>
            <a:ext cx="12192000" cy="51308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</a:pP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err="1"/>
              <a:t>Problemas</a:t>
            </a:r>
            <a:r>
              <a:rPr lang="en-GB" dirty="0"/>
              <a:t> que </a:t>
            </a:r>
            <a:r>
              <a:rPr lang="en-GB" dirty="0" err="1"/>
              <a:t>resuelve</a:t>
            </a:r>
            <a:r>
              <a:rPr lang="en-GB" dirty="0"/>
              <a:t> </a:t>
            </a:r>
            <a:r>
              <a:rPr lang="en-GB" dirty="0" err="1"/>
              <a:t>GeoPal</a:t>
            </a:r>
            <a:endParaRPr lang="ga-IE" dirty="0"/>
          </a:p>
        </p:txBody>
      </p:sp>
      <p:sp>
        <p:nvSpPr>
          <p:cNvPr id="8" name="TextBox 7"/>
          <p:cNvSpPr txBox="1"/>
          <p:nvPr/>
        </p:nvSpPr>
        <p:spPr>
          <a:xfrm>
            <a:off x="609345" y="1024820"/>
            <a:ext cx="5156455" cy="654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Lucida Grande"/>
              <a:buChar char="X"/>
            </a:pPr>
            <a:r>
              <a:rPr lang="en-IE" sz="1900" dirty="0" err="1">
                <a:solidFill>
                  <a:schemeClr val="bg1"/>
                </a:solidFill>
              </a:rPr>
              <a:t>Falta</a:t>
            </a:r>
            <a:r>
              <a:rPr lang="en-IE" sz="1900" dirty="0">
                <a:solidFill>
                  <a:schemeClr val="bg1"/>
                </a:solidFill>
              </a:rPr>
              <a:t> de </a:t>
            </a:r>
            <a:r>
              <a:rPr lang="en-IE" sz="1900" dirty="0" err="1">
                <a:solidFill>
                  <a:schemeClr val="bg1"/>
                </a:solidFill>
              </a:rPr>
              <a:t>información</a:t>
            </a:r>
            <a:r>
              <a:rPr lang="en-IE" sz="1900" dirty="0">
                <a:solidFill>
                  <a:schemeClr val="bg1"/>
                </a:solidFill>
              </a:rPr>
              <a:t> clave </a:t>
            </a:r>
            <a:r>
              <a:rPr lang="en-IE" sz="1900" dirty="0" err="1">
                <a:solidFill>
                  <a:schemeClr val="bg1"/>
                </a:solidFill>
              </a:rPr>
              <a:t>en</a:t>
            </a:r>
            <a:r>
              <a:rPr lang="en-IE" sz="1900" dirty="0">
                <a:solidFill>
                  <a:schemeClr val="bg1"/>
                </a:solidFill>
              </a:rPr>
              <a:t> </a:t>
            </a:r>
            <a:r>
              <a:rPr lang="en-IE" sz="1900" dirty="0" err="1">
                <a:solidFill>
                  <a:schemeClr val="bg1"/>
                </a:solidFill>
              </a:rPr>
              <a:t>tiempo</a:t>
            </a:r>
            <a:r>
              <a:rPr lang="en-IE" sz="1900" dirty="0">
                <a:solidFill>
                  <a:schemeClr val="bg1"/>
                </a:solidFill>
              </a:rPr>
              <a:t> real para </a:t>
            </a:r>
            <a:r>
              <a:rPr lang="en-IE" sz="1900" dirty="0" err="1">
                <a:solidFill>
                  <a:schemeClr val="bg1"/>
                </a:solidFill>
              </a:rPr>
              <a:t>realizar</a:t>
            </a:r>
            <a:r>
              <a:rPr lang="en-IE" sz="1900" dirty="0">
                <a:solidFill>
                  <a:schemeClr val="bg1"/>
                </a:solidFill>
              </a:rPr>
              <a:t> </a:t>
            </a:r>
            <a:r>
              <a:rPr lang="en-IE" sz="1900" dirty="0" err="1">
                <a:solidFill>
                  <a:schemeClr val="bg1"/>
                </a:solidFill>
              </a:rPr>
              <a:t>bien</a:t>
            </a:r>
            <a:r>
              <a:rPr lang="en-IE" sz="1900" dirty="0">
                <a:solidFill>
                  <a:schemeClr val="bg1"/>
                </a:solidFill>
              </a:rPr>
              <a:t> </a:t>
            </a:r>
            <a:r>
              <a:rPr lang="en-IE" sz="1900" dirty="0" err="1">
                <a:solidFill>
                  <a:schemeClr val="bg1"/>
                </a:solidFill>
              </a:rPr>
              <a:t>en</a:t>
            </a:r>
            <a:r>
              <a:rPr lang="en-IE" sz="1900" dirty="0">
                <a:solidFill>
                  <a:schemeClr val="bg1"/>
                </a:solidFill>
              </a:rPr>
              <a:t> </a:t>
            </a:r>
            <a:r>
              <a:rPr lang="en-IE" sz="1900" dirty="0" err="1">
                <a:solidFill>
                  <a:schemeClr val="bg1"/>
                </a:solidFill>
              </a:rPr>
              <a:t>trabajo</a:t>
            </a:r>
            <a:r>
              <a:rPr lang="en-IE" sz="1900" dirty="0">
                <a:solidFill>
                  <a:schemeClr val="bg1"/>
                </a:solidFill>
              </a:rPr>
              <a:t> de campo 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Lucida Grande"/>
              <a:buChar char="X"/>
            </a:pPr>
            <a:r>
              <a:rPr lang="en-IE" sz="1900" dirty="0">
                <a:solidFill>
                  <a:schemeClr val="bg1"/>
                </a:solidFill>
              </a:rPr>
              <a:t>No </a:t>
            </a:r>
            <a:r>
              <a:rPr lang="en-IE" sz="1900" dirty="0" err="1">
                <a:solidFill>
                  <a:schemeClr val="bg1"/>
                </a:solidFill>
              </a:rPr>
              <a:t>disponer</a:t>
            </a:r>
            <a:r>
              <a:rPr lang="en-IE" sz="1900" dirty="0">
                <a:solidFill>
                  <a:schemeClr val="bg1"/>
                </a:solidFill>
              </a:rPr>
              <a:t> de </a:t>
            </a:r>
            <a:r>
              <a:rPr lang="en-IE" sz="1900" dirty="0" err="1">
                <a:solidFill>
                  <a:schemeClr val="bg1"/>
                </a:solidFill>
              </a:rPr>
              <a:t>procesos</a:t>
            </a:r>
            <a:r>
              <a:rPr lang="en-IE" sz="1900" dirty="0">
                <a:solidFill>
                  <a:schemeClr val="bg1"/>
                </a:solidFill>
              </a:rPr>
              <a:t> de </a:t>
            </a:r>
            <a:r>
              <a:rPr lang="en-IE" sz="1900" dirty="0" err="1">
                <a:solidFill>
                  <a:schemeClr val="bg1"/>
                </a:solidFill>
              </a:rPr>
              <a:t>trabajo</a:t>
            </a:r>
            <a:r>
              <a:rPr lang="en-IE" sz="1900" dirty="0">
                <a:solidFill>
                  <a:schemeClr val="bg1"/>
                </a:solidFill>
              </a:rPr>
              <a:t> de campo </a:t>
            </a:r>
            <a:r>
              <a:rPr lang="en-IE" sz="1900" dirty="0" err="1">
                <a:solidFill>
                  <a:schemeClr val="bg1"/>
                </a:solidFill>
              </a:rPr>
              <a:t>normalizados</a:t>
            </a:r>
            <a:endParaRPr lang="en-IE" sz="19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Lucida Grande"/>
              <a:buChar char="X"/>
            </a:pPr>
            <a:r>
              <a:rPr lang="en-IE" sz="1900" dirty="0" err="1">
                <a:solidFill>
                  <a:schemeClr val="bg1"/>
                </a:solidFill>
              </a:rPr>
              <a:t>Planificación</a:t>
            </a:r>
            <a:r>
              <a:rPr lang="en-IE" sz="1900" dirty="0">
                <a:solidFill>
                  <a:schemeClr val="bg1"/>
                </a:solidFill>
              </a:rPr>
              <a:t> </a:t>
            </a:r>
            <a:r>
              <a:rPr lang="en-IE" sz="1900" dirty="0" err="1">
                <a:solidFill>
                  <a:schemeClr val="bg1"/>
                </a:solidFill>
              </a:rPr>
              <a:t>ineficiente</a:t>
            </a:r>
            <a:endParaRPr lang="en-IE" sz="19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Lucida Grande"/>
              <a:buChar char="X"/>
            </a:pPr>
            <a:r>
              <a:rPr lang="en-IE" sz="1900" dirty="0" err="1">
                <a:solidFill>
                  <a:schemeClr val="bg1"/>
                </a:solidFill>
              </a:rPr>
              <a:t>Navegación</a:t>
            </a:r>
            <a:r>
              <a:rPr lang="en-IE" sz="1900" dirty="0">
                <a:solidFill>
                  <a:schemeClr val="bg1"/>
                </a:solidFill>
              </a:rPr>
              <a:t> </a:t>
            </a:r>
            <a:r>
              <a:rPr lang="en-IE" sz="1900" dirty="0" err="1">
                <a:solidFill>
                  <a:schemeClr val="bg1"/>
                </a:solidFill>
              </a:rPr>
              <a:t>ineficiente</a:t>
            </a:r>
            <a:r>
              <a:rPr lang="en-IE" sz="1900" dirty="0">
                <a:solidFill>
                  <a:schemeClr val="bg1"/>
                </a:solidFill>
              </a:rPr>
              <a:t> hasta el </a:t>
            </a:r>
            <a:r>
              <a:rPr lang="en-IE" sz="1900" dirty="0" err="1">
                <a:solidFill>
                  <a:schemeClr val="bg1"/>
                </a:solidFill>
              </a:rPr>
              <a:t>lugar</a:t>
            </a:r>
            <a:r>
              <a:rPr lang="en-IE" sz="1900" dirty="0">
                <a:solidFill>
                  <a:schemeClr val="bg1"/>
                </a:solidFill>
              </a:rPr>
              <a:t> </a:t>
            </a:r>
            <a:r>
              <a:rPr lang="en-IE" sz="1900" dirty="0" err="1">
                <a:solidFill>
                  <a:schemeClr val="bg1"/>
                </a:solidFill>
              </a:rPr>
              <a:t>donde</a:t>
            </a:r>
            <a:r>
              <a:rPr lang="en-IE" sz="1900" dirty="0">
                <a:solidFill>
                  <a:schemeClr val="bg1"/>
                </a:solidFill>
              </a:rPr>
              <a:t> </a:t>
            </a:r>
            <a:r>
              <a:rPr lang="en-IE" sz="1900" dirty="0" err="1">
                <a:solidFill>
                  <a:schemeClr val="bg1"/>
                </a:solidFill>
              </a:rPr>
              <a:t>prestar</a:t>
            </a:r>
            <a:r>
              <a:rPr lang="en-IE" sz="1900" dirty="0">
                <a:solidFill>
                  <a:schemeClr val="bg1"/>
                </a:solidFill>
              </a:rPr>
              <a:t> el </a:t>
            </a:r>
            <a:r>
              <a:rPr lang="en-IE" sz="1900" dirty="0" err="1">
                <a:solidFill>
                  <a:schemeClr val="bg1"/>
                </a:solidFill>
              </a:rPr>
              <a:t>servicio</a:t>
            </a:r>
            <a:endParaRPr lang="en-IE" sz="19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Lucida Grande"/>
              <a:buChar char="X"/>
            </a:pPr>
            <a:r>
              <a:rPr lang="en-IE" sz="1900" dirty="0">
                <a:solidFill>
                  <a:schemeClr val="bg1"/>
                </a:solidFill>
              </a:rPr>
              <a:t>No </a:t>
            </a:r>
            <a:r>
              <a:rPr lang="en-IE" sz="1900" dirty="0" err="1">
                <a:solidFill>
                  <a:schemeClr val="bg1"/>
                </a:solidFill>
              </a:rPr>
              <a:t>saber</a:t>
            </a:r>
            <a:r>
              <a:rPr lang="en-IE" sz="1900" dirty="0">
                <a:solidFill>
                  <a:schemeClr val="bg1"/>
                </a:solidFill>
              </a:rPr>
              <a:t> </a:t>
            </a:r>
            <a:r>
              <a:rPr lang="en-IE" sz="1900" dirty="0" err="1">
                <a:solidFill>
                  <a:schemeClr val="bg1"/>
                </a:solidFill>
              </a:rPr>
              <a:t>en</a:t>
            </a:r>
            <a:r>
              <a:rPr lang="en-IE" sz="1900" dirty="0">
                <a:solidFill>
                  <a:schemeClr val="bg1"/>
                </a:solidFill>
              </a:rPr>
              <a:t> </a:t>
            </a:r>
            <a:r>
              <a:rPr lang="en-IE" sz="1900" dirty="0" err="1">
                <a:solidFill>
                  <a:schemeClr val="bg1"/>
                </a:solidFill>
              </a:rPr>
              <a:t>tiempo</a:t>
            </a:r>
            <a:r>
              <a:rPr lang="en-IE" sz="1900" dirty="0">
                <a:solidFill>
                  <a:schemeClr val="bg1"/>
                </a:solidFill>
              </a:rPr>
              <a:t> real el </a:t>
            </a:r>
            <a:r>
              <a:rPr lang="en-IE" sz="1900" dirty="0" err="1">
                <a:solidFill>
                  <a:schemeClr val="bg1"/>
                </a:solidFill>
              </a:rPr>
              <a:t>estado</a:t>
            </a:r>
            <a:r>
              <a:rPr lang="en-IE" sz="1900" dirty="0">
                <a:solidFill>
                  <a:schemeClr val="bg1"/>
                </a:solidFill>
              </a:rPr>
              <a:t> del </a:t>
            </a:r>
            <a:r>
              <a:rPr lang="en-IE" sz="1900" dirty="0" err="1">
                <a:solidFill>
                  <a:schemeClr val="bg1"/>
                </a:solidFill>
              </a:rPr>
              <a:t>trabajo</a:t>
            </a:r>
            <a:endParaRPr lang="en-IE" sz="19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Lucida Grande"/>
              <a:buChar char="X"/>
            </a:pPr>
            <a:r>
              <a:rPr lang="en-IE" sz="1900" dirty="0" err="1">
                <a:solidFill>
                  <a:schemeClr val="bg1"/>
                </a:solidFill>
              </a:rPr>
              <a:t>Exceso</a:t>
            </a:r>
            <a:r>
              <a:rPr lang="en-IE" sz="1900" dirty="0">
                <a:solidFill>
                  <a:schemeClr val="bg1"/>
                </a:solidFill>
              </a:rPr>
              <a:t> de </a:t>
            </a:r>
            <a:r>
              <a:rPr lang="en-IE" sz="1900" dirty="0" err="1">
                <a:solidFill>
                  <a:schemeClr val="bg1"/>
                </a:solidFill>
              </a:rPr>
              <a:t>papeleo</a:t>
            </a:r>
            <a:endParaRPr lang="en-IE" sz="19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Lucida Grande"/>
              <a:buChar char="X"/>
            </a:pPr>
            <a:r>
              <a:rPr lang="en-IE" sz="1900" dirty="0" err="1">
                <a:solidFill>
                  <a:schemeClr val="bg1"/>
                </a:solidFill>
              </a:rPr>
              <a:t>Falta</a:t>
            </a:r>
            <a:r>
              <a:rPr lang="en-IE" sz="1900" dirty="0">
                <a:solidFill>
                  <a:schemeClr val="bg1"/>
                </a:solidFill>
              </a:rPr>
              <a:t> de </a:t>
            </a:r>
            <a:r>
              <a:rPr lang="en-IE" sz="1900" dirty="0" err="1">
                <a:solidFill>
                  <a:schemeClr val="bg1"/>
                </a:solidFill>
              </a:rPr>
              <a:t>flexibilidad</a:t>
            </a:r>
            <a:r>
              <a:rPr lang="en-IE" sz="1900" dirty="0">
                <a:solidFill>
                  <a:schemeClr val="bg1"/>
                </a:solidFill>
              </a:rPr>
              <a:t> para </a:t>
            </a:r>
            <a:r>
              <a:rPr lang="en-IE" sz="1900" dirty="0" err="1">
                <a:solidFill>
                  <a:schemeClr val="bg1"/>
                </a:solidFill>
              </a:rPr>
              <a:t>gestionar</a:t>
            </a:r>
            <a:r>
              <a:rPr lang="en-IE" sz="1900" dirty="0">
                <a:solidFill>
                  <a:schemeClr val="bg1"/>
                </a:solidFill>
              </a:rPr>
              <a:t> </a:t>
            </a:r>
            <a:r>
              <a:rPr lang="en-IE" sz="1900" dirty="0" err="1">
                <a:solidFill>
                  <a:schemeClr val="bg1"/>
                </a:solidFill>
              </a:rPr>
              <a:t>los</a:t>
            </a:r>
            <a:r>
              <a:rPr lang="en-IE" sz="1900" dirty="0">
                <a:solidFill>
                  <a:schemeClr val="bg1"/>
                </a:solidFill>
              </a:rPr>
              <a:t> </a:t>
            </a:r>
            <a:r>
              <a:rPr lang="en-IE" sz="1900" dirty="0" err="1">
                <a:solidFill>
                  <a:schemeClr val="bg1"/>
                </a:solidFill>
              </a:rPr>
              <a:t>cambios</a:t>
            </a:r>
            <a:r>
              <a:rPr lang="en-IE" sz="1900" dirty="0">
                <a:solidFill>
                  <a:schemeClr val="bg1"/>
                </a:solidFill>
              </a:rPr>
              <a:t> </a:t>
            </a:r>
            <a:r>
              <a:rPr lang="en-IE" sz="1900" dirty="0" err="1">
                <a:solidFill>
                  <a:schemeClr val="bg1"/>
                </a:solidFill>
              </a:rPr>
              <a:t>en</a:t>
            </a:r>
            <a:r>
              <a:rPr lang="en-IE" sz="1900" dirty="0">
                <a:solidFill>
                  <a:schemeClr val="bg1"/>
                </a:solidFill>
              </a:rPr>
              <a:t> las </a:t>
            </a:r>
            <a:r>
              <a:rPr lang="en-IE" sz="1900" dirty="0" err="1">
                <a:solidFill>
                  <a:schemeClr val="bg1"/>
                </a:solidFill>
              </a:rPr>
              <a:t>órdenes</a:t>
            </a:r>
            <a:r>
              <a:rPr lang="en-IE" sz="1900" dirty="0">
                <a:solidFill>
                  <a:schemeClr val="bg1"/>
                </a:solidFill>
              </a:rPr>
              <a:t> de </a:t>
            </a:r>
            <a:r>
              <a:rPr lang="en-IE" sz="1900" dirty="0" err="1">
                <a:solidFill>
                  <a:schemeClr val="bg1"/>
                </a:solidFill>
              </a:rPr>
              <a:t>trabajo</a:t>
            </a:r>
            <a:endParaRPr lang="en-IE" sz="19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IE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IE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94644" y="1128540"/>
            <a:ext cx="5102895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FF0000"/>
              </a:buClr>
              <a:buFont typeface="Lucida Grande"/>
              <a:buChar char="X"/>
            </a:pPr>
            <a:r>
              <a:rPr lang="en-IE" sz="1900" dirty="0">
                <a:solidFill>
                  <a:schemeClr val="bg1"/>
                </a:solidFill>
              </a:rPr>
              <a:t>No </a:t>
            </a:r>
            <a:r>
              <a:rPr lang="en-IE" sz="1900" dirty="0" err="1">
                <a:solidFill>
                  <a:schemeClr val="bg1"/>
                </a:solidFill>
              </a:rPr>
              <a:t>ser</a:t>
            </a:r>
            <a:r>
              <a:rPr lang="en-IE" sz="1900" dirty="0">
                <a:solidFill>
                  <a:schemeClr val="bg1"/>
                </a:solidFill>
              </a:rPr>
              <a:t> </a:t>
            </a:r>
            <a:r>
              <a:rPr lang="en-IE" sz="1900" dirty="0" err="1">
                <a:solidFill>
                  <a:schemeClr val="bg1"/>
                </a:solidFill>
              </a:rPr>
              <a:t>eficiente</a:t>
            </a:r>
            <a:r>
              <a:rPr lang="en-IE" sz="1900" dirty="0">
                <a:solidFill>
                  <a:schemeClr val="bg1"/>
                </a:solidFill>
              </a:rPr>
              <a:t> </a:t>
            </a:r>
            <a:r>
              <a:rPr lang="en-IE" sz="1900" dirty="0" err="1">
                <a:solidFill>
                  <a:schemeClr val="bg1"/>
                </a:solidFill>
              </a:rPr>
              <a:t>en</a:t>
            </a:r>
            <a:r>
              <a:rPr lang="en-IE" sz="1900" dirty="0">
                <a:solidFill>
                  <a:schemeClr val="bg1"/>
                </a:solidFill>
              </a:rPr>
              <a:t> </a:t>
            </a:r>
            <a:r>
              <a:rPr lang="en-IE" sz="1900" dirty="0" err="1">
                <a:solidFill>
                  <a:schemeClr val="bg1"/>
                </a:solidFill>
              </a:rPr>
              <a:t>registro</a:t>
            </a:r>
            <a:r>
              <a:rPr lang="en-IE" sz="1900" dirty="0">
                <a:solidFill>
                  <a:schemeClr val="bg1"/>
                </a:solidFill>
              </a:rPr>
              <a:t> de </a:t>
            </a:r>
            <a:r>
              <a:rPr lang="en-IE" sz="1900" dirty="0" err="1">
                <a:solidFill>
                  <a:schemeClr val="bg1"/>
                </a:solidFill>
              </a:rPr>
              <a:t>tiempos</a:t>
            </a:r>
            <a:r>
              <a:rPr lang="en-IE" sz="1900" dirty="0">
                <a:solidFill>
                  <a:schemeClr val="bg1"/>
                </a:solidFill>
              </a:rPr>
              <a:t> y </a:t>
            </a:r>
            <a:r>
              <a:rPr lang="en-IE" sz="1900" dirty="0" err="1">
                <a:solidFill>
                  <a:schemeClr val="bg1"/>
                </a:solidFill>
              </a:rPr>
              <a:t>materiales</a:t>
            </a:r>
            <a:endParaRPr lang="en-IE" sz="1900" dirty="0">
              <a:solidFill>
                <a:schemeClr val="bg1"/>
              </a:solidFill>
            </a:endParaRPr>
          </a:p>
          <a:p>
            <a:pPr marL="342900" indent="-342900">
              <a:spcBef>
                <a:spcPts val="1200"/>
              </a:spcBef>
              <a:buClr>
                <a:srgbClr val="FF0000"/>
              </a:buClr>
              <a:buFont typeface="Lucida Grande"/>
              <a:buChar char="X"/>
            </a:pPr>
            <a:r>
              <a:rPr lang="en-IE" sz="1900" dirty="0" err="1">
                <a:solidFill>
                  <a:schemeClr val="bg1"/>
                </a:solidFill>
              </a:rPr>
              <a:t>Pérdida</a:t>
            </a:r>
            <a:r>
              <a:rPr lang="en-IE" sz="1900" dirty="0">
                <a:solidFill>
                  <a:schemeClr val="bg1"/>
                </a:solidFill>
              </a:rPr>
              <a:t> de </a:t>
            </a:r>
            <a:r>
              <a:rPr lang="en-IE" sz="1900" dirty="0" err="1">
                <a:solidFill>
                  <a:schemeClr val="bg1"/>
                </a:solidFill>
              </a:rPr>
              <a:t>visibilidad</a:t>
            </a:r>
            <a:r>
              <a:rPr lang="en-IE" sz="1900" dirty="0">
                <a:solidFill>
                  <a:schemeClr val="bg1"/>
                </a:solidFill>
              </a:rPr>
              <a:t> de </a:t>
            </a:r>
            <a:r>
              <a:rPr lang="en-IE" sz="1900" dirty="0" err="1">
                <a:solidFill>
                  <a:schemeClr val="bg1"/>
                </a:solidFill>
              </a:rPr>
              <a:t>los</a:t>
            </a:r>
            <a:r>
              <a:rPr lang="en-IE" sz="1900" dirty="0">
                <a:solidFill>
                  <a:schemeClr val="bg1"/>
                </a:solidFill>
              </a:rPr>
              <a:t> </a:t>
            </a:r>
            <a:r>
              <a:rPr lang="en-IE" sz="1900" dirty="0" err="1">
                <a:solidFill>
                  <a:schemeClr val="bg1"/>
                </a:solidFill>
              </a:rPr>
              <a:t>trabajadores</a:t>
            </a:r>
            <a:endParaRPr lang="en-IE" sz="1900" dirty="0">
              <a:solidFill>
                <a:schemeClr val="bg1"/>
              </a:solidFill>
            </a:endParaRPr>
          </a:p>
          <a:p>
            <a:pPr marL="342900" indent="-342900">
              <a:spcBef>
                <a:spcPts val="1200"/>
              </a:spcBef>
              <a:buClr>
                <a:srgbClr val="FF0000"/>
              </a:buClr>
              <a:buFont typeface="Lucida Grande"/>
              <a:buChar char="X"/>
            </a:pPr>
            <a:r>
              <a:rPr lang="en-IE" sz="1900" dirty="0" err="1">
                <a:solidFill>
                  <a:schemeClr val="bg1"/>
                </a:solidFill>
              </a:rPr>
              <a:t>Problemas</a:t>
            </a:r>
            <a:r>
              <a:rPr lang="en-IE" sz="1900" dirty="0">
                <a:solidFill>
                  <a:schemeClr val="bg1"/>
                </a:solidFill>
              </a:rPr>
              <a:t> con la </a:t>
            </a:r>
            <a:r>
              <a:rPr lang="en-IE" sz="1900" dirty="0" err="1">
                <a:solidFill>
                  <a:schemeClr val="bg1"/>
                </a:solidFill>
              </a:rPr>
              <a:t>prueba</a:t>
            </a:r>
            <a:r>
              <a:rPr lang="en-IE" sz="1900" dirty="0">
                <a:solidFill>
                  <a:schemeClr val="bg1"/>
                </a:solidFill>
              </a:rPr>
              <a:t> de </a:t>
            </a:r>
            <a:r>
              <a:rPr lang="en-IE" sz="1900" dirty="0" err="1">
                <a:solidFill>
                  <a:schemeClr val="bg1"/>
                </a:solidFill>
              </a:rPr>
              <a:t>haber</a:t>
            </a:r>
            <a:r>
              <a:rPr lang="en-IE" sz="1900" dirty="0">
                <a:solidFill>
                  <a:schemeClr val="bg1"/>
                </a:solidFill>
              </a:rPr>
              <a:t> </a:t>
            </a:r>
            <a:r>
              <a:rPr lang="en-IE" sz="1900" dirty="0" err="1">
                <a:solidFill>
                  <a:schemeClr val="bg1"/>
                </a:solidFill>
              </a:rPr>
              <a:t>prestado</a:t>
            </a:r>
            <a:r>
              <a:rPr lang="en-IE" sz="1900" dirty="0">
                <a:solidFill>
                  <a:schemeClr val="bg1"/>
                </a:solidFill>
              </a:rPr>
              <a:t> el </a:t>
            </a:r>
            <a:r>
              <a:rPr lang="en-IE" sz="1900" dirty="0" err="1">
                <a:solidFill>
                  <a:schemeClr val="bg1"/>
                </a:solidFill>
              </a:rPr>
              <a:t>servicio</a:t>
            </a:r>
            <a:endParaRPr lang="en-IE" sz="1900" dirty="0">
              <a:solidFill>
                <a:schemeClr val="bg1"/>
              </a:solidFill>
            </a:endParaRPr>
          </a:p>
          <a:p>
            <a:pPr marL="342900" indent="-342900">
              <a:spcBef>
                <a:spcPts val="1200"/>
              </a:spcBef>
              <a:buClr>
                <a:srgbClr val="FF0000"/>
              </a:buClr>
              <a:buFont typeface="Lucida Grande"/>
              <a:buChar char="X"/>
            </a:pPr>
            <a:r>
              <a:rPr lang="en-IE" sz="1900" dirty="0" err="1">
                <a:solidFill>
                  <a:schemeClr val="bg1"/>
                </a:solidFill>
              </a:rPr>
              <a:t>Gestión</a:t>
            </a:r>
            <a:r>
              <a:rPr lang="en-IE" sz="1900" dirty="0">
                <a:solidFill>
                  <a:schemeClr val="bg1"/>
                </a:solidFill>
              </a:rPr>
              <a:t> de </a:t>
            </a:r>
            <a:r>
              <a:rPr lang="en-IE" sz="1900" dirty="0" err="1">
                <a:solidFill>
                  <a:schemeClr val="bg1"/>
                </a:solidFill>
              </a:rPr>
              <a:t>instalaciones</a:t>
            </a:r>
            <a:endParaRPr lang="en-IE" sz="1900" dirty="0">
              <a:solidFill>
                <a:schemeClr val="bg1"/>
              </a:solidFill>
            </a:endParaRPr>
          </a:p>
          <a:p>
            <a:pPr marL="342900" indent="-342900">
              <a:spcBef>
                <a:spcPts val="1200"/>
              </a:spcBef>
              <a:buClr>
                <a:srgbClr val="FF0000"/>
              </a:buClr>
              <a:buFont typeface="Lucida Grande"/>
              <a:buChar char="X"/>
            </a:pPr>
            <a:r>
              <a:rPr lang="en-IE" sz="1900" dirty="0" err="1">
                <a:solidFill>
                  <a:schemeClr val="bg1"/>
                </a:solidFill>
              </a:rPr>
              <a:t>Servicio</a:t>
            </a:r>
            <a:r>
              <a:rPr lang="en-IE" sz="1900" dirty="0">
                <a:solidFill>
                  <a:schemeClr val="bg1"/>
                </a:solidFill>
              </a:rPr>
              <a:t> </a:t>
            </a:r>
            <a:r>
              <a:rPr lang="en-IE" sz="1900" dirty="0" err="1">
                <a:solidFill>
                  <a:schemeClr val="bg1"/>
                </a:solidFill>
              </a:rPr>
              <a:t>técnico</a:t>
            </a:r>
            <a:r>
              <a:rPr lang="en-IE" sz="1900" dirty="0">
                <a:solidFill>
                  <a:schemeClr val="bg1"/>
                </a:solidFill>
              </a:rPr>
              <a:t> reactive</a:t>
            </a:r>
          </a:p>
          <a:p>
            <a:pPr marL="342900" indent="-342900">
              <a:spcBef>
                <a:spcPts val="1200"/>
              </a:spcBef>
              <a:buClr>
                <a:srgbClr val="FF0000"/>
              </a:buClr>
              <a:buFont typeface="Lucida Grande"/>
              <a:buChar char="X"/>
            </a:pPr>
            <a:r>
              <a:rPr lang="en-IE" sz="1900" dirty="0">
                <a:solidFill>
                  <a:schemeClr val="bg1"/>
                </a:solidFill>
              </a:rPr>
              <a:t>No cumplir la normative de Seguridad e higiene en el trabajo </a:t>
            </a:r>
          </a:p>
          <a:p>
            <a:pPr marL="342900" indent="-342900">
              <a:spcBef>
                <a:spcPts val="1200"/>
              </a:spcBef>
              <a:buClr>
                <a:srgbClr val="FF0000"/>
              </a:buClr>
              <a:buFont typeface="Lucida Grande"/>
              <a:buChar char="X"/>
            </a:pPr>
            <a:r>
              <a:rPr lang="en-IE" sz="1900" dirty="0" err="1">
                <a:solidFill>
                  <a:schemeClr val="bg1"/>
                </a:solidFill>
              </a:rPr>
              <a:t>Inspecciones</a:t>
            </a:r>
            <a:r>
              <a:rPr lang="en-IE" sz="1900" dirty="0">
                <a:solidFill>
                  <a:schemeClr val="bg1"/>
                </a:solidFill>
              </a:rPr>
              <a:t> </a:t>
            </a:r>
            <a:r>
              <a:rPr lang="en-IE" sz="1900" dirty="0" err="1">
                <a:solidFill>
                  <a:schemeClr val="bg1"/>
                </a:solidFill>
              </a:rPr>
              <a:t>rutinarias</a:t>
            </a:r>
            <a:r>
              <a:rPr lang="en-IE" sz="1900" dirty="0">
                <a:solidFill>
                  <a:schemeClr val="bg1"/>
                </a:solidFill>
              </a:rPr>
              <a:t> de </a:t>
            </a:r>
            <a:r>
              <a:rPr lang="en-IE" sz="1900" dirty="0" err="1">
                <a:solidFill>
                  <a:schemeClr val="bg1"/>
                </a:solidFill>
              </a:rPr>
              <a:t>los</a:t>
            </a:r>
            <a:r>
              <a:rPr lang="en-IE" sz="1900" dirty="0">
                <a:solidFill>
                  <a:schemeClr val="bg1"/>
                </a:solidFill>
              </a:rPr>
              <a:t> </a:t>
            </a:r>
            <a:r>
              <a:rPr lang="en-IE" sz="1900" dirty="0" err="1">
                <a:solidFill>
                  <a:schemeClr val="bg1"/>
                </a:solidFill>
              </a:rPr>
              <a:t>vehículos</a:t>
            </a:r>
            <a:r>
              <a:rPr lang="en-IE" sz="1900" dirty="0">
                <a:solidFill>
                  <a:schemeClr val="bg1"/>
                </a:solidFill>
              </a:rPr>
              <a:t> de la </a:t>
            </a:r>
            <a:r>
              <a:rPr lang="en-IE" sz="1900" dirty="0" err="1">
                <a:solidFill>
                  <a:schemeClr val="bg1"/>
                </a:solidFill>
              </a:rPr>
              <a:t>empresa</a:t>
            </a:r>
            <a:r>
              <a:rPr lang="en-IE" sz="1900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spcBef>
                <a:spcPts val="1200"/>
              </a:spcBef>
              <a:buClr>
                <a:srgbClr val="FF0000"/>
              </a:buClr>
              <a:buFont typeface="Lucida Grande"/>
              <a:buChar char="X"/>
            </a:pPr>
            <a:r>
              <a:rPr lang="en-IE" sz="1900" dirty="0">
                <a:solidFill>
                  <a:schemeClr val="bg1"/>
                </a:solidFill>
              </a:rPr>
              <a:t>No </a:t>
            </a:r>
            <a:r>
              <a:rPr lang="en-IE" sz="1900" dirty="0" err="1">
                <a:solidFill>
                  <a:schemeClr val="bg1"/>
                </a:solidFill>
              </a:rPr>
              <a:t>poder</a:t>
            </a:r>
            <a:r>
              <a:rPr lang="en-IE" sz="1900" dirty="0">
                <a:solidFill>
                  <a:schemeClr val="bg1"/>
                </a:solidFill>
              </a:rPr>
              <a:t> </a:t>
            </a:r>
            <a:r>
              <a:rPr lang="en-IE" sz="1900" dirty="0" err="1">
                <a:solidFill>
                  <a:schemeClr val="bg1"/>
                </a:solidFill>
              </a:rPr>
              <a:t>cumplir</a:t>
            </a:r>
            <a:r>
              <a:rPr lang="en-IE" sz="1900" dirty="0">
                <a:solidFill>
                  <a:schemeClr val="bg1"/>
                </a:solidFill>
              </a:rPr>
              <a:t> KPI’s y SLA’s y </a:t>
            </a:r>
            <a:r>
              <a:rPr lang="en-IE" sz="1900" dirty="0" err="1">
                <a:solidFill>
                  <a:schemeClr val="bg1"/>
                </a:solidFill>
              </a:rPr>
              <a:t>ser</a:t>
            </a:r>
            <a:r>
              <a:rPr lang="en-IE" sz="1900" dirty="0">
                <a:solidFill>
                  <a:schemeClr val="bg1"/>
                </a:solidFill>
              </a:rPr>
              <a:t> </a:t>
            </a:r>
            <a:r>
              <a:rPr lang="en-IE" sz="1900" dirty="0" err="1">
                <a:solidFill>
                  <a:schemeClr val="bg1"/>
                </a:solidFill>
              </a:rPr>
              <a:t>penalizado</a:t>
            </a:r>
            <a:endParaRPr lang="en-IE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60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>
                <a:solidFill>
                  <a:srgbClr val="2E75B6"/>
                </a:solidFill>
              </a:rPr>
              <a:t>Plataforma</a:t>
            </a:r>
            <a:r>
              <a:rPr lang="en-GB" dirty="0">
                <a:solidFill>
                  <a:srgbClr val="2E75B6"/>
                </a:solidFill>
              </a:rPr>
              <a:t> </a:t>
            </a:r>
            <a:r>
              <a:rPr lang="en-GB" dirty="0" err="1">
                <a:solidFill>
                  <a:srgbClr val="2E75B6"/>
                </a:solidFill>
              </a:rPr>
              <a:t>Inteligente</a:t>
            </a:r>
            <a:r>
              <a:rPr lang="en-GB" dirty="0">
                <a:solidFill>
                  <a:srgbClr val="2E75B6"/>
                </a:solidFill>
              </a:rPr>
              <a:t> de </a:t>
            </a:r>
            <a:r>
              <a:rPr lang="en-GB" dirty="0" err="1">
                <a:solidFill>
                  <a:srgbClr val="2E75B6"/>
                </a:solidFill>
              </a:rPr>
              <a:t>trabajo</a:t>
            </a:r>
            <a:r>
              <a:rPr lang="en-GB" dirty="0">
                <a:solidFill>
                  <a:srgbClr val="2E75B6"/>
                </a:solidFill>
              </a:rPr>
              <a:t> de campo</a:t>
            </a:r>
            <a:endParaRPr lang="en-IE" dirty="0">
              <a:solidFill>
                <a:srgbClr val="2E75B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142" y="2174773"/>
            <a:ext cx="3604320" cy="2402880"/>
          </a:xfrm>
          <a:prstGeom prst="rect">
            <a:avLst/>
          </a:prstGeom>
        </p:spPr>
      </p:pic>
      <p:sp>
        <p:nvSpPr>
          <p:cNvPr id="27" name="Right Arrow 26"/>
          <p:cNvSpPr/>
          <p:nvPr/>
        </p:nvSpPr>
        <p:spPr>
          <a:xfrm>
            <a:off x="3647100" y="3100541"/>
            <a:ext cx="1092200" cy="6100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7131546" y="3054234"/>
            <a:ext cx="870155" cy="6100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8" descr="http://1.bp.blogspot.com/-wtl5BQnioFA/VAi2_LMVzgI/AAAAAAAAA7w/iB9WXbUtcg0/s1600/Io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253" y="3672195"/>
            <a:ext cx="902951" cy="79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096" y="1903997"/>
            <a:ext cx="1127172" cy="79123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55222" y="1284116"/>
            <a:ext cx="3703508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sz="2400" dirty="0"/>
              <a:t>GeoPal Mobile App Module</a:t>
            </a:r>
          </a:p>
          <a:p>
            <a:pPr lvl="0"/>
            <a:endParaRPr lang="en-GB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sz="2400" u="sng" dirty="0"/>
          </a:p>
          <a:p>
            <a:pPr lvl="0"/>
            <a:r>
              <a:rPr lang="en-GB" sz="2400" dirty="0"/>
              <a:t>GeoPal IoT /M2M Module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US" dirty="0"/>
          </a:p>
          <a:p>
            <a:pPr lvl="0"/>
            <a:endParaRPr lang="ga-IE" sz="2400" dirty="0"/>
          </a:p>
          <a:p>
            <a:pPr lvl="0"/>
            <a:r>
              <a:rPr lang="en-GB" sz="2400" dirty="0"/>
              <a:t>GeoPal API Connect Module</a:t>
            </a:r>
            <a:endParaRPr lang="en-US" sz="2400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544" y="5942383"/>
            <a:ext cx="916316" cy="28055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7403" y="5254267"/>
            <a:ext cx="599284" cy="43782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058" y="5276291"/>
            <a:ext cx="987871" cy="22944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5049" y="5234295"/>
            <a:ext cx="663129" cy="46369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3748" y="5784052"/>
            <a:ext cx="708147" cy="70814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8566" y="5802008"/>
            <a:ext cx="747970" cy="482777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7986888" y="1027293"/>
            <a:ext cx="41019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b="1" dirty="0"/>
              <a:t>GeoPal Executive Dashboard Module</a:t>
            </a:r>
          </a:p>
          <a:p>
            <a:pPr lvl="0"/>
            <a:endParaRPr lang="en-GB" sz="2400" dirty="0"/>
          </a:p>
          <a:p>
            <a:pPr lvl="0"/>
            <a:endParaRPr lang="en-GB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sz="2400" b="1" u="sng" dirty="0"/>
          </a:p>
          <a:p>
            <a:pPr lvl="0"/>
            <a:r>
              <a:rPr lang="en-GB" sz="2400" b="1" dirty="0"/>
              <a:t>GeoPal Web Module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US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92707" y="1848559"/>
            <a:ext cx="1049785" cy="8946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63519" y="3365171"/>
            <a:ext cx="1818640" cy="124796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13339" y="1928865"/>
            <a:ext cx="1801262" cy="123870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58539" y="1926906"/>
            <a:ext cx="1837498" cy="12339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71664" y="3375022"/>
            <a:ext cx="1891929" cy="124497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807" y="1552223"/>
            <a:ext cx="2394951" cy="628607"/>
          </a:xfrm>
          <a:prstGeom prst="rect">
            <a:avLst/>
          </a:prstGeom>
        </p:spPr>
      </p:pic>
      <p:pic>
        <p:nvPicPr>
          <p:cNvPr id="57" name="Picture 56"/>
          <p:cNvPicPr/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8554" y="5472798"/>
            <a:ext cx="1835472" cy="984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0200" y="5458687"/>
            <a:ext cx="1827318" cy="987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67215" y="3572170"/>
            <a:ext cx="946744" cy="9993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13185" y="3643060"/>
            <a:ext cx="907463" cy="9059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71911" y="1872840"/>
            <a:ext cx="981054" cy="85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85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Propuesta</a:t>
            </a:r>
            <a:r>
              <a:rPr lang="en-GB" dirty="0"/>
              <a:t> de </a:t>
            </a:r>
            <a:r>
              <a:rPr lang="en-GB" dirty="0" err="1"/>
              <a:t>Valor</a:t>
            </a:r>
            <a:endParaRPr lang="ga-IE" dirty="0"/>
          </a:p>
        </p:txBody>
      </p:sp>
      <p:sp>
        <p:nvSpPr>
          <p:cNvPr id="5" name="Rectangle 4"/>
          <p:cNvSpPr/>
          <p:nvPr/>
        </p:nvSpPr>
        <p:spPr>
          <a:xfrm>
            <a:off x="144012" y="1335591"/>
            <a:ext cx="11907811" cy="7725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E" sz="2800" b="1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956" y="1419783"/>
            <a:ext cx="1667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err="1">
                <a:solidFill>
                  <a:schemeClr val="tx2"/>
                </a:solidFill>
              </a:rPr>
              <a:t>Productividad</a:t>
            </a:r>
            <a:endParaRPr lang="en-IE" sz="20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9441" y="1411852"/>
            <a:ext cx="1181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err="1">
                <a:solidFill>
                  <a:schemeClr val="tx2"/>
                </a:solidFill>
              </a:rPr>
              <a:t>Eficiencia</a:t>
            </a:r>
            <a:endParaRPr lang="en-IE" sz="2000" b="1" dirty="0">
              <a:solidFill>
                <a:schemeClr val="tx2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076295" y="1340285"/>
            <a:ext cx="29410" cy="4896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584" y="2412092"/>
            <a:ext cx="1631502" cy="16315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93" y="2308049"/>
            <a:ext cx="1703072" cy="15787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0921" y="4232685"/>
            <a:ext cx="1910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Aumento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del 30%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en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ahorro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en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Operaciones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través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de la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Mejora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rutas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y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trabajo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de campo y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Eliminación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Multas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por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penalizaciones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al no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cumplir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SLA o KPI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8230" y="4217921"/>
            <a:ext cx="206917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Reducción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del 50%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en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los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costs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administrativos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gracias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a la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eliminación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del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papeleo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y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conseguir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informes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fiables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en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tiempo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real.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Histórico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trabajos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hechos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y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estadísticas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disponibles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en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cualquier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momento</a:t>
            </a:r>
            <a:endParaRPr lang="en-IE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4092629" y="1335995"/>
            <a:ext cx="29410" cy="4896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100985" y="1336826"/>
            <a:ext cx="29410" cy="4896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8140178" y="1349088"/>
            <a:ext cx="29410" cy="4896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623" y="2337715"/>
            <a:ext cx="2064377" cy="169141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095629" y="1433649"/>
            <a:ext cx="1876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 err="1">
                <a:solidFill>
                  <a:schemeClr val="tx2"/>
                </a:solidFill>
              </a:rPr>
              <a:t>Prueba</a:t>
            </a:r>
            <a:r>
              <a:rPr lang="en-IE" sz="2000" b="1" dirty="0">
                <a:solidFill>
                  <a:schemeClr val="tx2"/>
                </a:solidFill>
              </a:rPr>
              <a:t> de </a:t>
            </a:r>
            <a:r>
              <a:rPr lang="en-IE" sz="2000" b="1" dirty="0" err="1">
                <a:solidFill>
                  <a:schemeClr val="tx2"/>
                </a:solidFill>
              </a:rPr>
              <a:t>trabajo</a:t>
            </a:r>
            <a:r>
              <a:rPr lang="en-IE" sz="2000" b="1" dirty="0">
                <a:solidFill>
                  <a:schemeClr val="tx2"/>
                </a:solidFill>
              </a:rPr>
              <a:t> </a:t>
            </a:r>
            <a:r>
              <a:rPr lang="en-IE" sz="2000" b="1" dirty="0" err="1">
                <a:solidFill>
                  <a:schemeClr val="tx2"/>
                </a:solidFill>
              </a:rPr>
              <a:t>hecho</a:t>
            </a:r>
            <a:endParaRPr lang="en-IE" sz="2000" b="1" dirty="0">
              <a:solidFill>
                <a:schemeClr val="tx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128768" y="4198999"/>
            <a:ext cx="203449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Riesgo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mínimo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quejas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. 100% de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prueba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haber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cumplido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el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trabajo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acuerdo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al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procedimiento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previsto</a:t>
            </a:r>
            <a:endParaRPr lang="en-IE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10104028" y="1352524"/>
            <a:ext cx="29410" cy="4896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230688" y="1394784"/>
            <a:ext cx="1797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 err="1">
                <a:solidFill>
                  <a:schemeClr val="tx2"/>
                </a:solidFill>
              </a:rPr>
              <a:t>Informes</a:t>
            </a:r>
            <a:r>
              <a:rPr lang="en-IE" sz="2000" b="1" dirty="0">
                <a:solidFill>
                  <a:schemeClr val="tx2"/>
                </a:solidFill>
              </a:rPr>
              <a:t> </a:t>
            </a:r>
            <a:r>
              <a:rPr lang="en-IE" sz="2000" b="1" dirty="0" err="1">
                <a:solidFill>
                  <a:schemeClr val="tx2"/>
                </a:solidFill>
              </a:rPr>
              <a:t>inteligentes</a:t>
            </a:r>
            <a:endParaRPr lang="en-IE" sz="2000" b="1" dirty="0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46802" y="4222970"/>
            <a:ext cx="210202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Cuadros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mando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informes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personalizables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al 100% y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claridad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para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ver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 KPIs y SLAs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8356058" y="2495282"/>
            <a:ext cx="1635571" cy="1533843"/>
            <a:chOff x="1409698" y="1054099"/>
            <a:chExt cx="7862868" cy="5803901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6" t="13965" r="33586" b="7449"/>
            <a:stretch/>
          </p:blipFill>
          <p:spPr>
            <a:xfrm>
              <a:off x="1409699" y="1054099"/>
              <a:ext cx="7862867" cy="5803901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1409698" y="1643063"/>
              <a:ext cx="1447801" cy="571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514173" y="1417844"/>
            <a:ext cx="1292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err="1">
                <a:solidFill>
                  <a:schemeClr val="tx2"/>
                </a:solidFill>
              </a:rPr>
              <a:t>Visibilidad</a:t>
            </a:r>
            <a:endParaRPr lang="en-IE" sz="2000" b="1" dirty="0">
              <a:solidFill>
                <a:schemeClr val="tx2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738" y="2395031"/>
            <a:ext cx="1128599" cy="165160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083615" y="4221824"/>
            <a:ext cx="199254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100% de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visibilidad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los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trabajadores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de campo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en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un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mapa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Registro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exacto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de las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rutas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estado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cada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trabajo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tiempo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para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cada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trabajo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repuestos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y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materiales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E" sz="1500" dirty="0" err="1">
                <a:solidFill>
                  <a:schemeClr val="bg1">
                    <a:lumMod val="50000"/>
                  </a:schemeClr>
                </a:solidFill>
              </a:rPr>
              <a:t>consumidos</a:t>
            </a:r>
            <a:endParaRPr lang="en-IE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45629" y="1366221"/>
            <a:ext cx="1993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 err="1">
                <a:solidFill>
                  <a:schemeClr val="tx2"/>
                </a:solidFill>
              </a:rPr>
              <a:t>Competititivad</a:t>
            </a:r>
            <a:endParaRPr lang="en-IE" sz="2000" b="1" dirty="0">
              <a:solidFill>
                <a:schemeClr val="tx2"/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694" y="2306663"/>
            <a:ext cx="1948056" cy="1864797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028082" y="4208223"/>
            <a:ext cx="219276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 err="1">
                <a:solidFill>
                  <a:schemeClr val="bg1">
                    <a:lumMod val="50000"/>
                  </a:schemeClr>
                </a:solidFill>
              </a:rPr>
              <a:t>Aumento</a:t>
            </a:r>
            <a:r>
              <a:rPr lang="en-GB" sz="1500" dirty="0">
                <a:solidFill>
                  <a:schemeClr val="bg1">
                    <a:lumMod val="50000"/>
                  </a:schemeClr>
                </a:solidFill>
              </a:rPr>
              <a:t> del 17% </a:t>
            </a:r>
            <a:r>
              <a:rPr lang="en-GB" sz="1500" dirty="0" err="1">
                <a:solidFill>
                  <a:schemeClr val="bg1">
                    <a:lumMod val="50000"/>
                  </a:schemeClr>
                </a:solidFill>
              </a:rPr>
              <a:t>en</a:t>
            </a:r>
            <a:r>
              <a:rPr lang="en-GB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500" dirty="0" err="1">
                <a:solidFill>
                  <a:schemeClr val="bg1">
                    <a:lumMod val="50000"/>
                  </a:schemeClr>
                </a:solidFill>
              </a:rPr>
              <a:t>presupuestos</a:t>
            </a:r>
            <a:r>
              <a:rPr lang="en-GB" sz="1500" dirty="0">
                <a:solidFill>
                  <a:schemeClr val="bg1">
                    <a:lumMod val="50000"/>
                  </a:schemeClr>
                </a:solidFill>
              </a:rPr>
              <a:t> para </a:t>
            </a:r>
            <a:r>
              <a:rPr lang="en-GB" sz="1500" dirty="0" err="1">
                <a:solidFill>
                  <a:schemeClr val="bg1">
                    <a:lumMod val="50000"/>
                  </a:schemeClr>
                </a:solidFill>
              </a:rPr>
              <a:t>reparar</a:t>
            </a:r>
            <a:r>
              <a:rPr lang="en-GB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500" dirty="0" err="1">
                <a:solidFill>
                  <a:schemeClr val="bg1">
                    <a:lumMod val="50000"/>
                  </a:schemeClr>
                </a:solidFill>
              </a:rPr>
              <a:t>algo</a:t>
            </a:r>
            <a:r>
              <a:rPr lang="en-GB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500" dirty="0" err="1">
                <a:solidFill>
                  <a:schemeClr val="bg1">
                    <a:lumMod val="50000"/>
                  </a:schemeClr>
                </a:solidFill>
              </a:rPr>
              <a:t>imprevisto</a:t>
            </a:r>
            <a:r>
              <a:rPr lang="en-GB" sz="15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1500" dirty="0" err="1">
                <a:solidFill>
                  <a:schemeClr val="bg1">
                    <a:lumMod val="50000"/>
                  </a:schemeClr>
                </a:solidFill>
              </a:rPr>
              <a:t>disminución</a:t>
            </a:r>
            <a:r>
              <a:rPr lang="en-GB" sz="1500" dirty="0">
                <a:solidFill>
                  <a:schemeClr val="bg1">
                    <a:lumMod val="50000"/>
                  </a:schemeClr>
                </a:solidFill>
              </a:rPr>
              <a:t> del 80% </a:t>
            </a:r>
            <a:r>
              <a:rPr lang="en-GB" sz="1500" dirty="0" err="1">
                <a:solidFill>
                  <a:schemeClr val="bg1">
                    <a:lumMod val="50000"/>
                  </a:schemeClr>
                </a:solidFill>
              </a:rPr>
              <a:t>en</a:t>
            </a:r>
            <a:r>
              <a:rPr lang="en-GB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500" dirty="0" err="1">
                <a:solidFill>
                  <a:schemeClr val="bg1">
                    <a:lumMod val="50000"/>
                  </a:schemeClr>
                </a:solidFill>
              </a:rPr>
              <a:t>diferencias</a:t>
            </a:r>
            <a:r>
              <a:rPr lang="en-GB" sz="1500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GB" sz="1500" dirty="0" err="1">
                <a:solidFill>
                  <a:schemeClr val="bg1">
                    <a:lumMod val="50000"/>
                  </a:schemeClr>
                </a:solidFill>
              </a:rPr>
              <a:t>facturación</a:t>
            </a:r>
            <a:r>
              <a:rPr lang="en-GB" sz="1500" dirty="0">
                <a:solidFill>
                  <a:schemeClr val="bg1">
                    <a:lumMod val="50000"/>
                  </a:schemeClr>
                </a:solidFill>
              </a:rPr>
              <a:t> con el </a:t>
            </a:r>
            <a:r>
              <a:rPr lang="en-GB" sz="1500" dirty="0" err="1">
                <a:solidFill>
                  <a:schemeClr val="bg1">
                    <a:lumMod val="50000"/>
                  </a:schemeClr>
                </a:solidFill>
              </a:rPr>
              <a:t>cliente</a:t>
            </a:r>
            <a:r>
              <a:rPr lang="en-GB" sz="1500" dirty="0">
                <a:solidFill>
                  <a:schemeClr val="bg1">
                    <a:lumMod val="50000"/>
                  </a:schemeClr>
                </a:solidFill>
              </a:rPr>
              <a:t> final, 3% de </a:t>
            </a:r>
            <a:r>
              <a:rPr lang="en-GB" sz="1500" dirty="0" err="1">
                <a:solidFill>
                  <a:schemeClr val="bg1">
                    <a:lumMod val="50000"/>
                  </a:schemeClr>
                </a:solidFill>
              </a:rPr>
              <a:t>mejora</a:t>
            </a:r>
            <a:r>
              <a:rPr lang="en-GB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500" dirty="0" err="1">
                <a:solidFill>
                  <a:schemeClr val="bg1">
                    <a:lumMod val="50000"/>
                  </a:schemeClr>
                </a:solidFill>
              </a:rPr>
              <a:t>en</a:t>
            </a:r>
            <a:r>
              <a:rPr lang="en-GB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500" dirty="0" err="1">
                <a:solidFill>
                  <a:schemeClr val="bg1">
                    <a:lumMod val="50000"/>
                  </a:schemeClr>
                </a:solidFill>
              </a:rPr>
              <a:t>ingresos</a:t>
            </a:r>
            <a:r>
              <a:rPr lang="en-GB" sz="15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1500" dirty="0" err="1">
                <a:solidFill>
                  <a:schemeClr val="bg1">
                    <a:lumMod val="50000"/>
                  </a:schemeClr>
                </a:solidFill>
              </a:rPr>
              <a:t>gestión</a:t>
            </a:r>
            <a:r>
              <a:rPr lang="en-GB" sz="1500" dirty="0">
                <a:solidFill>
                  <a:schemeClr val="bg1">
                    <a:lumMod val="50000"/>
                  </a:schemeClr>
                </a:solidFill>
              </a:rPr>
              <a:t> del 100% de </a:t>
            </a:r>
            <a:r>
              <a:rPr lang="en-GB" sz="1500" dirty="0" err="1">
                <a:solidFill>
                  <a:schemeClr val="bg1">
                    <a:lumMod val="50000"/>
                  </a:schemeClr>
                </a:solidFill>
              </a:rPr>
              <a:t>los</a:t>
            </a:r>
            <a:r>
              <a:rPr lang="en-GB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500" dirty="0" err="1">
                <a:solidFill>
                  <a:schemeClr val="bg1">
                    <a:lumMod val="50000"/>
                  </a:schemeClr>
                </a:solidFill>
              </a:rPr>
              <a:t>cambios</a:t>
            </a:r>
            <a:r>
              <a:rPr lang="en-GB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500" dirty="0" err="1">
                <a:solidFill>
                  <a:schemeClr val="bg1">
                    <a:lumMod val="50000"/>
                  </a:schemeClr>
                </a:solidFill>
              </a:rPr>
              <a:t>imprevistos</a:t>
            </a:r>
            <a:r>
              <a:rPr lang="en-GB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500" dirty="0" err="1">
                <a:solidFill>
                  <a:schemeClr val="bg1">
                    <a:lumMod val="50000"/>
                  </a:schemeClr>
                </a:solidFill>
              </a:rPr>
              <a:t>en</a:t>
            </a:r>
            <a:r>
              <a:rPr lang="en-GB" sz="1500" dirty="0">
                <a:solidFill>
                  <a:schemeClr val="bg1">
                    <a:lumMod val="50000"/>
                  </a:schemeClr>
                </a:solidFill>
              </a:rPr>
              <a:t> las </a:t>
            </a:r>
            <a:r>
              <a:rPr lang="en-GB" sz="1500" dirty="0" err="1">
                <a:solidFill>
                  <a:schemeClr val="bg1">
                    <a:lumMod val="50000"/>
                  </a:schemeClr>
                </a:solidFill>
              </a:rPr>
              <a:t>órdenes</a:t>
            </a:r>
            <a:r>
              <a:rPr lang="en-GB" sz="1500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GB" sz="1500" dirty="0" err="1">
                <a:solidFill>
                  <a:schemeClr val="bg1">
                    <a:lumMod val="50000"/>
                  </a:schemeClr>
                </a:solidFill>
              </a:rPr>
              <a:t>trabajo</a:t>
            </a:r>
            <a:endParaRPr lang="en-IE" sz="15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8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Areas de </a:t>
            </a:r>
            <a:r>
              <a:rPr lang="en-IE" dirty="0" err="1"/>
              <a:t>operación</a:t>
            </a:r>
            <a:r>
              <a:rPr lang="en-IE" dirty="0"/>
              <a:t> </a:t>
            </a:r>
            <a:r>
              <a:rPr lang="en-IE" dirty="0" err="1"/>
              <a:t>en</a:t>
            </a:r>
            <a:r>
              <a:rPr lang="en-IE" dirty="0"/>
              <a:t> </a:t>
            </a:r>
            <a:r>
              <a:rPr lang="en-IE" dirty="0" err="1"/>
              <a:t>servicios</a:t>
            </a:r>
            <a:r>
              <a:rPr lang="en-IE" dirty="0"/>
              <a:t> para </a:t>
            </a:r>
            <a:r>
              <a:rPr lang="en-IE" dirty="0" err="1"/>
              <a:t>ciudades</a:t>
            </a:r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009" y="1066800"/>
            <a:ext cx="8424698" cy="552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24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63827" y="1077144"/>
            <a:ext cx="11343859" cy="5628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000" dirty="0"/>
              <a:t>El </a:t>
            </a:r>
            <a:r>
              <a:rPr lang="en-IE" sz="2000" dirty="0" err="1"/>
              <a:t>ayuntamiento</a:t>
            </a:r>
            <a:r>
              <a:rPr lang="en-IE" sz="2000" dirty="0"/>
              <a:t> de Dublin </a:t>
            </a:r>
            <a:r>
              <a:rPr lang="en-IE" sz="2000" dirty="0" err="1"/>
              <a:t>usa</a:t>
            </a:r>
            <a:r>
              <a:rPr lang="en-IE" sz="2000" dirty="0"/>
              <a:t> </a:t>
            </a:r>
            <a:r>
              <a:rPr lang="en-IE" sz="2000" dirty="0" err="1"/>
              <a:t>GeoPal</a:t>
            </a:r>
            <a:r>
              <a:rPr lang="en-IE" sz="2000" dirty="0"/>
              <a:t> para </a:t>
            </a:r>
            <a:r>
              <a:rPr lang="en-IE" sz="2000" dirty="0" err="1"/>
              <a:t>estos</a:t>
            </a:r>
            <a:r>
              <a:rPr lang="en-IE" sz="2000" dirty="0"/>
              <a:t> </a:t>
            </a:r>
            <a:r>
              <a:rPr lang="en-IE" sz="2000" dirty="0" err="1"/>
              <a:t>servicios</a:t>
            </a:r>
            <a:r>
              <a:rPr lang="en-IE" sz="2000" dirty="0"/>
              <a:t> </a:t>
            </a:r>
            <a:r>
              <a:rPr lang="en-IE" sz="2000" dirty="0" err="1"/>
              <a:t>urbanos</a:t>
            </a:r>
            <a:r>
              <a:rPr lang="en-IE" sz="2000" dirty="0"/>
              <a:t>:</a:t>
            </a:r>
          </a:p>
          <a:p>
            <a:pPr>
              <a:buFontTx/>
              <a:buChar char="-"/>
            </a:pPr>
            <a:r>
              <a:rPr lang="en-IE" sz="2000" dirty="0" err="1"/>
              <a:t>Localización</a:t>
            </a:r>
            <a:r>
              <a:rPr lang="en-IE" sz="2000" dirty="0"/>
              <a:t> e </a:t>
            </a:r>
            <a:r>
              <a:rPr lang="en-IE" sz="2000" dirty="0" err="1"/>
              <a:t>inspección</a:t>
            </a:r>
            <a:r>
              <a:rPr lang="en-IE" sz="2000" dirty="0"/>
              <a:t> del </a:t>
            </a:r>
            <a:r>
              <a:rPr lang="en-IE" sz="2000" dirty="0" err="1"/>
              <a:t>estado</a:t>
            </a:r>
            <a:r>
              <a:rPr lang="en-IE" sz="2000" dirty="0"/>
              <a:t> de </a:t>
            </a:r>
            <a:r>
              <a:rPr lang="en-IE" sz="2000" dirty="0" err="1"/>
              <a:t>contenedores</a:t>
            </a:r>
            <a:r>
              <a:rPr lang="en-IE" sz="2000" dirty="0"/>
              <a:t> de </a:t>
            </a:r>
            <a:r>
              <a:rPr lang="en-IE" sz="2000" dirty="0" err="1"/>
              <a:t>basura</a:t>
            </a:r>
            <a:r>
              <a:rPr lang="en-IE" sz="2000" dirty="0"/>
              <a:t> y </a:t>
            </a:r>
            <a:r>
              <a:rPr lang="en-IE" sz="2000" dirty="0" err="1"/>
              <a:t>papeleras</a:t>
            </a:r>
            <a:endParaRPr lang="en-IE" sz="2000" dirty="0"/>
          </a:p>
          <a:p>
            <a:pPr>
              <a:buFontTx/>
              <a:buChar char="-"/>
            </a:pPr>
            <a:r>
              <a:rPr lang="en-IE" sz="2000" dirty="0" err="1"/>
              <a:t>Informar</a:t>
            </a:r>
            <a:r>
              <a:rPr lang="en-IE" sz="2000" dirty="0"/>
              <a:t> de </a:t>
            </a:r>
            <a:r>
              <a:rPr lang="en-IE" sz="2000" dirty="0" err="1"/>
              <a:t>papeleras</a:t>
            </a:r>
            <a:r>
              <a:rPr lang="en-IE" sz="2000" dirty="0"/>
              <a:t> y </a:t>
            </a:r>
            <a:r>
              <a:rPr lang="en-IE" sz="2000" dirty="0" err="1"/>
              <a:t>contenedores</a:t>
            </a:r>
            <a:r>
              <a:rPr lang="en-IE" sz="2000" dirty="0"/>
              <a:t> </a:t>
            </a:r>
            <a:r>
              <a:rPr lang="en-IE" sz="2000" dirty="0" err="1"/>
              <a:t>deteriorados</a:t>
            </a:r>
            <a:endParaRPr lang="en-IE" sz="2000" dirty="0"/>
          </a:p>
          <a:p>
            <a:pPr>
              <a:buFontTx/>
              <a:buChar char="-"/>
            </a:pPr>
            <a:r>
              <a:rPr lang="en-IE" sz="2000" dirty="0" err="1"/>
              <a:t>Inspección</a:t>
            </a:r>
            <a:r>
              <a:rPr lang="en-IE" sz="2000" dirty="0"/>
              <a:t> de </a:t>
            </a:r>
            <a:r>
              <a:rPr lang="en-IE" sz="2000" dirty="0" err="1"/>
              <a:t>recogida</a:t>
            </a:r>
            <a:r>
              <a:rPr lang="en-IE" sz="2000" dirty="0"/>
              <a:t> de </a:t>
            </a:r>
            <a:r>
              <a:rPr lang="en-IE" sz="2000" dirty="0" err="1"/>
              <a:t>basuras</a:t>
            </a:r>
            <a:endParaRPr lang="en-IE" sz="2000" dirty="0"/>
          </a:p>
          <a:p>
            <a:pPr>
              <a:buFontTx/>
              <a:buChar char="-"/>
            </a:pPr>
            <a:r>
              <a:rPr lang="en-IE" sz="2000" dirty="0" err="1"/>
              <a:t>Eliminar</a:t>
            </a:r>
            <a:r>
              <a:rPr lang="en-IE" sz="2000" dirty="0"/>
              <a:t> </a:t>
            </a:r>
            <a:r>
              <a:rPr lang="en-IE" sz="2000" dirty="0" err="1"/>
              <a:t>Graffitis</a:t>
            </a:r>
            <a:endParaRPr lang="en-IE" sz="2000" dirty="0"/>
          </a:p>
          <a:p>
            <a:pPr marL="0" indent="0">
              <a:buNone/>
            </a:pPr>
            <a:r>
              <a:rPr lang="en-IE" sz="2000" dirty="0"/>
              <a:t> </a:t>
            </a:r>
          </a:p>
          <a:p>
            <a:pPr marL="0" indent="0">
              <a:buNone/>
            </a:pPr>
            <a:endParaRPr lang="en-IE" sz="2000" dirty="0"/>
          </a:p>
          <a:p>
            <a:pPr marL="0" indent="0">
              <a:buNone/>
            </a:pPr>
            <a:r>
              <a:rPr lang="en-IE" sz="900" i="1" dirty="0">
                <a:solidFill>
                  <a:srgbClr val="41BBDF"/>
                </a:solidFill>
              </a:rPr>
              <a:t>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>
                <a:latin typeface="+mn-lt"/>
              </a:rPr>
              <a:t>Caso</a:t>
            </a:r>
            <a:r>
              <a:rPr lang="en-IE" dirty="0">
                <a:latin typeface="+mn-lt"/>
              </a:rPr>
              <a:t> de </a:t>
            </a:r>
            <a:r>
              <a:rPr lang="en-IE" dirty="0" err="1">
                <a:latin typeface="+mn-lt"/>
              </a:rPr>
              <a:t>éxito</a:t>
            </a:r>
            <a:r>
              <a:rPr lang="en-IE" dirty="0">
                <a:latin typeface="+mn-lt"/>
              </a:rPr>
              <a:t>  – </a:t>
            </a:r>
            <a:r>
              <a:rPr lang="en-IE" dirty="0" err="1">
                <a:latin typeface="+mn-lt"/>
              </a:rPr>
              <a:t>Ayuntamiento</a:t>
            </a:r>
            <a:r>
              <a:rPr lang="en-IE" dirty="0">
                <a:latin typeface="+mn-lt"/>
              </a:rPr>
              <a:t> de Dublin </a:t>
            </a:r>
          </a:p>
        </p:txBody>
      </p:sp>
      <p:pic>
        <p:nvPicPr>
          <p:cNvPr id="6" name="Picture 10" descr="http://www.geopalsolutions.com/sites/default/files/styles/partners_customers_logo_normal/public/DublinCityCouncil.jpg?itok=UA2OdnN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458" y="1021369"/>
            <a:ext cx="2283708" cy="114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1459" b="5398"/>
          <a:stretch/>
        </p:blipFill>
        <p:spPr>
          <a:xfrm>
            <a:off x="4845052" y="2816650"/>
            <a:ext cx="7222258" cy="373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86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/>
              <a:t>Caso</a:t>
            </a:r>
            <a:r>
              <a:rPr lang="en-IE" dirty="0"/>
              <a:t> de Times Square – New York 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t="1879" b="1879"/>
          <a:stretch>
            <a:fillRect/>
          </a:stretch>
        </p:blipFill>
        <p:spPr>
          <a:xfrm>
            <a:off x="6280622" y="110446"/>
            <a:ext cx="2200404" cy="686088"/>
          </a:xfrm>
          <a:prstGeom prst="rect">
            <a:avLst/>
          </a:prstGeom>
        </p:spPr>
      </p:pic>
      <p:sp>
        <p:nvSpPr>
          <p:cNvPr id="6" name="Content Placeholder 8"/>
          <p:cNvSpPr txBox="1">
            <a:spLocks/>
          </p:cNvSpPr>
          <p:nvPr/>
        </p:nvSpPr>
        <p:spPr>
          <a:xfrm>
            <a:off x="394809" y="883863"/>
            <a:ext cx="8149599" cy="5628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ü"/>
            </a:pPr>
            <a:r>
              <a:rPr lang="en-IE" sz="5200" dirty="0" err="1"/>
              <a:t>Gestión</a:t>
            </a:r>
            <a:r>
              <a:rPr lang="en-IE" sz="5200" dirty="0"/>
              <a:t> de </a:t>
            </a:r>
            <a:r>
              <a:rPr lang="en-IE" sz="5200" dirty="0" err="1"/>
              <a:t>los</a:t>
            </a:r>
            <a:r>
              <a:rPr lang="en-IE" sz="5200" dirty="0"/>
              <a:t> </a:t>
            </a:r>
            <a:r>
              <a:rPr lang="en-IE" sz="5200" dirty="0" err="1"/>
              <a:t>equipos</a:t>
            </a:r>
            <a:r>
              <a:rPr lang="en-IE" sz="5200" dirty="0"/>
              <a:t> de </a:t>
            </a:r>
            <a:r>
              <a:rPr lang="en-IE" sz="5200" dirty="0" err="1"/>
              <a:t>trabajo</a:t>
            </a:r>
            <a:r>
              <a:rPr lang="en-IE" sz="5200" dirty="0"/>
              <a:t> </a:t>
            </a:r>
            <a:r>
              <a:rPr lang="en-IE" sz="5200" dirty="0" err="1"/>
              <a:t>en</a:t>
            </a:r>
            <a:r>
              <a:rPr lang="en-IE" sz="5200" dirty="0"/>
              <a:t> la </a:t>
            </a:r>
            <a:r>
              <a:rPr lang="en-IE" sz="5200" dirty="0" err="1"/>
              <a:t>calle</a:t>
            </a:r>
            <a:r>
              <a:rPr lang="en-IE" sz="5200" dirty="0"/>
              <a:t> </a:t>
            </a:r>
            <a:r>
              <a:rPr lang="en-IE" sz="5200" dirty="0" err="1"/>
              <a:t>eliminando</a:t>
            </a:r>
            <a:r>
              <a:rPr lang="en-IE" sz="5200" dirty="0"/>
              <a:t> el </a:t>
            </a:r>
            <a:r>
              <a:rPr lang="en-IE" sz="5200" dirty="0" err="1"/>
              <a:t>papeleo</a:t>
            </a:r>
            <a:r>
              <a:rPr lang="en-IE" sz="5200" dirty="0"/>
              <a:t> y </a:t>
            </a:r>
            <a:r>
              <a:rPr lang="en-IE" sz="5200" dirty="0" err="1"/>
              <a:t>cumpliendo</a:t>
            </a:r>
            <a:r>
              <a:rPr lang="en-IE" sz="5200" dirty="0"/>
              <a:t> con la </a:t>
            </a:r>
            <a:r>
              <a:rPr lang="en-IE" sz="5200" dirty="0" err="1"/>
              <a:t>legislación</a:t>
            </a:r>
            <a:r>
              <a:rPr lang="en-IE" sz="5200" dirty="0"/>
              <a:t> de hygiene y </a:t>
            </a:r>
            <a:r>
              <a:rPr lang="en-IE" sz="5200" dirty="0" err="1"/>
              <a:t>seguridad</a:t>
            </a:r>
            <a:r>
              <a:rPr lang="en-IE" sz="5200" dirty="0"/>
              <a:t> </a:t>
            </a:r>
            <a:r>
              <a:rPr lang="en-IE" sz="5200" dirty="0" err="1"/>
              <a:t>en</a:t>
            </a:r>
            <a:r>
              <a:rPr lang="en-IE" sz="5200" dirty="0"/>
              <a:t> el </a:t>
            </a:r>
            <a:r>
              <a:rPr lang="en-IE" sz="5200" dirty="0" err="1"/>
              <a:t>trabajo</a:t>
            </a:r>
            <a:r>
              <a:rPr lang="en-IE" sz="5200" dirty="0"/>
              <a:t>.</a:t>
            </a:r>
          </a:p>
          <a:p>
            <a:pPr>
              <a:buFont typeface="Wingdings" charset="2"/>
              <a:buChar char="ü"/>
            </a:pPr>
            <a:r>
              <a:rPr lang="en-IE" sz="5200" dirty="0" err="1"/>
              <a:t>Informes</a:t>
            </a:r>
            <a:r>
              <a:rPr lang="en-IE" sz="5200" dirty="0"/>
              <a:t> </a:t>
            </a:r>
            <a:r>
              <a:rPr lang="en-IE" sz="5200" dirty="0" err="1"/>
              <a:t>en</a:t>
            </a:r>
            <a:r>
              <a:rPr lang="en-IE" sz="5200" dirty="0"/>
              <a:t> </a:t>
            </a:r>
            <a:r>
              <a:rPr lang="en-IE" sz="5200" dirty="0" err="1"/>
              <a:t>tiempo</a:t>
            </a:r>
            <a:r>
              <a:rPr lang="en-IE" sz="5200" dirty="0"/>
              <a:t> real del </a:t>
            </a:r>
            <a:r>
              <a:rPr lang="en-IE" sz="5200" dirty="0" err="1"/>
              <a:t>cumplimiento</a:t>
            </a:r>
            <a:r>
              <a:rPr lang="en-IE" sz="5200" dirty="0"/>
              <a:t> de </a:t>
            </a:r>
            <a:r>
              <a:rPr lang="en-IE" sz="5200" dirty="0" err="1"/>
              <a:t>procedimientos</a:t>
            </a:r>
            <a:r>
              <a:rPr lang="en-IE" sz="5200" dirty="0"/>
              <a:t> </a:t>
            </a:r>
            <a:r>
              <a:rPr lang="en-IE" sz="5200" dirty="0" err="1"/>
              <a:t>en</a:t>
            </a:r>
            <a:r>
              <a:rPr lang="en-IE" sz="5200" dirty="0"/>
              <a:t> </a:t>
            </a:r>
            <a:r>
              <a:rPr lang="en-IE" sz="5200" dirty="0" err="1"/>
              <a:t>tiempo</a:t>
            </a:r>
            <a:r>
              <a:rPr lang="en-IE" sz="5200" dirty="0"/>
              <a:t> y forma (KPIs and SLAs)</a:t>
            </a:r>
          </a:p>
          <a:p>
            <a:pPr>
              <a:buFont typeface="Wingdings" charset="2"/>
              <a:buChar char="ü"/>
            </a:pPr>
            <a:r>
              <a:rPr lang="en-IE" sz="5200" dirty="0" err="1"/>
              <a:t>Mapas</a:t>
            </a:r>
            <a:r>
              <a:rPr lang="en-IE" sz="5200" dirty="0"/>
              <a:t> de </a:t>
            </a:r>
            <a:r>
              <a:rPr lang="en-IE" sz="5200" dirty="0" err="1"/>
              <a:t>calor</a:t>
            </a:r>
            <a:r>
              <a:rPr lang="en-IE" sz="5200" dirty="0"/>
              <a:t> y </a:t>
            </a:r>
            <a:r>
              <a:rPr lang="en-IE" sz="5200" dirty="0" err="1"/>
              <a:t>mapas</a:t>
            </a:r>
            <a:r>
              <a:rPr lang="en-IE" sz="5200" dirty="0"/>
              <a:t> </a:t>
            </a:r>
            <a:r>
              <a:rPr lang="en-IE" sz="5200" dirty="0" err="1"/>
              <a:t>visuales</a:t>
            </a:r>
            <a:r>
              <a:rPr lang="en-IE" sz="5200" dirty="0"/>
              <a:t> con las </a:t>
            </a:r>
            <a:r>
              <a:rPr lang="en-IE" sz="5200" dirty="0" err="1"/>
              <a:t>intervenciones</a:t>
            </a:r>
            <a:r>
              <a:rPr lang="en-IE" sz="5200" dirty="0"/>
              <a:t> </a:t>
            </a:r>
            <a:r>
              <a:rPr lang="en-IE" sz="5200" dirty="0" err="1"/>
              <a:t>realizadas</a:t>
            </a:r>
            <a:r>
              <a:rPr lang="en-IE" sz="5200" dirty="0"/>
              <a:t> </a:t>
            </a:r>
            <a:r>
              <a:rPr lang="en-IE" sz="5200" dirty="0" err="1"/>
              <a:t>en</a:t>
            </a:r>
            <a:r>
              <a:rPr lang="en-IE" sz="5200" dirty="0"/>
              <a:t> </a:t>
            </a:r>
            <a:r>
              <a:rPr lang="en-IE" sz="5200" dirty="0" err="1"/>
              <a:t>tiempo</a:t>
            </a:r>
            <a:r>
              <a:rPr lang="en-IE" sz="5200" dirty="0"/>
              <a:t> real </a:t>
            </a:r>
          </a:p>
          <a:p>
            <a:pPr>
              <a:buFont typeface="Wingdings" charset="2"/>
              <a:buChar char="ü"/>
            </a:pPr>
            <a:r>
              <a:rPr lang="en-IE" sz="5200" dirty="0" err="1"/>
              <a:t>Demostrar</a:t>
            </a:r>
            <a:r>
              <a:rPr lang="en-IE" sz="5200" dirty="0"/>
              <a:t> al </a:t>
            </a:r>
            <a:r>
              <a:rPr lang="en-IE" sz="5200" dirty="0" err="1"/>
              <a:t>Ayuntamiento</a:t>
            </a:r>
            <a:r>
              <a:rPr lang="en-IE" sz="5200" dirty="0"/>
              <a:t> que se </a:t>
            </a:r>
            <a:r>
              <a:rPr lang="en-IE" sz="5200" dirty="0" err="1"/>
              <a:t>han</a:t>
            </a:r>
            <a:r>
              <a:rPr lang="en-IE" sz="5200" dirty="0"/>
              <a:t> </a:t>
            </a:r>
            <a:r>
              <a:rPr lang="en-IE" sz="5200" dirty="0" err="1"/>
              <a:t>realizado</a:t>
            </a:r>
            <a:r>
              <a:rPr lang="en-IE" sz="5200" dirty="0"/>
              <a:t> </a:t>
            </a:r>
            <a:r>
              <a:rPr lang="en-IE" sz="5200" dirty="0" err="1"/>
              <a:t>los</a:t>
            </a:r>
            <a:r>
              <a:rPr lang="en-IE" sz="5200" dirty="0"/>
              <a:t> </a:t>
            </a:r>
            <a:r>
              <a:rPr lang="en-IE" sz="5200" dirty="0" err="1"/>
              <a:t>trabajos</a:t>
            </a:r>
            <a:r>
              <a:rPr lang="en-IE" sz="5200" dirty="0"/>
              <a:t> </a:t>
            </a:r>
            <a:r>
              <a:rPr lang="en-IE" sz="5200" dirty="0" err="1"/>
              <a:t>según</a:t>
            </a:r>
            <a:r>
              <a:rPr lang="en-IE" sz="5200" dirty="0"/>
              <a:t> lo </a:t>
            </a:r>
            <a:r>
              <a:rPr lang="en-IE" sz="5200" dirty="0" err="1"/>
              <a:t>acordado</a:t>
            </a:r>
            <a:r>
              <a:rPr lang="en-IE" sz="5200" dirty="0"/>
              <a:t>. Los </a:t>
            </a:r>
            <a:r>
              <a:rPr lang="en-IE" sz="5200" dirty="0" err="1"/>
              <a:t>comercios</a:t>
            </a:r>
            <a:r>
              <a:rPr lang="en-IE" sz="5200" dirty="0"/>
              <a:t> y </a:t>
            </a:r>
            <a:r>
              <a:rPr lang="en-IE" sz="5200" dirty="0" err="1"/>
              <a:t>negocios</a:t>
            </a:r>
            <a:r>
              <a:rPr lang="en-IE" sz="5200" dirty="0"/>
              <a:t> locales </a:t>
            </a:r>
            <a:r>
              <a:rPr lang="en-IE" sz="5200" dirty="0" err="1"/>
              <a:t>aportan</a:t>
            </a:r>
            <a:r>
              <a:rPr lang="en-IE" sz="5200" dirty="0"/>
              <a:t> </a:t>
            </a:r>
            <a:r>
              <a:rPr lang="en-IE" sz="5200" dirty="0" err="1"/>
              <a:t>fondos</a:t>
            </a:r>
            <a:r>
              <a:rPr lang="en-IE" sz="5200" dirty="0"/>
              <a:t> para </a:t>
            </a:r>
            <a:r>
              <a:rPr lang="en-IE" sz="5200" dirty="0" err="1"/>
              <a:t>mantener</a:t>
            </a:r>
            <a:r>
              <a:rPr lang="en-IE" sz="5200" dirty="0"/>
              <a:t> </a:t>
            </a:r>
            <a:r>
              <a:rPr lang="en-IE" sz="5200" dirty="0" err="1"/>
              <a:t>limpio</a:t>
            </a:r>
            <a:r>
              <a:rPr lang="en-IE" sz="5200" dirty="0"/>
              <a:t> el barrio o </a:t>
            </a:r>
            <a:r>
              <a:rPr lang="en-IE" sz="5200" dirty="0" err="1"/>
              <a:t>distrito</a:t>
            </a:r>
            <a:r>
              <a:rPr lang="en-IE" sz="5200" dirty="0"/>
              <a:t> </a:t>
            </a:r>
            <a:r>
              <a:rPr lang="en-IE" sz="5200" dirty="0" err="1"/>
              <a:t>comercial</a:t>
            </a:r>
            <a:r>
              <a:rPr lang="en-IE" sz="5200" dirty="0"/>
              <a:t>. </a:t>
            </a:r>
          </a:p>
          <a:p>
            <a:pPr>
              <a:buFont typeface="Wingdings" charset="2"/>
              <a:buChar char="ü"/>
            </a:pPr>
            <a:r>
              <a:rPr lang="en-IE" sz="5200" dirty="0" err="1"/>
              <a:t>Gestión</a:t>
            </a:r>
            <a:r>
              <a:rPr lang="en-IE" sz="5200" dirty="0"/>
              <a:t> de </a:t>
            </a:r>
            <a:r>
              <a:rPr lang="en-IE" sz="5200" dirty="0" err="1"/>
              <a:t>activos</a:t>
            </a:r>
            <a:r>
              <a:rPr lang="en-IE" sz="5200" dirty="0"/>
              <a:t> y </a:t>
            </a:r>
            <a:r>
              <a:rPr lang="en-IE" sz="5200" dirty="0" err="1"/>
              <a:t>seguimiento</a:t>
            </a:r>
            <a:r>
              <a:rPr lang="en-IE" sz="5200" dirty="0"/>
              <a:t> de </a:t>
            </a:r>
            <a:r>
              <a:rPr lang="en-IE" sz="5200" dirty="0" err="1"/>
              <a:t>su</a:t>
            </a:r>
            <a:r>
              <a:rPr lang="en-IE" sz="5200" dirty="0"/>
              <a:t> </a:t>
            </a:r>
            <a:r>
              <a:rPr lang="en-IE" sz="5200" dirty="0" err="1"/>
              <a:t>estado</a:t>
            </a:r>
            <a:r>
              <a:rPr lang="en-IE" sz="5200" dirty="0"/>
              <a:t> de </a:t>
            </a:r>
            <a:r>
              <a:rPr lang="en-IE" sz="5200" dirty="0" err="1"/>
              <a:t>conservación</a:t>
            </a:r>
            <a:r>
              <a:rPr lang="en-IE" sz="5200" dirty="0"/>
              <a:t>. Los </a:t>
            </a:r>
            <a:r>
              <a:rPr lang="en-IE" sz="5200" dirty="0" err="1"/>
              <a:t>empleados</a:t>
            </a:r>
            <a:r>
              <a:rPr lang="en-IE" sz="5200" dirty="0"/>
              <a:t> de la </a:t>
            </a:r>
            <a:r>
              <a:rPr lang="en-IE" sz="5200" dirty="0" err="1"/>
              <a:t>Contrata</a:t>
            </a:r>
            <a:r>
              <a:rPr lang="en-IE" sz="5200" dirty="0"/>
              <a:t> </a:t>
            </a:r>
            <a:r>
              <a:rPr lang="en-IE" sz="5200" dirty="0" err="1"/>
              <a:t>pueden</a:t>
            </a:r>
            <a:r>
              <a:rPr lang="en-IE" sz="5200" dirty="0"/>
              <a:t> </a:t>
            </a:r>
            <a:r>
              <a:rPr lang="en-IE" sz="5200" dirty="0" err="1"/>
              <a:t>actualizar</a:t>
            </a:r>
            <a:r>
              <a:rPr lang="en-IE" sz="5200" dirty="0"/>
              <a:t> el </a:t>
            </a:r>
            <a:r>
              <a:rPr lang="en-IE" sz="5200" dirty="0" err="1"/>
              <a:t>estado</a:t>
            </a:r>
            <a:r>
              <a:rPr lang="en-IE" sz="5200" dirty="0"/>
              <a:t> de </a:t>
            </a:r>
            <a:r>
              <a:rPr lang="en-IE" sz="5200" dirty="0" err="1"/>
              <a:t>los</a:t>
            </a:r>
            <a:r>
              <a:rPr lang="en-IE" sz="5200" dirty="0"/>
              <a:t> </a:t>
            </a:r>
            <a:r>
              <a:rPr lang="en-IE" sz="5200" dirty="0" err="1"/>
              <a:t>activos</a:t>
            </a:r>
            <a:r>
              <a:rPr lang="en-IE" sz="5200" dirty="0"/>
              <a:t> </a:t>
            </a:r>
            <a:r>
              <a:rPr lang="en-IE" sz="5200" dirty="0" err="1"/>
              <a:t>sobre</a:t>
            </a:r>
            <a:r>
              <a:rPr lang="en-IE" sz="5200" dirty="0"/>
              <a:t> la </a:t>
            </a:r>
            <a:r>
              <a:rPr lang="en-IE" sz="5200" dirty="0" err="1"/>
              <a:t>marcha</a:t>
            </a:r>
            <a:r>
              <a:rPr lang="en-IE" sz="5200" dirty="0"/>
              <a:t> y </a:t>
            </a:r>
            <a:r>
              <a:rPr lang="en-IE" sz="5200" dirty="0" err="1"/>
              <a:t>en</a:t>
            </a:r>
            <a:r>
              <a:rPr lang="en-IE" sz="5200" dirty="0"/>
              <a:t> </a:t>
            </a:r>
            <a:r>
              <a:rPr lang="en-IE" sz="5200" dirty="0" err="1"/>
              <a:t>tiempo</a:t>
            </a:r>
            <a:r>
              <a:rPr lang="en-IE" sz="5200" dirty="0"/>
              <a:t> real, lo que </a:t>
            </a:r>
            <a:r>
              <a:rPr lang="en-IE" sz="5200" dirty="0" err="1"/>
              <a:t>permite</a:t>
            </a:r>
            <a:r>
              <a:rPr lang="en-IE" sz="5200" dirty="0"/>
              <a:t> </a:t>
            </a:r>
            <a:r>
              <a:rPr lang="en-IE" sz="5200" dirty="0" err="1"/>
              <a:t>reparar</a:t>
            </a:r>
            <a:r>
              <a:rPr lang="en-IE" sz="5200" dirty="0"/>
              <a:t> </a:t>
            </a:r>
            <a:r>
              <a:rPr lang="en-IE" sz="5200" dirty="0" err="1"/>
              <a:t>los</a:t>
            </a:r>
            <a:r>
              <a:rPr lang="en-IE" sz="5200" dirty="0"/>
              <a:t> </a:t>
            </a:r>
            <a:r>
              <a:rPr lang="en-IE" sz="5200" dirty="0" err="1"/>
              <a:t>elementos</a:t>
            </a:r>
            <a:r>
              <a:rPr lang="en-IE" sz="5200" dirty="0"/>
              <a:t> </a:t>
            </a:r>
            <a:r>
              <a:rPr lang="en-IE" sz="5200" dirty="0" err="1"/>
              <a:t>dañados</a:t>
            </a:r>
            <a:r>
              <a:rPr lang="en-IE" sz="5200" dirty="0"/>
              <a:t>  </a:t>
            </a:r>
            <a:r>
              <a:rPr lang="en-IE" sz="5200" dirty="0" err="1"/>
              <a:t>muy</a:t>
            </a:r>
            <a:r>
              <a:rPr lang="en-IE" sz="5200" dirty="0"/>
              <a:t> </a:t>
            </a:r>
            <a:r>
              <a:rPr lang="en-IE" sz="5200" dirty="0" err="1"/>
              <a:t>rápidamente</a:t>
            </a:r>
            <a:r>
              <a:rPr lang="en-IE" sz="5200" dirty="0"/>
              <a:t>. Los </a:t>
            </a:r>
            <a:r>
              <a:rPr lang="en-IE" sz="5200" dirty="0" err="1"/>
              <a:t>equipos</a:t>
            </a:r>
            <a:r>
              <a:rPr lang="en-IE" sz="5200" dirty="0"/>
              <a:t> de </a:t>
            </a:r>
            <a:r>
              <a:rPr lang="en-IE" sz="5200" dirty="0" err="1"/>
              <a:t>limpieza</a:t>
            </a:r>
            <a:r>
              <a:rPr lang="en-IE" sz="5200" dirty="0"/>
              <a:t> </a:t>
            </a:r>
            <a:r>
              <a:rPr lang="en-IE" sz="5200" dirty="0" err="1"/>
              <a:t>reciben</a:t>
            </a:r>
            <a:r>
              <a:rPr lang="en-IE" sz="5200" dirty="0"/>
              <a:t> </a:t>
            </a:r>
            <a:r>
              <a:rPr lang="en-IE" sz="5200" dirty="0" err="1"/>
              <a:t>en</a:t>
            </a:r>
            <a:r>
              <a:rPr lang="en-IE" sz="5200" dirty="0"/>
              <a:t> </a:t>
            </a:r>
            <a:r>
              <a:rPr lang="en-IE" sz="5200" dirty="0" err="1"/>
              <a:t>tiempo</a:t>
            </a:r>
            <a:r>
              <a:rPr lang="en-IE" sz="5200" dirty="0"/>
              <a:t> real </a:t>
            </a:r>
            <a:r>
              <a:rPr lang="en-IE" sz="5200" dirty="0" err="1"/>
              <a:t>avisos</a:t>
            </a:r>
            <a:r>
              <a:rPr lang="en-IE" sz="5200" dirty="0"/>
              <a:t> para attender </a:t>
            </a:r>
            <a:r>
              <a:rPr lang="en-IE" sz="5200" dirty="0" err="1"/>
              <a:t>incidencias</a:t>
            </a:r>
            <a:r>
              <a:rPr lang="en-IE" sz="5200" dirty="0"/>
              <a:t> </a:t>
            </a:r>
            <a:r>
              <a:rPr lang="en-IE" sz="5200" dirty="0" err="1"/>
              <a:t>en</a:t>
            </a:r>
            <a:r>
              <a:rPr lang="en-IE" sz="5200" dirty="0"/>
              <a:t> </a:t>
            </a:r>
            <a:r>
              <a:rPr lang="en-IE" sz="5200" dirty="0" err="1"/>
              <a:t>su</a:t>
            </a:r>
            <a:r>
              <a:rPr lang="en-IE" sz="5200" dirty="0"/>
              <a:t> </a:t>
            </a:r>
            <a:r>
              <a:rPr lang="en-IE" sz="5200" dirty="0" err="1"/>
              <a:t>turno</a:t>
            </a:r>
            <a:r>
              <a:rPr lang="en-IE" sz="5200" dirty="0"/>
              <a:t>.</a:t>
            </a:r>
          </a:p>
          <a:p>
            <a:pPr>
              <a:buFont typeface="Wingdings" charset="2"/>
              <a:buChar char="ü"/>
            </a:pPr>
            <a:r>
              <a:rPr lang="en-IE" sz="5200" dirty="0" err="1"/>
              <a:t>Localización</a:t>
            </a:r>
            <a:r>
              <a:rPr lang="en-IE" sz="5200" dirty="0"/>
              <a:t> y </a:t>
            </a:r>
            <a:r>
              <a:rPr lang="en-IE" sz="5200" dirty="0" err="1"/>
              <a:t>mantenimiento</a:t>
            </a:r>
            <a:r>
              <a:rPr lang="en-IE" sz="5200" dirty="0"/>
              <a:t> de </a:t>
            </a:r>
            <a:r>
              <a:rPr lang="en-IE" sz="5200" dirty="0" err="1"/>
              <a:t>contenedores</a:t>
            </a:r>
            <a:r>
              <a:rPr lang="en-IE" sz="5200" dirty="0"/>
              <a:t> de </a:t>
            </a:r>
            <a:r>
              <a:rPr lang="en-IE" sz="5200" dirty="0" err="1"/>
              <a:t>basura</a:t>
            </a:r>
            <a:endParaRPr lang="en-IE" sz="5200" dirty="0"/>
          </a:p>
          <a:p>
            <a:pPr>
              <a:buFont typeface="Wingdings" charset="2"/>
              <a:buChar char="ü"/>
            </a:pPr>
            <a:r>
              <a:rPr lang="en-IE" sz="5200" dirty="0" err="1"/>
              <a:t>Informar</a:t>
            </a:r>
            <a:r>
              <a:rPr lang="en-IE" sz="5200" dirty="0"/>
              <a:t> de </a:t>
            </a:r>
            <a:r>
              <a:rPr lang="en-IE" sz="5200" dirty="0" err="1"/>
              <a:t>daños</a:t>
            </a:r>
            <a:r>
              <a:rPr lang="en-IE" sz="5200" dirty="0"/>
              <a:t> </a:t>
            </a:r>
            <a:r>
              <a:rPr lang="en-IE" sz="5200" dirty="0" err="1"/>
              <a:t>en</a:t>
            </a:r>
            <a:r>
              <a:rPr lang="en-IE" sz="5200" dirty="0"/>
              <a:t> </a:t>
            </a:r>
            <a:r>
              <a:rPr lang="en-IE" sz="5200" dirty="0" err="1"/>
              <a:t>contenedores</a:t>
            </a:r>
            <a:r>
              <a:rPr lang="en-IE" sz="5200" dirty="0"/>
              <a:t> y </a:t>
            </a:r>
            <a:r>
              <a:rPr lang="en-IE" sz="5200" dirty="0" err="1"/>
              <a:t>papeleras</a:t>
            </a:r>
            <a:endParaRPr lang="en-IE" sz="5200" dirty="0"/>
          </a:p>
          <a:p>
            <a:pPr>
              <a:buFont typeface="Wingdings" charset="2"/>
              <a:buChar char="ü"/>
            </a:pPr>
            <a:r>
              <a:rPr lang="en-IE" sz="5200" dirty="0" err="1"/>
              <a:t>Inspecciones</a:t>
            </a:r>
            <a:r>
              <a:rPr lang="en-IE" sz="5200" dirty="0"/>
              <a:t> de </a:t>
            </a:r>
            <a:r>
              <a:rPr lang="en-IE" sz="5200" dirty="0" err="1"/>
              <a:t>recogida</a:t>
            </a:r>
            <a:r>
              <a:rPr lang="en-IE" sz="5200" dirty="0"/>
              <a:t> de </a:t>
            </a:r>
            <a:r>
              <a:rPr lang="en-IE" sz="5200" dirty="0" err="1"/>
              <a:t>basuras</a:t>
            </a:r>
            <a:endParaRPr lang="en-IE" sz="5200" dirty="0"/>
          </a:p>
          <a:p>
            <a:pPr>
              <a:buFont typeface="Wingdings" charset="2"/>
              <a:buChar char="ü"/>
            </a:pPr>
            <a:r>
              <a:rPr lang="en-IE" sz="5200" dirty="0" err="1"/>
              <a:t>Informar</a:t>
            </a:r>
            <a:r>
              <a:rPr lang="en-IE" sz="5200" dirty="0"/>
              <a:t> y remover </a:t>
            </a:r>
            <a:r>
              <a:rPr lang="en-IE" sz="5200" dirty="0" err="1"/>
              <a:t>los</a:t>
            </a:r>
            <a:r>
              <a:rPr lang="en-IE" sz="5200" dirty="0"/>
              <a:t> Graffiti </a:t>
            </a:r>
          </a:p>
          <a:p>
            <a:pPr>
              <a:buFont typeface="Wingdings" charset="2"/>
              <a:buChar char="ü"/>
            </a:pPr>
            <a:r>
              <a:rPr lang="en-IE" sz="5200" dirty="0" err="1"/>
              <a:t>Interacción</a:t>
            </a:r>
            <a:r>
              <a:rPr lang="en-IE" sz="5200" dirty="0"/>
              <a:t> </a:t>
            </a:r>
            <a:r>
              <a:rPr lang="en-IE" sz="5200" dirty="0" err="1"/>
              <a:t>directa</a:t>
            </a:r>
            <a:r>
              <a:rPr lang="en-IE" sz="5200" dirty="0"/>
              <a:t> con la </a:t>
            </a:r>
            <a:r>
              <a:rPr lang="en-IE" sz="5200" dirty="0" err="1"/>
              <a:t>Policia</a:t>
            </a:r>
            <a:r>
              <a:rPr lang="en-IE" sz="5200" dirty="0"/>
              <a:t> y el Sistema de </a:t>
            </a:r>
            <a:r>
              <a:rPr lang="en-IE" sz="5200" dirty="0" err="1"/>
              <a:t>avisos</a:t>
            </a:r>
            <a:r>
              <a:rPr lang="en-IE" sz="5200" dirty="0"/>
              <a:t> del 311</a:t>
            </a:r>
            <a:endParaRPr lang="en-IE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266" y="1125782"/>
            <a:ext cx="3143250" cy="1790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312" y="4951939"/>
            <a:ext cx="3141980" cy="1781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874" y="3037018"/>
            <a:ext cx="3143250" cy="1722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7314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Pal Solutions Corporate PresentationTemplate" id="{1250128A-AFB3-4ABF-A57B-84F396A7E45C}" vid="{C8B8EA8D-D487-4A21-A8F1-71CFBCB27B68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Pal Solutions Corporate PresentationTemplate" id="{1250128A-AFB3-4ABF-A57B-84F396A7E45C}" vid="{C8B8EA8D-D487-4A21-A8F1-71CFBCB27B6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4099</TotalTime>
  <Words>1692</Words>
  <Application>Microsoft Office PowerPoint</Application>
  <PresentationFormat>Panorámica</PresentationFormat>
  <Paragraphs>172</Paragraphs>
  <Slides>21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Calluna Sans</vt:lpstr>
      <vt:lpstr>Lucida Grande</vt:lpstr>
      <vt:lpstr>Myriad Web Pro</vt:lpstr>
      <vt:lpstr>Wingdings</vt:lpstr>
      <vt:lpstr>Office Theme</vt:lpstr>
      <vt:lpstr>1_Office Theme</vt:lpstr>
      <vt:lpstr>Presentación de PowerPoint</vt:lpstr>
      <vt:lpstr>¿Qué es GeoPal?</vt:lpstr>
      <vt:lpstr>Algunos clientes</vt:lpstr>
      <vt:lpstr> Problemas que resuelve GeoPal</vt:lpstr>
      <vt:lpstr>Plataforma Inteligente de trabajo de campo</vt:lpstr>
      <vt:lpstr>Propuesta de Valor</vt:lpstr>
      <vt:lpstr>Areas de operación en servicios para ciudades</vt:lpstr>
      <vt:lpstr>Caso de éxito  – Ayuntamiento de Dublin </vt:lpstr>
      <vt:lpstr>Caso de Times Square – New York </vt:lpstr>
      <vt:lpstr>Sacramento City</vt:lpstr>
      <vt:lpstr>Phoenix City</vt:lpstr>
      <vt:lpstr>Toronto City </vt:lpstr>
      <vt:lpstr>Caso de éxito – Wexford City</vt:lpstr>
      <vt:lpstr>Wexford Casos de Uso</vt:lpstr>
      <vt:lpstr>Caso de éxito – Roscommon Town</vt:lpstr>
      <vt:lpstr>Caso de éxito: Conexión entre máquinas – Fingal Dublin </vt:lpstr>
      <vt:lpstr>Integración con sistemas de gestión de otros fabricantes</vt:lpstr>
      <vt:lpstr>Ejemplos de cuadros de mando</vt:lpstr>
      <vt:lpstr>Ejemplos de cuadros de mando</vt:lpstr>
      <vt:lpstr>Ejemplos de cuadros de mando</vt:lpstr>
      <vt:lpstr>Ejemplos de cuadros de mando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scb_2</dc:creator>
  <cp:keywords/>
  <dc:description/>
  <cp:lastModifiedBy>scoupeau@gmail.com</cp:lastModifiedBy>
  <cp:revision>231</cp:revision>
  <dcterms:created xsi:type="dcterms:W3CDTF">2013-10-18T08:54:26Z</dcterms:created>
  <dcterms:modified xsi:type="dcterms:W3CDTF">2016-06-06T11:16:55Z</dcterms:modified>
  <cp:category/>
</cp:coreProperties>
</file>