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75" r:id="rId2"/>
    <p:sldId id="257" r:id="rId3"/>
    <p:sldId id="394" r:id="rId4"/>
    <p:sldId id="414" r:id="rId5"/>
    <p:sldId id="409" r:id="rId6"/>
    <p:sldId id="412" r:id="rId7"/>
    <p:sldId id="410" r:id="rId8"/>
    <p:sldId id="390" r:id="rId9"/>
    <p:sldId id="391" r:id="rId10"/>
    <p:sldId id="417" r:id="rId11"/>
    <p:sldId id="418" r:id="rId12"/>
    <p:sldId id="342" r:id="rId13"/>
    <p:sldId id="337" r:id="rId14"/>
    <p:sldId id="336" r:id="rId15"/>
    <p:sldId id="345" r:id="rId16"/>
    <p:sldId id="346" r:id="rId17"/>
    <p:sldId id="347" r:id="rId18"/>
    <p:sldId id="348" r:id="rId19"/>
    <p:sldId id="349" r:id="rId20"/>
    <p:sldId id="350" r:id="rId21"/>
    <p:sldId id="351" r:id="rId22"/>
    <p:sldId id="352" r:id="rId23"/>
    <p:sldId id="353" r:id="rId24"/>
    <p:sldId id="355" r:id="rId25"/>
    <p:sldId id="356" r:id="rId26"/>
    <p:sldId id="358" r:id="rId27"/>
    <p:sldId id="359" r:id="rId28"/>
    <p:sldId id="360" r:id="rId29"/>
    <p:sldId id="361" r:id="rId30"/>
    <p:sldId id="362" r:id="rId31"/>
    <p:sldId id="363" r:id="rId32"/>
    <p:sldId id="364" r:id="rId33"/>
    <p:sldId id="365" r:id="rId34"/>
    <p:sldId id="367" r:id="rId35"/>
    <p:sldId id="368" r:id="rId36"/>
    <p:sldId id="387" r:id="rId37"/>
    <p:sldId id="388" r:id="rId38"/>
    <p:sldId id="395" r:id="rId39"/>
    <p:sldId id="396" r:id="rId40"/>
    <p:sldId id="397" r:id="rId41"/>
    <p:sldId id="398" r:id="rId42"/>
    <p:sldId id="399" r:id="rId43"/>
    <p:sldId id="40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BBDF"/>
    <a:srgbClr val="90CB75"/>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2839" autoAdjust="0"/>
  </p:normalViewPr>
  <p:slideViewPr>
    <p:cSldViewPr snapToGrid="0">
      <p:cViewPr varScale="1">
        <p:scale>
          <a:sx n="71" d="100"/>
          <a:sy n="71" d="100"/>
        </p:scale>
        <p:origin x="474" y="60"/>
      </p:cViewPr>
      <p:guideLst>
        <p:guide orient="horz" pos="2200"/>
        <p:guide pos="3840"/>
      </p:guideLst>
    </p:cSldViewPr>
  </p:slideViewPr>
  <p:notesTextViewPr>
    <p:cViewPr>
      <p:scale>
        <a:sx n="1" d="1"/>
        <a:sy n="1" d="1"/>
      </p:scale>
      <p:origin x="0" y="0"/>
    </p:cViewPr>
  </p:notesTextViewPr>
  <p:sorterViewPr>
    <p:cViewPr>
      <p:scale>
        <a:sx n="106" d="100"/>
        <a:sy n="106" d="100"/>
      </p:scale>
      <p:origin x="0" y="39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AAAB0D-CC82-429E-B15E-0B16D6A9CB57}" type="doc">
      <dgm:prSet loTypeId="urn:microsoft.com/office/officeart/2005/8/layout/cycle4" loCatId="cycle" qsTypeId="urn:microsoft.com/office/officeart/2005/8/quickstyle/3D1" qsCatId="3D" csTypeId="urn:microsoft.com/office/officeart/2005/8/colors/accent1_2" csCatId="accent1" phldr="1"/>
      <dgm:spPr/>
      <dgm:t>
        <a:bodyPr/>
        <a:lstStyle/>
        <a:p>
          <a:endParaRPr lang="en-IE"/>
        </a:p>
      </dgm:t>
    </dgm:pt>
    <dgm:pt modelId="{751F20CE-382D-483C-84BF-2FF7022CDB66}">
      <dgm:prSet phldrT="[Text]" custT="1"/>
      <dgm:spPr>
        <a:effectLst>
          <a:outerShdw blurRad="50800" dist="38100" dir="2700000" algn="tl" rotWithShape="0">
            <a:prstClr val="black">
              <a:alpha val="40000"/>
            </a:prstClr>
          </a:outerShdw>
        </a:effectLst>
      </dgm:spPr>
      <dgm:t>
        <a:bodyPr/>
        <a:lstStyle/>
        <a:p>
          <a:r>
            <a:rPr lang="en-IE" sz="1800" dirty="0" err="1"/>
            <a:t>IoT</a:t>
          </a:r>
          <a:r>
            <a:rPr lang="en-IE" sz="1800" dirty="0"/>
            <a:t> Sensor Data Interface</a:t>
          </a:r>
        </a:p>
      </dgm:t>
    </dgm:pt>
    <dgm:pt modelId="{55F218A1-8DFE-4EE2-9192-C9482BCEE7CE}" type="parTrans" cxnId="{3B60337E-D682-4AD2-AEF2-E892FBBAEC16}">
      <dgm:prSet/>
      <dgm:spPr/>
      <dgm:t>
        <a:bodyPr/>
        <a:lstStyle/>
        <a:p>
          <a:endParaRPr lang="en-IE"/>
        </a:p>
      </dgm:t>
    </dgm:pt>
    <dgm:pt modelId="{031F1533-F597-41E4-AC74-4C2F395593C2}" type="sibTrans" cxnId="{3B60337E-D682-4AD2-AEF2-E892FBBAEC16}">
      <dgm:prSet/>
      <dgm:spPr/>
      <dgm:t>
        <a:bodyPr/>
        <a:lstStyle/>
        <a:p>
          <a:endParaRPr lang="en-IE"/>
        </a:p>
      </dgm:t>
    </dgm:pt>
    <dgm:pt modelId="{8C2A5506-0326-43E5-AECC-8F0DE2DCA410}">
      <dgm:prSet phldrT="[Text]" custT="1"/>
      <dgm:spPr>
        <a:effectLst>
          <a:outerShdw blurRad="50800" dist="38100" dir="2700000" algn="tl" rotWithShape="0">
            <a:prstClr val="black">
              <a:alpha val="40000"/>
            </a:prstClr>
          </a:outerShdw>
        </a:effectLst>
      </dgm:spPr>
      <dgm:t>
        <a:bodyPr/>
        <a:lstStyle/>
        <a:p>
          <a:r>
            <a:rPr lang="en-IE" sz="2000" dirty="0"/>
            <a:t>Location &amp; Inventory</a:t>
          </a:r>
        </a:p>
      </dgm:t>
    </dgm:pt>
    <dgm:pt modelId="{7C2C5253-AF5E-46C8-84AF-D48C99661A29}" type="parTrans" cxnId="{1B7C73E0-A255-489F-A997-DEBBF5288C7B}">
      <dgm:prSet/>
      <dgm:spPr/>
      <dgm:t>
        <a:bodyPr/>
        <a:lstStyle/>
        <a:p>
          <a:endParaRPr lang="en-IE"/>
        </a:p>
      </dgm:t>
    </dgm:pt>
    <dgm:pt modelId="{7DF79348-ED8B-4552-8C50-C7B62A68C4DE}" type="sibTrans" cxnId="{1B7C73E0-A255-489F-A997-DEBBF5288C7B}">
      <dgm:prSet/>
      <dgm:spPr/>
      <dgm:t>
        <a:bodyPr/>
        <a:lstStyle/>
        <a:p>
          <a:endParaRPr lang="en-IE"/>
        </a:p>
      </dgm:t>
    </dgm:pt>
    <dgm:pt modelId="{7638147D-B4EF-4B3D-ABF0-8E827B38F22A}">
      <dgm:prSet phldrT="[Text]" custT="1"/>
      <dgm:spPr>
        <a:effectLst>
          <a:outerShdw blurRad="50800" dist="38100" dir="2700000" algn="tl" rotWithShape="0">
            <a:prstClr val="black">
              <a:alpha val="40000"/>
            </a:prstClr>
          </a:outerShdw>
        </a:effectLst>
      </dgm:spPr>
      <dgm:t>
        <a:bodyPr/>
        <a:lstStyle/>
        <a:p>
          <a:r>
            <a:rPr lang="en-IE" sz="2000" dirty="0"/>
            <a:t>Intelligent Job Dispatch</a:t>
          </a:r>
        </a:p>
      </dgm:t>
    </dgm:pt>
    <dgm:pt modelId="{92C0ACD9-3228-40C5-A4D9-49E36F175A59}" type="parTrans" cxnId="{C8B4E377-DA78-42DD-826E-C00CDF4877C3}">
      <dgm:prSet/>
      <dgm:spPr/>
      <dgm:t>
        <a:bodyPr/>
        <a:lstStyle/>
        <a:p>
          <a:endParaRPr lang="en-IE"/>
        </a:p>
      </dgm:t>
    </dgm:pt>
    <dgm:pt modelId="{C9CC5C22-65F0-4760-AD7B-C91D13B63056}" type="sibTrans" cxnId="{C8B4E377-DA78-42DD-826E-C00CDF4877C3}">
      <dgm:prSet/>
      <dgm:spPr/>
      <dgm:t>
        <a:bodyPr/>
        <a:lstStyle/>
        <a:p>
          <a:endParaRPr lang="en-IE"/>
        </a:p>
      </dgm:t>
    </dgm:pt>
    <dgm:pt modelId="{F54C62AA-56BE-47FC-AA18-0209CF4B5A71}">
      <dgm:prSet phldrT="[Text]" custT="1"/>
      <dgm:spPr>
        <a:effectLst>
          <a:outerShdw blurRad="50800" dist="38100" dir="2700000" algn="tl" rotWithShape="0">
            <a:prstClr val="black">
              <a:alpha val="40000"/>
            </a:prstClr>
          </a:outerShdw>
        </a:effectLst>
      </dgm:spPr>
      <dgm:t>
        <a:bodyPr/>
        <a:lstStyle/>
        <a:p>
          <a:r>
            <a:rPr lang="en-IE" sz="2000" dirty="0"/>
            <a:t>Mobile Data Capture </a:t>
          </a:r>
        </a:p>
      </dgm:t>
    </dgm:pt>
    <dgm:pt modelId="{88033B0B-E28F-46D0-9DA8-AAAF4DF0E99C}" type="parTrans" cxnId="{8847ECDA-B3E4-4784-97CB-8402B96A7F54}">
      <dgm:prSet/>
      <dgm:spPr/>
      <dgm:t>
        <a:bodyPr/>
        <a:lstStyle/>
        <a:p>
          <a:endParaRPr lang="en-IE"/>
        </a:p>
      </dgm:t>
    </dgm:pt>
    <dgm:pt modelId="{8FECB9EA-176F-408C-A685-C7A24BA170C5}" type="sibTrans" cxnId="{8847ECDA-B3E4-4784-97CB-8402B96A7F54}">
      <dgm:prSet/>
      <dgm:spPr/>
      <dgm:t>
        <a:bodyPr/>
        <a:lstStyle/>
        <a:p>
          <a:endParaRPr lang="en-IE"/>
        </a:p>
      </dgm:t>
    </dgm:pt>
    <dgm:pt modelId="{0063BEAC-EAC4-4B8B-8E55-558952CCE2DB}" type="pres">
      <dgm:prSet presAssocID="{52AAAB0D-CC82-429E-B15E-0B16D6A9CB57}" presName="cycleMatrixDiagram" presStyleCnt="0">
        <dgm:presLayoutVars>
          <dgm:chMax val="1"/>
          <dgm:dir/>
          <dgm:animLvl val="lvl"/>
          <dgm:resizeHandles val="exact"/>
        </dgm:presLayoutVars>
      </dgm:prSet>
      <dgm:spPr/>
    </dgm:pt>
    <dgm:pt modelId="{A7C91AC2-64FF-489A-927F-A9DABBABE534}" type="pres">
      <dgm:prSet presAssocID="{52AAAB0D-CC82-429E-B15E-0B16D6A9CB57}" presName="children" presStyleCnt="0"/>
      <dgm:spPr/>
    </dgm:pt>
    <dgm:pt modelId="{BAEFC40A-F566-4A1F-848C-0812864C8F50}" type="pres">
      <dgm:prSet presAssocID="{52AAAB0D-CC82-429E-B15E-0B16D6A9CB57}" presName="childPlaceholder" presStyleCnt="0"/>
      <dgm:spPr/>
    </dgm:pt>
    <dgm:pt modelId="{DD0A304D-944A-4D8D-96DD-5EAA09FB3DCA}" type="pres">
      <dgm:prSet presAssocID="{52AAAB0D-CC82-429E-B15E-0B16D6A9CB57}" presName="circle" presStyleCnt="0"/>
      <dgm:spPr/>
    </dgm:pt>
    <dgm:pt modelId="{01E19A93-3867-43EE-B797-4671F0232E32}" type="pres">
      <dgm:prSet presAssocID="{52AAAB0D-CC82-429E-B15E-0B16D6A9CB57}" presName="quadrant1" presStyleLbl="node1" presStyleIdx="0" presStyleCnt="4">
        <dgm:presLayoutVars>
          <dgm:chMax val="1"/>
          <dgm:bulletEnabled val="1"/>
        </dgm:presLayoutVars>
      </dgm:prSet>
      <dgm:spPr/>
    </dgm:pt>
    <dgm:pt modelId="{D25A2BF5-5DFD-446C-AB7E-555D0013C073}" type="pres">
      <dgm:prSet presAssocID="{52AAAB0D-CC82-429E-B15E-0B16D6A9CB57}" presName="quadrant2" presStyleLbl="node1" presStyleIdx="1" presStyleCnt="4">
        <dgm:presLayoutVars>
          <dgm:chMax val="1"/>
          <dgm:bulletEnabled val="1"/>
        </dgm:presLayoutVars>
      </dgm:prSet>
      <dgm:spPr/>
    </dgm:pt>
    <dgm:pt modelId="{8364270A-810E-4FA5-AC7B-BA0CB8023FAC}" type="pres">
      <dgm:prSet presAssocID="{52AAAB0D-CC82-429E-B15E-0B16D6A9CB57}" presName="quadrant3" presStyleLbl="node1" presStyleIdx="2" presStyleCnt="4">
        <dgm:presLayoutVars>
          <dgm:chMax val="1"/>
          <dgm:bulletEnabled val="1"/>
        </dgm:presLayoutVars>
      </dgm:prSet>
      <dgm:spPr/>
    </dgm:pt>
    <dgm:pt modelId="{2C040D8E-63F3-4650-89EB-540D12108A43}" type="pres">
      <dgm:prSet presAssocID="{52AAAB0D-CC82-429E-B15E-0B16D6A9CB57}" presName="quadrant4" presStyleLbl="node1" presStyleIdx="3" presStyleCnt="4">
        <dgm:presLayoutVars>
          <dgm:chMax val="1"/>
          <dgm:bulletEnabled val="1"/>
        </dgm:presLayoutVars>
      </dgm:prSet>
      <dgm:spPr/>
    </dgm:pt>
    <dgm:pt modelId="{A8896818-0089-4A67-9C88-66DC61781547}" type="pres">
      <dgm:prSet presAssocID="{52AAAB0D-CC82-429E-B15E-0B16D6A9CB57}" presName="quadrantPlaceholder" presStyleCnt="0"/>
      <dgm:spPr/>
    </dgm:pt>
    <dgm:pt modelId="{7FB44D7A-8EA9-402C-8BD7-27FA50F95792}" type="pres">
      <dgm:prSet presAssocID="{52AAAB0D-CC82-429E-B15E-0B16D6A9CB57}" presName="center1" presStyleLbl="fgShp" presStyleIdx="0" presStyleCnt="2"/>
      <dgm:spPr>
        <a:effectLst>
          <a:outerShdw blurRad="50800" dist="38100" dir="2700000" algn="tl" rotWithShape="0">
            <a:prstClr val="black">
              <a:alpha val="40000"/>
            </a:prstClr>
          </a:outerShdw>
        </a:effectLst>
      </dgm:spPr>
    </dgm:pt>
    <dgm:pt modelId="{374383F9-C77B-4DF9-8CB8-D58B6569A8F0}" type="pres">
      <dgm:prSet presAssocID="{52AAAB0D-CC82-429E-B15E-0B16D6A9CB57}" presName="center2" presStyleLbl="fgShp" presStyleIdx="1" presStyleCnt="2"/>
      <dgm:spPr>
        <a:effectLst>
          <a:outerShdw blurRad="50800" dist="38100" dir="2700000" algn="tl" rotWithShape="0">
            <a:prstClr val="black">
              <a:alpha val="40000"/>
            </a:prstClr>
          </a:outerShdw>
        </a:effectLst>
      </dgm:spPr>
    </dgm:pt>
  </dgm:ptLst>
  <dgm:cxnLst>
    <dgm:cxn modelId="{93FF0026-81DE-294F-86E3-8D6288B7EFD0}" type="presOf" srcId="{7638147D-B4EF-4B3D-ABF0-8E827B38F22A}" destId="{8364270A-810E-4FA5-AC7B-BA0CB8023FAC}" srcOrd="0" destOrd="0" presId="urn:microsoft.com/office/officeart/2005/8/layout/cycle4"/>
    <dgm:cxn modelId="{EB382EFF-0718-BE44-804C-E9DFDCB75B9C}" type="presOf" srcId="{52AAAB0D-CC82-429E-B15E-0B16D6A9CB57}" destId="{0063BEAC-EAC4-4B8B-8E55-558952CCE2DB}" srcOrd="0" destOrd="0" presId="urn:microsoft.com/office/officeart/2005/8/layout/cycle4"/>
    <dgm:cxn modelId="{1B7C73E0-A255-489F-A997-DEBBF5288C7B}" srcId="{52AAAB0D-CC82-429E-B15E-0B16D6A9CB57}" destId="{8C2A5506-0326-43E5-AECC-8F0DE2DCA410}" srcOrd="1" destOrd="0" parTransId="{7C2C5253-AF5E-46C8-84AF-D48C99661A29}" sibTransId="{7DF79348-ED8B-4552-8C50-C7B62A68C4DE}"/>
    <dgm:cxn modelId="{8847ECDA-B3E4-4784-97CB-8402B96A7F54}" srcId="{52AAAB0D-CC82-429E-B15E-0B16D6A9CB57}" destId="{F54C62AA-56BE-47FC-AA18-0209CF4B5A71}" srcOrd="3" destOrd="0" parTransId="{88033B0B-E28F-46D0-9DA8-AAAF4DF0E99C}" sibTransId="{8FECB9EA-176F-408C-A685-C7A24BA170C5}"/>
    <dgm:cxn modelId="{3B60337E-D682-4AD2-AEF2-E892FBBAEC16}" srcId="{52AAAB0D-CC82-429E-B15E-0B16D6A9CB57}" destId="{751F20CE-382D-483C-84BF-2FF7022CDB66}" srcOrd="0" destOrd="0" parTransId="{55F218A1-8DFE-4EE2-9192-C9482BCEE7CE}" sibTransId="{031F1533-F597-41E4-AC74-4C2F395593C2}"/>
    <dgm:cxn modelId="{4587D39F-8973-5D40-B23A-32B2F904FA52}" type="presOf" srcId="{751F20CE-382D-483C-84BF-2FF7022CDB66}" destId="{01E19A93-3867-43EE-B797-4671F0232E32}" srcOrd="0" destOrd="0" presId="urn:microsoft.com/office/officeart/2005/8/layout/cycle4"/>
    <dgm:cxn modelId="{4AA1301C-2539-484A-BC5D-DF8B64CF92EE}" type="presOf" srcId="{8C2A5506-0326-43E5-AECC-8F0DE2DCA410}" destId="{D25A2BF5-5DFD-446C-AB7E-555D0013C073}" srcOrd="0" destOrd="0" presId="urn:microsoft.com/office/officeart/2005/8/layout/cycle4"/>
    <dgm:cxn modelId="{C8B4E377-DA78-42DD-826E-C00CDF4877C3}" srcId="{52AAAB0D-CC82-429E-B15E-0B16D6A9CB57}" destId="{7638147D-B4EF-4B3D-ABF0-8E827B38F22A}" srcOrd="2" destOrd="0" parTransId="{92C0ACD9-3228-40C5-A4D9-49E36F175A59}" sibTransId="{C9CC5C22-65F0-4760-AD7B-C91D13B63056}"/>
    <dgm:cxn modelId="{B09B8F7C-B79B-BD4D-9E91-4642B09A8B02}" type="presOf" srcId="{F54C62AA-56BE-47FC-AA18-0209CF4B5A71}" destId="{2C040D8E-63F3-4650-89EB-540D12108A43}" srcOrd="0" destOrd="0" presId="urn:microsoft.com/office/officeart/2005/8/layout/cycle4"/>
    <dgm:cxn modelId="{4DC25288-2EFE-3347-8390-F7028A759D86}" type="presParOf" srcId="{0063BEAC-EAC4-4B8B-8E55-558952CCE2DB}" destId="{A7C91AC2-64FF-489A-927F-A9DABBABE534}" srcOrd="0" destOrd="0" presId="urn:microsoft.com/office/officeart/2005/8/layout/cycle4"/>
    <dgm:cxn modelId="{8E3DE056-5EB0-2048-A5E9-3134928B60BF}" type="presParOf" srcId="{A7C91AC2-64FF-489A-927F-A9DABBABE534}" destId="{BAEFC40A-F566-4A1F-848C-0812864C8F50}" srcOrd="0" destOrd="0" presId="urn:microsoft.com/office/officeart/2005/8/layout/cycle4"/>
    <dgm:cxn modelId="{6D611121-FA5C-AD48-BF44-34FA98B618D7}" type="presParOf" srcId="{0063BEAC-EAC4-4B8B-8E55-558952CCE2DB}" destId="{DD0A304D-944A-4D8D-96DD-5EAA09FB3DCA}" srcOrd="1" destOrd="0" presId="urn:microsoft.com/office/officeart/2005/8/layout/cycle4"/>
    <dgm:cxn modelId="{E526A728-8C75-CA40-A61F-5BD848834CC1}" type="presParOf" srcId="{DD0A304D-944A-4D8D-96DD-5EAA09FB3DCA}" destId="{01E19A93-3867-43EE-B797-4671F0232E32}" srcOrd="0" destOrd="0" presId="urn:microsoft.com/office/officeart/2005/8/layout/cycle4"/>
    <dgm:cxn modelId="{5F9C523B-FE6B-474C-835F-30EE9860712F}" type="presParOf" srcId="{DD0A304D-944A-4D8D-96DD-5EAA09FB3DCA}" destId="{D25A2BF5-5DFD-446C-AB7E-555D0013C073}" srcOrd="1" destOrd="0" presId="urn:microsoft.com/office/officeart/2005/8/layout/cycle4"/>
    <dgm:cxn modelId="{BDC456F4-088D-1B44-BD49-8838DC5ADB4C}" type="presParOf" srcId="{DD0A304D-944A-4D8D-96DD-5EAA09FB3DCA}" destId="{8364270A-810E-4FA5-AC7B-BA0CB8023FAC}" srcOrd="2" destOrd="0" presId="urn:microsoft.com/office/officeart/2005/8/layout/cycle4"/>
    <dgm:cxn modelId="{6FD73537-F2CA-5F45-9305-55199EE55A71}" type="presParOf" srcId="{DD0A304D-944A-4D8D-96DD-5EAA09FB3DCA}" destId="{2C040D8E-63F3-4650-89EB-540D12108A43}" srcOrd="3" destOrd="0" presId="urn:microsoft.com/office/officeart/2005/8/layout/cycle4"/>
    <dgm:cxn modelId="{BD8CA475-70D5-934C-969C-E7E6E153B6B4}" type="presParOf" srcId="{DD0A304D-944A-4D8D-96DD-5EAA09FB3DCA}" destId="{A8896818-0089-4A67-9C88-66DC61781547}" srcOrd="4" destOrd="0" presId="urn:microsoft.com/office/officeart/2005/8/layout/cycle4"/>
    <dgm:cxn modelId="{B0690CDE-BFA4-FF4C-889F-08656D48BB4E}" type="presParOf" srcId="{0063BEAC-EAC4-4B8B-8E55-558952CCE2DB}" destId="{7FB44D7A-8EA9-402C-8BD7-27FA50F95792}" srcOrd="2" destOrd="0" presId="urn:microsoft.com/office/officeart/2005/8/layout/cycle4"/>
    <dgm:cxn modelId="{612ABF0D-338D-324A-B28B-B4FE8090A086}" type="presParOf" srcId="{0063BEAC-EAC4-4B8B-8E55-558952CCE2DB}" destId="{374383F9-C77B-4DF9-8CB8-D58B6569A8F0}" srcOrd="3" destOrd="0" presId="urn:microsoft.com/office/officeart/2005/8/layout/cycle4"/>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19A93-3867-43EE-B797-4671F0232E32}">
      <dsp:nvSpPr>
        <dsp:cNvPr id="0" name=""/>
        <dsp:cNvSpPr/>
      </dsp:nvSpPr>
      <dsp:spPr>
        <a:xfrm>
          <a:off x="1499717" y="279556"/>
          <a:ext cx="2123645" cy="2123645"/>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E" sz="1800" kern="1200" dirty="0" err="1"/>
            <a:t>IoT</a:t>
          </a:r>
          <a:r>
            <a:rPr lang="en-IE" sz="1800" kern="1200" dirty="0"/>
            <a:t> Sensor Data Interface</a:t>
          </a:r>
        </a:p>
      </dsp:txBody>
      <dsp:txXfrm>
        <a:off x="2121718" y="901557"/>
        <a:ext cx="1501644" cy="1501644"/>
      </dsp:txXfrm>
    </dsp:sp>
    <dsp:sp modelId="{D25A2BF5-5DFD-446C-AB7E-555D0013C073}">
      <dsp:nvSpPr>
        <dsp:cNvPr id="0" name=""/>
        <dsp:cNvSpPr/>
      </dsp:nvSpPr>
      <dsp:spPr>
        <a:xfrm rot="5400000">
          <a:off x="3721452" y="279556"/>
          <a:ext cx="2123645" cy="2123645"/>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IE" sz="2000" kern="1200" dirty="0"/>
            <a:t>Location &amp; Inventory</a:t>
          </a:r>
        </a:p>
      </dsp:txBody>
      <dsp:txXfrm rot="-5400000">
        <a:off x="3721452" y="901557"/>
        <a:ext cx="1501644" cy="1501644"/>
      </dsp:txXfrm>
    </dsp:sp>
    <dsp:sp modelId="{8364270A-810E-4FA5-AC7B-BA0CB8023FAC}">
      <dsp:nvSpPr>
        <dsp:cNvPr id="0" name=""/>
        <dsp:cNvSpPr/>
      </dsp:nvSpPr>
      <dsp:spPr>
        <a:xfrm rot="10800000">
          <a:off x="3721452" y="2501291"/>
          <a:ext cx="2123645" cy="2123645"/>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IE" sz="2000" kern="1200" dirty="0"/>
            <a:t>Intelligent Job Dispatch</a:t>
          </a:r>
        </a:p>
      </dsp:txBody>
      <dsp:txXfrm rot="10800000">
        <a:off x="3721452" y="2501291"/>
        <a:ext cx="1501644" cy="1501644"/>
      </dsp:txXfrm>
    </dsp:sp>
    <dsp:sp modelId="{2C040D8E-63F3-4650-89EB-540D12108A43}">
      <dsp:nvSpPr>
        <dsp:cNvPr id="0" name=""/>
        <dsp:cNvSpPr/>
      </dsp:nvSpPr>
      <dsp:spPr>
        <a:xfrm rot="16200000">
          <a:off x="1499717" y="2501291"/>
          <a:ext cx="2123645" cy="2123645"/>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IE" sz="2000" kern="1200" dirty="0"/>
            <a:t>Mobile Data Capture </a:t>
          </a:r>
        </a:p>
      </dsp:txBody>
      <dsp:txXfrm rot="5400000">
        <a:off x="2121718" y="2501291"/>
        <a:ext cx="1501644" cy="1501644"/>
      </dsp:txXfrm>
    </dsp:sp>
    <dsp:sp modelId="{7FB44D7A-8EA9-402C-8BD7-27FA50F95792}">
      <dsp:nvSpPr>
        <dsp:cNvPr id="0" name=""/>
        <dsp:cNvSpPr/>
      </dsp:nvSpPr>
      <dsp:spPr>
        <a:xfrm>
          <a:off x="3305797" y="2010842"/>
          <a:ext cx="733221" cy="637584"/>
        </a:xfrm>
        <a:prstGeom prst="circularArrow">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374383F9-C77B-4DF9-8CB8-D58B6569A8F0}">
      <dsp:nvSpPr>
        <dsp:cNvPr id="0" name=""/>
        <dsp:cNvSpPr/>
      </dsp:nvSpPr>
      <dsp:spPr>
        <a:xfrm rot="10800000">
          <a:off x="3305797" y="2256066"/>
          <a:ext cx="733221" cy="637584"/>
        </a:xfrm>
        <a:prstGeom prst="circularArrow">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3C5447-DB18-4355-88B8-B7CF1D2D2776}" type="datetimeFigureOut">
              <a:rPr lang="en-IE" smtClean="0"/>
              <a:t>06/06/2016</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5607CD-F4A3-4DD6-8E4B-8F917F3B7E98}" type="slidenum">
              <a:rPr lang="en-IE" smtClean="0"/>
              <a:t>‹Nº›</a:t>
            </a:fld>
            <a:endParaRPr lang="en-IE"/>
          </a:p>
        </p:txBody>
      </p:sp>
    </p:spTree>
    <p:extLst>
      <p:ext uri="{BB962C8B-B14F-4D97-AF65-F5344CB8AC3E}">
        <p14:creationId xmlns:p14="http://schemas.microsoft.com/office/powerpoint/2010/main" val="2495240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5000"/>
              </a:lnSpc>
            </a:pPr>
            <a:r>
              <a:rPr lang="en-IE" dirty="0" err="1"/>
              <a:t>GeoPal’s</a:t>
            </a:r>
            <a:r>
              <a:rPr lang="en-IE" dirty="0"/>
              <a:t> mobile workforce management solutions</a:t>
            </a:r>
          </a:p>
          <a:p>
            <a:pPr lvl="1">
              <a:lnSpc>
                <a:spcPct val="125000"/>
              </a:lnSpc>
            </a:pPr>
            <a:r>
              <a:rPr lang="en-IE" dirty="0"/>
              <a:t>Simplify scheduling for your field-based workforce</a:t>
            </a:r>
          </a:p>
          <a:p>
            <a:pPr lvl="1">
              <a:lnSpc>
                <a:spcPct val="125000"/>
              </a:lnSpc>
            </a:pPr>
            <a:r>
              <a:rPr lang="en-IE" dirty="0"/>
              <a:t>Eliminate paperwork and reduce your admin costs</a:t>
            </a:r>
          </a:p>
          <a:p>
            <a:pPr lvl="1">
              <a:lnSpc>
                <a:spcPct val="125000"/>
              </a:lnSpc>
            </a:pPr>
            <a:r>
              <a:rPr lang="en-IE" dirty="0"/>
              <a:t>Improve visibility of employees and assets in the field</a:t>
            </a:r>
          </a:p>
          <a:p>
            <a:pPr lvl="1">
              <a:lnSpc>
                <a:spcPct val="125000"/>
              </a:lnSpc>
            </a:pPr>
            <a:r>
              <a:rPr lang="en-IE" dirty="0"/>
              <a:t>Increase accuracy of data collection and reporting</a:t>
            </a:r>
          </a:p>
          <a:p>
            <a:pPr lvl="1">
              <a:lnSpc>
                <a:spcPct val="125000"/>
              </a:lnSpc>
            </a:pPr>
            <a:r>
              <a:rPr lang="en-IE" dirty="0"/>
              <a:t>Enhance customer satisfaction with real-time proof of delivery</a:t>
            </a:r>
          </a:p>
          <a:p>
            <a:pPr lvl="1">
              <a:lnSpc>
                <a:spcPct val="125000"/>
              </a:lnSpc>
            </a:pPr>
            <a:r>
              <a:rPr lang="en-IE" dirty="0"/>
              <a:t>Help you to increase efficiency and cash flow</a:t>
            </a:r>
          </a:p>
          <a:p>
            <a:pPr lvl="1">
              <a:lnSpc>
                <a:spcPct val="125000"/>
              </a:lnSpc>
            </a:pPr>
            <a:r>
              <a:rPr lang="en-IE" dirty="0">
                <a:latin typeface="Calluna Sans" panose="02000000000000000000" pitchFamily="50" charset="0"/>
              </a:rPr>
              <a:t>Provide protection for lone workers</a:t>
            </a:r>
          </a:p>
          <a:p>
            <a:endParaRPr lang="en-IE" dirty="0"/>
          </a:p>
        </p:txBody>
      </p:sp>
      <p:sp>
        <p:nvSpPr>
          <p:cNvPr id="4" name="Slide Number Placeholder 3"/>
          <p:cNvSpPr>
            <a:spLocks noGrp="1"/>
          </p:cNvSpPr>
          <p:nvPr>
            <p:ph type="sldNum" sz="quarter" idx="10"/>
          </p:nvPr>
        </p:nvSpPr>
        <p:spPr/>
        <p:txBody>
          <a:bodyPr/>
          <a:lstStyle/>
          <a:p>
            <a:fld id="{1F5607CD-F4A3-4DD6-8E4B-8F917F3B7E98}" type="slidenum">
              <a:rPr lang="en-IE" smtClean="0"/>
              <a:t>2</a:t>
            </a:fld>
            <a:endParaRPr lang="en-IE"/>
          </a:p>
        </p:txBody>
      </p:sp>
    </p:spTree>
    <p:extLst>
      <p:ext uri="{BB962C8B-B14F-4D97-AF65-F5344CB8AC3E}">
        <p14:creationId xmlns:p14="http://schemas.microsoft.com/office/powerpoint/2010/main" val="3675325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F5607CD-F4A3-4DD6-8E4B-8F917F3B7E98}" type="slidenum">
              <a:rPr lang="en-IE" smtClean="0"/>
              <a:t>4</a:t>
            </a:fld>
            <a:endParaRPr lang="en-IE"/>
          </a:p>
        </p:txBody>
      </p:sp>
    </p:spTree>
    <p:extLst>
      <p:ext uri="{BB962C8B-B14F-4D97-AF65-F5344CB8AC3E}">
        <p14:creationId xmlns:p14="http://schemas.microsoft.com/office/powerpoint/2010/main" val="2921750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5607CD-F4A3-4DD6-8E4B-8F917F3B7E98}" type="slidenum">
              <a:rPr lang="en-IE" smtClean="0"/>
              <a:t>6</a:t>
            </a:fld>
            <a:endParaRPr lang="en-IE"/>
          </a:p>
        </p:txBody>
      </p:sp>
    </p:spTree>
    <p:extLst>
      <p:ext uri="{BB962C8B-B14F-4D97-AF65-F5344CB8AC3E}">
        <p14:creationId xmlns:p14="http://schemas.microsoft.com/office/powerpoint/2010/main" val="1672808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IE" dirty="0"/>
          </a:p>
        </p:txBody>
      </p:sp>
      <p:sp>
        <p:nvSpPr>
          <p:cNvPr id="4" name="Slide Number Placeholder 3"/>
          <p:cNvSpPr>
            <a:spLocks noGrp="1"/>
          </p:cNvSpPr>
          <p:nvPr>
            <p:ph type="sldNum" sz="quarter" idx="10"/>
          </p:nvPr>
        </p:nvSpPr>
        <p:spPr/>
        <p:txBody>
          <a:bodyPr/>
          <a:lstStyle/>
          <a:p>
            <a:fld id="{1F5607CD-F4A3-4DD6-8E4B-8F917F3B7E98}" type="slidenum">
              <a:rPr lang="en-IE" smtClean="0"/>
              <a:t>8</a:t>
            </a:fld>
            <a:endParaRPr lang="en-IE"/>
          </a:p>
        </p:txBody>
      </p:sp>
    </p:spTree>
    <p:extLst>
      <p:ext uri="{BB962C8B-B14F-4D97-AF65-F5344CB8AC3E}">
        <p14:creationId xmlns:p14="http://schemas.microsoft.com/office/powerpoint/2010/main" val="1100703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40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43206" y="1529649"/>
            <a:ext cx="9144000" cy="1980313"/>
          </a:xfrm>
        </p:spPr>
        <p:txBody>
          <a:bodyPr anchor="b">
            <a:normAutofit/>
          </a:bodyPr>
          <a:lstStyle>
            <a:lvl1pPr algn="r">
              <a:defRPr sz="4400">
                <a:latin typeface="+mn-lt"/>
              </a:defRPr>
            </a:lvl1pPr>
          </a:lstStyle>
          <a:p>
            <a:r>
              <a:rPr lang="en-US" dirty="0"/>
              <a:t>Click to edit Master title style</a:t>
            </a:r>
            <a:endParaRPr lang="en-IE" dirty="0"/>
          </a:p>
        </p:txBody>
      </p:sp>
      <p:sp>
        <p:nvSpPr>
          <p:cNvPr id="3" name="Subtitle 2"/>
          <p:cNvSpPr>
            <a:spLocks noGrp="1"/>
          </p:cNvSpPr>
          <p:nvPr>
            <p:ph type="subTitle" idx="1"/>
          </p:nvPr>
        </p:nvSpPr>
        <p:spPr>
          <a:xfrm>
            <a:off x="2743206" y="3602038"/>
            <a:ext cx="9144000" cy="956710"/>
          </a:xfrm>
        </p:spPr>
        <p:txBody>
          <a:bodyPr/>
          <a:lstStyle>
            <a:lvl1pPr marL="0" indent="0" algn="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
        <p:nvSpPr>
          <p:cNvPr id="7" name="Rectangle 6"/>
          <p:cNvSpPr/>
          <p:nvPr userDrawn="1"/>
        </p:nvSpPr>
        <p:spPr>
          <a:xfrm>
            <a:off x="0" y="0"/>
            <a:ext cx="12192000" cy="134470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061" y="184944"/>
            <a:ext cx="3559819" cy="937419"/>
          </a:xfrm>
          <a:prstGeom prst="rect">
            <a:avLst/>
          </a:prstGeom>
        </p:spPr>
      </p:pic>
      <p:sp>
        <p:nvSpPr>
          <p:cNvPr id="9" name="Rectangle 8"/>
          <p:cNvSpPr/>
          <p:nvPr userDrawn="1"/>
        </p:nvSpPr>
        <p:spPr>
          <a:xfrm>
            <a:off x="270061" y="5298141"/>
            <a:ext cx="11670927" cy="1331259"/>
          </a:xfrm>
          <a:prstGeom prst="rect">
            <a:avLst/>
          </a:prstGeom>
          <a:solidFill>
            <a:srgbClr val="90C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p:cNvSpPr txBox="1"/>
          <p:nvPr userDrawn="1"/>
        </p:nvSpPr>
        <p:spPr>
          <a:xfrm>
            <a:off x="578223" y="5548271"/>
            <a:ext cx="2393577" cy="830997"/>
          </a:xfrm>
          <a:prstGeom prst="rect">
            <a:avLst/>
          </a:prstGeom>
          <a:noFill/>
        </p:spPr>
        <p:txBody>
          <a:bodyPr wrap="square" rtlCol="0">
            <a:spAutoFit/>
          </a:bodyPr>
          <a:lstStyle/>
          <a:p>
            <a:pPr algn="ctr"/>
            <a:r>
              <a:rPr lang="en-IE" sz="2400" dirty="0">
                <a:solidFill>
                  <a:schemeClr val="bg1"/>
                </a:solidFill>
                <a:latin typeface="+mn-lt"/>
              </a:rPr>
              <a:t>Job Scheduling and Dispatch</a:t>
            </a:r>
          </a:p>
        </p:txBody>
      </p:sp>
      <p:sp>
        <p:nvSpPr>
          <p:cNvPr id="11" name="TextBox 10"/>
          <p:cNvSpPr txBox="1"/>
          <p:nvPr userDrawn="1"/>
        </p:nvSpPr>
        <p:spPr>
          <a:xfrm>
            <a:off x="3455895" y="5548270"/>
            <a:ext cx="2393577" cy="830997"/>
          </a:xfrm>
          <a:prstGeom prst="rect">
            <a:avLst/>
          </a:prstGeom>
          <a:noFill/>
        </p:spPr>
        <p:txBody>
          <a:bodyPr wrap="square" rtlCol="0">
            <a:spAutoFit/>
          </a:bodyPr>
          <a:lstStyle/>
          <a:p>
            <a:pPr algn="ctr"/>
            <a:r>
              <a:rPr lang="en-IE" sz="2400" dirty="0">
                <a:solidFill>
                  <a:schemeClr val="bg1"/>
                </a:solidFill>
                <a:latin typeface="+mn-lt"/>
              </a:rPr>
              <a:t>Customizable Mobile Forms</a:t>
            </a:r>
          </a:p>
        </p:txBody>
      </p:sp>
      <p:sp>
        <p:nvSpPr>
          <p:cNvPr id="12" name="TextBox 11"/>
          <p:cNvSpPr txBox="1"/>
          <p:nvPr userDrawn="1"/>
        </p:nvSpPr>
        <p:spPr>
          <a:xfrm>
            <a:off x="6503894" y="5548270"/>
            <a:ext cx="2393577" cy="830997"/>
          </a:xfrm>
          <a:prstGeom prst="rect">
            <a:avLst/>
          </a:prstGeom>
          <a:noFill/>
        </p:spPr>
        <p:txBody>
          <a:bodyPr wrap="square" rtlCol="0">
            <a:spAutoFit/>
          </a:bodyPr>
          <a:lstStyle/>
          <a:p>
            <a:pPr algn="ctr"/>
            <a:r>
              <a:rPr lang="en-IE" sz="2400" dirty="0">
                <a:solidFill>
                  <a:schemeClr val="bg1"/>
                </a:solidFill>
                <a:latin typeface="+mn-lt"/>
              </a:rPr>
              <a:t>Mapping and Location</a:t>
            </a:r>
          </a:p>
        </p:txBody>
      </p:sp>
      <p:sp>
        <p:nvSpPr>
          <p:cNvPr id="13" name="TextBox 12"/>
          <p:cNvSpPr txBox="1"/>
          <p:nvPr userDrawn="1"/>
        </p:nvSpPr>
        <p:spPr>
          <a:xfrm>
            <a:off x="9170893" y="5548270"/>
            <a:ext cx="2393577" cy="830997"/>
          </a:xfrm>
          <a:prstGeom prst="rect">
            <a:avLst/>
          </a:prstGeom>
          <a:noFill/>
        </p:spPr>
        <p:txBody>
          <a:bodyPr wrap="square" rtlCol="0">
            <a:spAutoFit/>
          </a:bodyPr>
          <a:lstStyle/>
          <a:p>
            <a:pPr algn="ctr"/>
            <a:r>
              <a:rPr lang="en-IE" sz="2400" dirty="0">
                <a:solidFill>
                  <a:schemeClr val="bg1"/>
                </a:solidFill>
                <a:latin typeface="+mn-lt"/>
              </a:rPr>
              <a:t>Reports and Accountability</a:t>
            </a:r>
          </a:p>
        </p:txBody>
      </p:sp>
    </p:spTree>
    <p:extLst>
      <p:ext uri="{BB962C8B-B14F-4D97-AF65-F5344CB8AC3E}">
        <p14:creationId xmlns:p14="http://schemas.microsoft.com/office/powerpoint/2010/main" val="2833450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827" y="1077144"/>
            <a:ext cx="11343859" cy="5669663"/>
          </a:xfrm>
        </p:spPr>
        <p:txBody>
          <a:bodyPr/>
          <a:lstStyle>
            <a:lvl1pPr>
              <a:lnSpc>
                <a:spcPct val="125000"/>
              </a:lnSpc>
              <a:defRPr sz="2400">
                <a:latin typeface="+mj-lt"/>
              </a:defRPr>
            </a:lvl1pPr>
            <a:lvl2pPr>
              <a:lnSpc>
                <a:spcPct val="125000"/>
              </a:lnSpc>
              <a:defRPr>
                <a:latin typeface="+mj-lt"/>
              </a:defRPr>
            </a:lvl2pPr>
            <a:lvl3pPr>
              <a:lnSpc>
                <a:spcPct val="125000"/>
              </a:lnSpc>
              <a:defRPr>
                <a:latin typeface="+mj-lt"/>
              </a:defRPr>
            </a:lvl3pPr>
            <a:lvl4pPr>
              <a:lnSpc>
                <a:spcPct val="125000"/>
              </a:lnSpc>
              <a:defRPr>
                <a:latin typeface="+mj-lt"/>
              </a:defRPr>
            </a:lvl4pPr>
            <a:lvl5pPr>
              <a:lnSpc>
                <a:spcPct val="125000"/>
              </a:lnSpc>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7" name="Rectangle 6"/>
          <p:cNvSpPr/>
          <p:nvPr userDrawn="1"/>
        </p:nvSpPr>
        <p:spPr>
          <a:xfrm>
            <a:off x="0" y="0"/>
            <a:ext cx="12192000" cy="90095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4512" y="176191"/>
            <a:ext cx="2083174" cy="548569"/>
          </a:xfrm>
          <a:prstGeom prst="rect">
            <a:avLst/>
          </a:prstGeom>
        </p:spPr>
      </p:pic>
      <p:sp>
        <p:nvSpPr>
          <p:cNvPr id="2" name="Title 1"/>
          <p:cNvSpPr>
            <a:spLocks noGrp="1"/>
          </p:cNvSpPr>
          <p:nvPr>
            <p:ph type="title"/>
          </p:nvPr>
        </p:nvSpPr>
        <p:spPr>
          <a:xfrm>
            <a:off x="304801" y="176191"/>
            <a:ext cx="11343860" cy="715436"/>
          </a:xfrm>
        </p:spPr>
        <p:txBody>
          <a:bodyPr>
            <a:normAutofit/>
          </a:bodyPr>
          <a:lstStyle>
            <a:lvl1pPr>
              <a:defRPr sz="3200">
                <a:solidFill>
                  <a:srgbClr val="41BBDF"/>
                </a:solidFill>
                <a:latin typeface="+mn-lt"/>
              </a:defRPr>
            </a:lvl1pPr>
          </a:lstStyle>
          <a:p>
            <a:r>
              <a:rPr lang="en-US" dirty="0"/>
              <a:t>Click to edit Master title style</a:t>
            </a:r>
            <a:endParaRPr lang="en-IE" dirty="0"/>
          </a:p>
        </p:txBody>
      </p:sp>
    </p:spTree>
    <p:extLst>
      <p:ext uri="{BB962C8B-B14F-4D97-AF65-F5344CB8AC3E}">
        <p14:creationId xmlns:p14="http://schemas.microsoft.com/office/powerpoint/2010/main" val="40818501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E"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Tree>
    <p:extLst>
      <p:ext uri="{BB962C8B-B14F-4D97-AF65-F5344CB8AC3E}">
        <p14:creationId xmlns:p14="http://schemas.microsoft.com/office/powerpoint/2010/main" val="2227120232"/>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3600" kern="1200">
          <a:solidFill>
            <a:schemeClr val="tx1"/>
          </a:solidFill>
          <a:latin typeface="Myriad Web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luna Sans"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luna Sans"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luna Sans"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luna Sans"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luna Sans"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28.emf"/><Relationship Id="rId4" Type="http://schemas.openxmlformats.org/officeDocument/2006/relationships/image" Target="../media/image27.tiff"/></Relationships>
</file>

<file path=ppt/slides/_rels/slide11.xml.rels><?xml version="1.0" encoding="UTF-8" standalone="yes"?>
<Relationships xmlns="http://schemas.openxmlformats.org/package/2006/relationships"><Relationship Id="rId3" Type="http://schemas.openxmlformats.org/officeDocument/2006/relationships/image" Target="../media/image31.tiff"/><Relationship Id="rId7" Type="http://schemas.openxmlformats.org/officeDocument/2006/relationships/image" Target="../media/image35.tiff"/><Relationship Id="rId2" Type="http://schemas.openxmlformats.org/officeDocument/2006/relationships/image" Target="../media/image30.tiff"/><Relationship Id="rId1" Type="http://schemas.openxmlformats.org/officeDocument/2006/relationships/slideLayout" Target="../slideLayouts/slideLayout2.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diagramLayout" Target="../diagrams/layout1.xml"/><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diagramData" Target="../diagrams/data1.xml"/><Relationship Id="rId2" Type="http://schemas.openxmlformats.org/officeDocument/2006/relationships/notesSlide" Target="../notesSlides/notesSlide3.xml"/><Relationship Id="rId16" Type="http://schemas.microsoft.com/office/2007/relationships/diagramDrawing" Target="../diagrams/drawing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diagramColors" Target="../diagrams/colors1.xml"/><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7352" y="1784253"/>
            <a:ext cx="11069054" cy="2387600"/>
          </a:xfrm>
        </p:spPr>
        <p:txBody>
          <a:bodyPr>
            <a:normAutofit/>
          </a:bodyPr>
          <a:lstStyle/>
          <a:p>
            <a:pPr>
              <a:lnSpc>
                <a:spcPct val="125000"/>
              </a:lnSpc>
            </a:pPr>
            <a:r>
              <a:rPr lang="en-IE" sz="4800" dirty="0">
                <a:solidFill>
                  <a:schemeClr val="accent1"/>
                </a:solidFill>
                <a:latin typeface="+mn-lt"/>
              </a:rPr>
              <a:t>Smart Connected Cities </a:t>
            </a:r>
            <a:br>
              <a:rPr lang="en-IE" sz="4800" dirty="0">
                <a:solidFill>
                  <a:schemeClr val="accent1"/>
                </a:solidFill>
                <a:latin typeface="+mn-lt"/>
              </a:rPr>
            </a:br>
            <a:r>
              <a:rPr lang="en-IE" sz="4800" dirty="0">
                <a:solidFill>
                  <a:schemeClr val="accent1"/>
                </a:solidFill>
                <a:latin typeface="+mn-lt"/>
              </a:rPr>
              <a:t>GeoPal Platform Overview (part Two)</a:t>
            </a:r>
          </a:p>
        </p:txBody>
      </p:sp>
    </p:spTree>
    <p:extLst>
      <p:ext uri="{BB962C8B-B14F-4D97-AF65-F5344CB8AC3E}">
        <p14:creationId xmlns:p14="http://schemas.microsoft.com/office/powerpoint/2010/main" val="2907935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Smart Facility Management – use cases</a:t>
            </a:r>
          </a:p>
        </p:txBody>
      </p:sp>
      <p:pic>
        <p:nvPicPr>
          <p:cNvPr id="10" name="Picture 9"/>
          <p:cNvPicPr>
            <a:picLocks noChangeAspect="1"/>
          </p:cNvPicPr>
          <p:nvPr/>
        </p:nvPicPr>
        <p:blipFill>
          <a:blip r:embed="rId2"/>
          <a:stretch>
            <a:fillRect/>
          </a:stretch>
        </p:blipFill>
        <p:spPr>
          <a:xfrm>
            <a:off x="3488260" y="2209392"/>
            <a:ext cx="1592222" cy="1808764"/>
          </a:xfrm>
          <a:prstGeom prst="rect">
            <a:avLst/>
          </a:prstGeom>
        </p:spPr>
      </p:pic>
      <p:sp>
        <p:nvSpPr>
          <p:cNvPr id="12" name="Content Placeholder 1"/>
          <p:cNvSpPr txBox="1">
            <a:spLocks/>
          </p:cNvSpPr>
          <p:nvPr/>
        </p:nvSpPr>
        <p:spPr>
          <a:xfrm>
            <a:off x="2678768" y="4301997"/>
            <a:ext cx="3211205" cy="717482"/>
          </a:xfrm>
          <a:prstGeom prst="rect">
            <a:avLst/>
          </a:prstGeom>
        </p:spPr>
        <p:txBody>
          <a:bodyPr vert="horz" lIns="91440" tIns="45720" rIns="91440" bIns="45720" rtlCol="0">
            <a:no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dirty="0"/>
              <a:t>Fire Extinguisher</a:t>
            </a:r>
          </a:p>
          <a:p>
            <a:pPr marL="0" indent="0" algn="ctr">
              <a:spcBef>
                <a:spcPts val="0"/>
              </a:spcBef>
              <a:buFont typeface="Arial" panose="020B0604020202020204" pitchFamily="34" charset="0"/>
              <a:buNone/>
            </a:pPr>
            <a:r>
              <a:rPr lang="en-US" sz="1800" dirty="0"/>
              <a:t> usage</a:t>
            </a:r>
          </a:p>
        </p:txBody>
      </p:sp>
      <p:sp>
        <p:nvSpPr>
          <p:cNvPr id="15" name="Content Placeholder 1"/>
          <p:cNvSpPr txBox="1">
            <a:spLocks/>
          </p:cNvSpPr>
          <p:nvPr/>
        </p:nvSpPr>
        <p:spPr>
          <a:xfrm>
            <a:off x="5674077" y="4311244"/>
            <a:ext cx="3211205" cy="891178"/>
          </a:xfrm>
          <a:prstGeom prst="rect">
            <a:avLst/>
          </a:prstGeom>
        </p:spPr>
        <p:txBody>
          <a:bodyPr vert="horz" lIns="91440" tIns="45720" rIns="91440" bIns="45720" rtlCol="0">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dirty="0"/>
              <a:t>Environmental sensors:</a:t>
            </a:r>
          </a:p>
          <a:p>
            <a:pPr marL="0" indent="0" algn="ctr">
              <a:spcBef>
                <a:spcPts val="0"/>
              </a:spcBef>
              <a:buFont typeface="Arial" panose="020B0604020202020204" pitchFamily="34" charset="0"/>
              <a:buNone/>
            </a:pPr>
            <a:r>
              <a:rPr lang="en-US" sz="1800" dirty="0"/>
              <a:t>Carbon monoxide, air quality</a:t>
            </a:r>
          </a:p>
        </p:txBody>
      </p:sp>
      <p:grpSp>
        <p:nvGrpSpPr>
          <p:cNvPr id="2" name="Group 1"/>
          <p:cNvGrpSpPr/>
          <p:nvPr/>
        </p:nvGrpSpPr>
        <p:grpSpPr>
          <a:xfrm>
            <a:off x="8951354" y="2646704"/>
            <a:ext cx="2529805" cy="1419890"/>
            <a:chOff x="8509146" y="4160980"/>
            <a:chExt cx="3396451" cy="1745185"/>
          </a:xfrm>
        </p:grpSpPr>
        <p:pic>
          <p:nvPicPr>
            <p:cNvPr id="17" name="Picture 16"/>
            <p:cNvPicPr>
              <a:picLocks noChangeAspect="1"/>
            </p:cNvPicPr>
            <p:nvPr/>
          </p:nvPicPr>
          <p:blipFill>
            <a:blip r:embed="rId3"/>
            <a:stretch>
              <a:fillRect/>
            </a:stretch>
          </p:blipFill>
          <p:spPr>
            <a:xfrm>
              <a:off x="10802675" y="4160980"/>
              <a:ext cx="1102922" cy="1745185"/>
            </a:xfrm>
            <a:prstGeom prst="rect">
              <a:avLst/>
            </a:prstGeom>
          </p:spPr>
        </p:pic>
        <p:pic>
          <p:nvPicPr>
            <p:cNvPr id="16" name="Picture 15"/>
            <p:cNvPicPr>
              <a:picLocks noChangeAspect="1"/>
            </p:cNvPicPr>
            <p:nvPr/>
          </p:nvPicPr>
          <p:blipFill>
            <a:blip r:embed="rId4"/>
            <a:stretch>
              <a:fillRect/>
            </a:stretch>
          </p:blipFill>
          <p:spPr>
            <a:xfrm>
              <a:off x="8509146" y="4224919"/>
              <a:ext cx="2293529" cy="1363214"/>
            </a:xfrm>
            <a:prstGeom prst="rect">
              <a:avLst/>
            </a:prstGeom>
          </p:spPr>
        </p:pic>
      </p:grpSp>
      <p:sp>
        <p:nvSpPr>
          <p:cNvPr id="18" name="Content Placeholder 1"/>
          <p:cNvSpPr txBox="1">
            <a:spLocks/>
          </p:cNvSpPr>
          <p:nvPr/>
        </p:nvSpPr>
        <p:spPr>
          <a:xfrm>
            <a:off x="8885282" y="4494187"/>
            <a:ext cx="3211205" cy="717482"/>
          </a:xfrm>
          <a:prstGeom prst="rect">
            <a:avLst/>
          </a:prstGeom>
        </p:spPr>
        <p:txBody>
          <a:bodyPr vert="horz" lIns="91440" tIns="45720" rIns="91440" bIns="45720" rtlCol="0">
            <a:no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dirty="0"/>
              <a:t>Safety Equipment </a:t>
            </a:r>
          </a:p>
          <a:p>
            <a:pPr marL="0" indent="0" algn="ctr">
              <a:spcBef>
                <a:spcPts val="0"/>
              </a:spcBef>
              <a:buFont typeface="Arial" panose="020B0604020202020204" pitchFamily="34" charset="0"/>
              <a:buNone/>
            </a:pPr>
            <a:r>
              <a:rPr lang="en-US" sz="1800" dirty="0"/>
              <a:t>Usage</a:t>
            </a:r>
          </a:p>
        </p:txBody>
      </p:sp>
      <p:pic>
        <p:nvPicPr>
          <p:cNvPr id="22" name="Picture 21"/>
          <p:cNvPicPr>
            <a:picLocks noChangeAspect="1"/>
          </p:cNvPicPr>
          <p:nvPr/>
        </p:nvPicPr>
        <p:blipFill>
          <a:blip r:embed="rId5"/>
          <a:stretch>
            <a:fillRect/>
          </a:stretch>
        </p:blipFill>
        <p:spPr>
          <a:xfrm>
            <a:off x="6003813" y="2459535"/>
            <a:ext cx="2551735" cy="1592436"/>
          </a:xfrm>
          <a:prstGeom prst="rect">
            <a:avLst/>
          </a:prstGeom>
        </p:spPr>
      </p:pic>
      <p:pic>
        <p:nvPicPr>
          <p:cNvPr id="23" name="Picture 22"/>
          <p:cNvPicPr>
            <a:picLocks noChangeAspect="1"/>
          </p:cNvPicPr>
          <p:nvPr/>
        </p:nvPicPr>
        <p:blipFill>
          <a:blip r:embed="rId6"/>
          <a:stretch>
            <a:fillRect/>
          </a:stretch>
        </p:blipFill>
        <p:spPr>
          <a:xfrm>
            <a:off x="646274" y="2175577"/>
            <a:ext cx="1918655" cy="1876394"/>
          </a:xfrm>
          <a:prstGeom prst="rect">
            <a:avLst/>
          </a:prstGeom>
        </p:spPr>
      </p:pic>
      <p:sp>
        <p:nvSpPr>
          <p:cNvPr id="24" name="Content Placeholder 1"/>
          <p:cNvSpPr txBox="1">
            <a:spLocks/>
          </p:cNvSpPr>
          <p:nvPr/>
        </p:nvSpPr>
        <p:spPr>
          <a:xfrm>
            <a:off x="0" y="4263894"/>
            <a:ext cx="3211205" cy="717482"/>
          </a:xfrm>
          <a:prstGeom prst="rect">
            <a:avLst/>
          </a:prstGeom>
        </p:spPr>
        <p:txBody>
          <a:bodyPr vert="horz" lIns="91440" tIns="45720" rIns="91440" bIns="45720" rtlCol="0">
            <a:no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dirty="0"/>
              <a:t>Wireless proof </a:t>
            </a:r>
          </a:p>
          <a:p>
            <a:pPr marL="0" indent="0" algn="ctr">
              <a:spcBef>
                <a:spcPts val="0"/>
              </a:spcBef>
              <a:buFont typeface="Arial" panose="020B0604020202020204" pitchFamily="34" charset="0"/>
              <a:buNone/>
            </a:pPr>
            <a:r>
              <a:rPr lang="en-US" sz="1800" dirty="0"/>
              <a:t>of attendance</a:t>
            </a:r>
          </a:p>
        </p:txBody>
      </p:sp>
    </p:spTree>
    <p:extLst>
      <p:ext uri="{BB962C8B-B14F-4D97-AF65-F5344CB8AC3E}">
        <p14:creationId xmlns:p14="http://schemas.microsoft.com/office/powerpoint/2010/main" val="3305720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Smart City – use cases</a:t>
            </a:r>
          </a:p>
        </p:txBody>
      </p:sp>
      <p:pic>
        <p:nvPicPr>
          <p:cNvPr id="4" name="Picture 3"/>
          <p:cNvPicPr>
            <a:picLocks noChangeAspect="1"/>
          </p:cNvPicPr>
          <p:nvPr/>
        </p:nvPicPr>
        <p:blipFill rotWithShape="1">
          <a:blip r:embed="rId2"/>
          <a:srcRect l="12951" t="6089" r="31502" b="39368"/>
          <a:stretch/>
        </p:blipFill>
        <p:spPr>
          <a:xfrm>
            <a:off x="728662" y="1100139"/>
            <a:ext cx="2900362" cy="1894437"/>
          </a:xfrm>
          <a:prstGeom prst="rect">
            <a:avLst/>
          </a:prstGeom>
        </p:spPr>
      </p:pic>
      <p:pic>
        <p:nvPicPr>
          <p:cNvPr id="6" name="Picture 5"/>
          <p:cNvPicPr>
            <a:picLocks noChangeAspect="1"/>
          </p:cNvPicPr>
          <p:nvPr/>
        </p:nvPicPr>
        <p:blipFill>
          <a:blip r:embed="rId3"/>
          <a:stretch>
            <a:fillRect/>
          </a:stretch>
        </p:blipFill>
        <p:spPr>
          <a:xfrm>
            <a:off x="4908549" y="1100138"/>
            <a:ext cx="2529171" cy="1894437"/>
          </a:xfrm>
          <a:prstGeom prst="rect">
            <a:avLst/>
          </a:prstGeom>
        </p:spPr>
      </p:pic>
      <p:pic>
        <p:nvPicPr>
          <p:cNvPr id="7" name="Picture 6"/>
          <p:cNvPicPr>
            <a:picLocks noChangeAspect="1"/>
          </p:cNvPicPr>
          <p:nvPr/>
        </p:nvPicPr>
        <p:blipFill>
          <a:blip r:embed="rId4"/>
          <a:stretch>
            <a:fillRect/>
          </a:stretch>
        </p:blipFill>
        <p:spPr>
          <a:xfrm>
            <a:off x="8823531" y="1100138"/>
            <a:ext cx="2568651" cy="1802452"/>
          </a:xfrm>
          <a:prstGeom prst="rect">
            <a:avLst/>
          </a:prstGeom>
        </p:spPr>
      </p:pic>
      <p:sp>
        <p:nvSpPr>
          <p:cNvPr id="8" name="Content Placeholder 1"/>
          <p:cNvSpPr txBox="1">
            <a:spLocks/>
          </p:cNvSpPr>
          <p:nvPr/>
        </p:nvSpPr>
        <p:spPr>
          <a:xfrm>
            <a:off x="8823532" y="3019119"/>
            <a:ext cx="2720724" cy="717482"/>
          </a:xfrm>
          <a:prstGeom prst="rect">
            <a:avLst/>
          </a:prstGeom>
        </p:spPr>
        <p:txBody>
          <a:bodyPr vert="horz" lIns="91440" tIns="45720" rIns="91440" bIns="45720" rtlCol="0">
            <a:no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Monitoring </a:t>
            </a:r>
            <a:r>
              <a:rPr lang="en-US" sz="1800"/>
              <a:t>Traffic Junction Faults</a:t>
            </a:r>
            <a:endParaRPr lang="en-US" sz="1800" dirty="0"/>
          </a:p>
        </p:txBody>
      </p:sp>
      <p:pic>
        <p:nvPicPr>
          <p:cNvPr id="9" name="Picture 8"/>
          <p:cNvPicPr>
            <a:picLocks noChangeAspect="1"/>
          </p:cNvPicPr>
          <p:nvPr/>
        </p:nvPicPr>
        <p:blipFill>
          <a:blip r:embed="rId5"/>
          <a:stretch>
            <a:fillRect/>
          </a:stretch>
        </p:blipFill>
        <p:spPr>
          <a:xfrm>
            <a:off x="1060310" y="3888997"/>
            <a:ext cx="2237065" cy="1847616"/>
          </a:xfrm>
          <a:prstGeom prst="rect">
            <a:avLst/>
          </a:prstGeom>
        </p:spPr>
      </p:pic>
      <p:sp>
        <p:nvSpPr>
          <p:cNvPr id="10" name="Content Placeholder 1"/>
          <p:cNvSpPr txBox="1">
            <a:spLocks/>
          </p:cNvSpPr>
          <p:nvPr/>
        </p:nvSpPr>
        <p:spPr>
          <a:xfrm>
            <a:off x="818481" y="3014624"/>
            <a:ext cx="2720724" cy="717482"/>
          </a:xfrm>
          <a:prstGeom prst="rect">
            <a:avLst/>
          </a:prstGeom>
        </p:spPr>
        <p:txBody>
          <a:bodyPr vert="horz" lIns="91440" tIns="45720" rIns="91440" bIns="45720" rtlCol="0">
            <a:no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Detecting available parking</a:t>
            </a:r>
          </a:p>
        </p:txBody>
      </p:sp>
      <p:sp>
        <p:nvSpPr>
          <p:cNvPr id="11" name="Content Placeholder 1"/>
          <p:cNvSpPr txBox="1">
            <a:spLocks/>
          </p:cNvSpPr>
          <p:nvPr/>
        </p:nvSpPr>
        <p:spPr>
          <a:xfrm>
            <a:off x="4821006" y="3014624"/>
            <a:ext cx="2720724" cy="717482"/>
          </a:xfrm>
          <a:prstGeom prst="rect">
            <a:avLst/>
          </a:prstGeom>
        </p:spPr>
        <p:txBody>
          <a:bodyPr vert="horz" lIns="91440" tIns="45720" rIns="91440" bIns="45720" rtlCol="0">
            <a:no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Smart street lighting</a:t>
            </a:r>
          </a:p>
        </p:txBody>
      </p:sp>
      <p:sp>
        <p:nvSpPr>
          <p:cNvPr id="12" name="Content Placeholder 1"/>
          <p:cNvSpPr txBox="1">
            <a:spLocks/>
          </p:cNvSpPr>
          <p:nvPr/>
        </p:nvSpPr>
        <p:spPr>
          <a:xfrm>
            <a:off x="713775" y="5864093"/>
            <a:ext cx="2720724" cy="717482"/>
          </a:xfrm>
          <a:prstGeom prst="rect">
            <a:avLst/>
          </a:prstGeom>
        </p:spPr>
        <p:txBody>
          <a:bodyPr vert="horz" lIns="91440" tIns="45720" rIns="91440" bIns="45720" rtlCol="0">
            <a:no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Measuring air, water quality, noise levels</a:t>
            </a:r>
          </a:p>
        </p:txBody>
      </p:sp>
      <p:pic>
        <p:nvPicPr>
          <p:cNvPr id="13" name="Picture 12"/>
          <p:cNvPicPr>
            <a:picLocks noChangeAspect="1"/>
          </p:cNvPicPr>
          <p:nvPr/>
        </p:nvPicPr>
        <p:blipFill>
          <a:blip r:embed="rId6"/>
          <a:stretch>
            <a:fillRect/>
          </a:stretch>
        </p:blipFill>
        <p:spPr>
          <a:xfrm>
            <a:off x="5093137" y="3888997"/>
            <a:ext cx="2055147" cy="1932750"/>
          </a:xfrm>
          <a:prstGeom prst="rect">
            <a:avLst/>
          </a:prstGeom>
        </p:spPr>
      </p:pic>
      <p:sp>
        <p:nvSpPr>
          <p:cNvPr id="14" name="TextBox 13"/>
          <p:cNvSpPr txBox="1"/>
          <p:nvPr/>
        </p:nvSpPr>
        <p:spPr>
          <a:xfrm>
            <a:off x="5486825" y="5873621"/>
            <a:ext cx="1159843" cy="646331"/>
          </a:xfrm>
          <a:prstGeom prst="rect">
            <a:avLst/>
          </a:prstGeom>
          <a:noFill/>
        </p:spPr>
        <p:txBody>
          <a:bodyPr wrap="none" rtlCol="0">
            <a:spAutoFit/>
          </a:bodyPr>
          <a:lstStyle/>
          <a:p>
            <a:pPr algn="ctr"/>
            <a:r>
              <a:rPr lang="en-US" dirty="0">
                <a:latin typeface="+mj-lt"/>
              </a:rPr>
              <a:t>Bin Level </a:t>
            </a:r>
          </a:p>
          <a:p>
            <a:pPr algn="ctr"/>
            <a:r>
              <a:rPr lang="en-US" dirty="0">
                <a:latin typeface="+mj-lt"/>
              </a:rPr>
              <a:t>Detection</a:t>
            </a:r>
          </a:p>
        </p:txBody>
      </p:sp>
      <p:pic>
        <p:nvPicPr>
          <p:cNvPr id="15" name="Picture 14"/>
          <p:cNvPicPr>
            <a:picLocks noChangeAspect="1"/>
          </p:cNvPicPr>
          <p:nvPr/>
        </p:nvPicPr>
        <p:blipFill>
          <a:blip r:embed="rId7"/>
          <a:stretch>
            <a:fillRect/>
          </a:stretch>
        </p:blipFill>
        <p:spPr>
          <a:xfrm>
            <a:off x="9374395" y="3768897"/>
            <a:ext cx="1557967" cy="2095196"/>
          </a:xfrm>
          <a:prstGeom prst="rect">
            <a:avLst/>
          </a:prstGeom>
        </p:spPr>
      </p:pic>
      <p:sp>
        <p:nvSpPr>
          <p:cNvPr id="16" name="Content Placeholder 1"/>
          <p:cNvSpPr txBox="1">
            <a:spLocks/>
          </p:cNvSpPr>
          <p:nvPr/>
        </p:nvSpPr>
        <p:spPr>
          <a:xfrm>
            <a:off x="8692844" y="5864093"/>
            <a:ext cx="2720724" cy="717482"/>
          </a:xfrm>
          <a:prstGeom prst="rect">
            <a:avLst/>
          </a:prstGeom>
        </p:spPr>
        <p:txBody>
          <a:bodyPr vert="horz" lIns="91440" tIns="45720" rIns="91440" bIns="45720" rtlCol="0">
            <a:no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Structural Health – cracks in buildings.</a:t>
            </a:r>
          </a:p>
        </p:txBody>
      </p:sp>
    </p:spTree>
    <p:extLst>
      <p:ext uri="{BB962C8B-B14F-4D97-AF65-F5344CB8AC3E}">
        <p14:creationId xmlns:p14="http://schemas.microsoft.com/office/powerpoint/2010/main" val="362796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7352" y="1784253"/>
            <a:ext cx="11069054" cy="2387600"/>
          </a:xfrm>
        </p:spPr>
        <p:txBody>
          <a:bodyPr>
            <a:normAutofit/>
          </a:bodyPr>
          <a:lstStyle/>
          <a:p>
            <a:pPr>
              <a:lnSpc>
                <a:spcPct val="125000"/>
              </a:lnSpc>
            </a:pPr>
            <a:r>
              <a:rPr lang="en-IE" sz="4800" dirty="0">
                <a:latin typeface="+mn-lt"/>
              </a:rPr>
              <a:t>Appendix</a:t>
            </a:r>
          </a:p>
        </p:txBody>
      </p:sp>
    </p:spTree>
    <p:extLst>
      <p:ext uri="{BB962C8B-B14F-4D97-AF65-F5344CB8AC3E}">
        <p14:creationId xmlns:p14="http://schemas.microsoft.com/office/powerpoint/2010/main" val="1658394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t>Detailed Value Proposition </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51384" y="1412776"/>
            <a:ext cx="2880320" cy="4968552"/>
          </a:xfrm>
          <a:prstGeom prst="rect">
            <a:avLst/>
          </a:prstGeom>
          <a:noFill/>
          <a:ln>
            <a:noFill/>
          </a:ln>
        </p:spPr>
      </p:pic>
      <p:sp>
        <p:nvSpPr>
          <p:cNvPr id="5" name="TextBox 4"/>
          <p:cNvSpPr txBox="1"/>
          <p:nvPr/>
        </p:nvSpPr>
        <p:spPr>
          <a:xfrm>
            <a:off x="1056823" y="980728"/>
            <a:ext cx="1870825" cy="646331"/>
          </a:xfrm>
          <a:prstGeom prst="rect">
            <a:avLst/>
          </a:prstGeom>
          <a:noFill/>
        </p:spPr>
        <p:txBody>
          <a:bodyPr wrap="none" rtlCol="0">
            <a:spAutoFit/>
          </a:bodyPr>
          <a:lstStyle/>
          <a:p>
            <a:r>
              <a:rPr lang="en-GB" b="1" dirty="0"/>
              <a:t>Financial Benefits</a:t>
            </a:r>
            <a:endParaRPr lang="en-US" dirty="0"/>
          </a:p>
          <a:p>
            <a:endParaRPr lang="en-IE" dirty="0"/>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367808" y="1556792"/>
            <a:ext cx="3312368" cy="4839643"/>
          </a:xfrm>
          <a:prstGeom prst="rect">
            <a:avLst/>
          </a:prstGeom>
          <a:noFill/>
          <a:ln>
            <a:noFill/>
          </a:ln>
        </p:spPr>
      </p:pic>
      <p:sp>
        <p:nvSpPr>
          <p:cNvPr id="7" name="TextBox 6"/>
          <p:cNvSpPr txBox="1"/>
          <p:nvPr/>
        </p:nvSpPr>
        <p:spPr>
          <a:xfrm>
            <a:off x="4841954" y="962760"/>
            <a:ext cx="2262158" cy="646331"/>
          </a:xfrm>
          <a:prstGeom prst="rect">
            <a:avLst/>
          </a:prstGeom>
          <a:noFill/>
        </p:spPr>
        <p:txBody>
          <a:bodyPr wrap="none" rtlCol="0">
            <a:spAutoFit/>
          </a:bodyPr>
          <a:lstStyle/>
          <a:p>
            <a:r>
              <a:rPr lang="ga-IE" b="1" dirty="0"/>
              <a:t>Field Worker </a:t>
            </a:r>
            <a:r>
              <a:rPr lang="en-GB" b="1" dirty="0"/>
              <a:t>Benefits</a:t>
            </a:r>
            <a:endParaRPr lang="en-US" dirty="0"/>
          </a:p>
          <a:p>
            <a:endParaRPr lang="en-IE" dirty="0"/>
          </a:p>
        </p:txBody>
      </p:sp>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8256240" y="1412776"/>
            <a:ext cx="3528392" cy="4896544"/>
          </a:xfrm>
          <a:prstGeom prst="rect">
            <a:avLst/>
          </a:prstGeom>
          <a:noFill/>
          <a:ln>
            <a:noFill/>
          </a:ln>
        </p:spPr>
      </p:pic>
      <p:sp>
        <p:nvSpPr>
          <p:cNvPr id="9" name="TextBox 8"/>
          <p:cNvSpPr txBox="1"/>
          <p:nvPr/>
        </p:nvSpPr>
        <p:spPr>
          <a:xfrm>
            <a:off x="8895190" y="964501"/>
            <a:ext cx="2056973" cy="646331"/>
          </a:xfrm>
          <a:prstGeom prst="rect">
            <a:avLst/>
          </a:prstGeom>
          <a:noFill/>
        </p:spPr>
        <p:txBody>
          <a:bodyPr wrap="none" rtlCol="0">
            <a:spAutoFit/>
          </a:bodyPr>
          <a:lstStyle/>
          <a:p>
            <a:r>
              <a:rPr lang="ga-IE" b="1" dirty="0"/>
              <a:t>Field Asset </a:t>
            </a:r>
            <a:r>
              <a:rPr lang="en-GB" b="1" dirty="0"/>
              <a:t>Benefits</a:t>
            </a:r>
            <a:endParaRPr lang="en-US" dirty="0"/>
          </a:p>
          <a:p>
            <a:endParaRPr lang="en-IE" dirty="0"/>
          </a:p>
        </p:txBody>
      </p:sp>
    </p:spTree>
    <p:extLst>
      <p:ext uri="{BB962C8B-B14F-4D97-AF65-F5344CB8AC3E}">
        <p14:creationId xmlns:p14="http://schemas.microsoft.com/office/powerpoint/2010/main" val="652079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Value Proposition of Proactive </a:t>
            </a:r>
            <a:r>
              <a:rPr lang="en-GB" dirty="0" err="1"/>
              <a:t>IoT</a:t>
            </a:r>
            <a:r>
              <a:rPr lang="en-GB" dirty="0"/>
              <a:t> /M2M and MWM </a:t>
            </a:r>
            <a:endParaRPr lang="ga-IE" dirty="0"/>
          </a:p>
        </p:txBody>
      </p:sp>
      <p:sp>
        <p:nvSpPr>
          <p:cNvPr id="5" name="Rectangle 4"/>
          <p:cNvSpPr/>
          <p:nvPr/>
        </p:nvSpPr>
        <p:spPr>
          <a:xfrm>
            <a:off x="144012" y="1335591"/>
            <a:ext cx="11907811" cy="77254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E" sz="2800" b="1">
              <a:solidFill>
                <a:schemeClr val="tx2"/>
              </a:solidFill>
            </a:endParaRPr>
          </a:p>
        </p:txBody>
      </p:sp>
      <p:sp>
        <p:nvSpPr>
          <p:cNvPr id="6" name="TextBox 5"/>
          <p:cNvSpPr txBox="1"/>
          <p:nvPr/>
        </p:nvSpPr>
        <p:spPr>
          <a:xfrm>
            <a:off x="442956" y="1419783"/>
            <a:ext cx="1477713" cy="400110"/>
          </a:xfrm>
          <a:prstGeom prst="rect">
            <a:avLst/>
          </a:prstGeom>
          <a:noFill/>
        </p:spPr>
        <p:txBody>
          <a:bodyPr wrap="none" rtlCol="0">
            <a:spAutoFit/>
          </a:bodyPr>
          <a:lstStyle/>
          <a:p>
            <a:r>
              <a:rPr lang="en-IE" sz="2000" b="1" dirty="0">
                <a:solidFill>
                  <a:schemeClr val="tx2"/>
                </a:solidFill>
              </a:rPr>
              <a:t>Productivity</a:t>
            </a:r>
          </a:p>
        </p:txBody>
      </p:sp>
      <p:sp>
        <p:nvSpPr>
          <p:cNvPr id="7" name="TextBox 6"/>
          <p:cNvSpPr txBox="1"/>
          <p:nvPr/>
        </p:nvSpPr>
        <p:spPr>
          <a:xfrm>
            <a:off x="2459441" y="1455648"/>
            <a:ext cx="1190801" cy="400110"/>
          </a:xfrm>
          <a:prstGeom prst="rect">
            <a:avLst/>
          </a:prstGeom>
          <a:noFill/>
        </p:spPr>
        <p:txBody>
          <a:bodyPr wrap="none" rtlCol="0">
            <a:spAutoFit/>
          </a:bodyPr>
          <a:lstStyle/>
          <a:p>
            <a:r>
              <a:rPr lang="en-IE" sz="2000" b="1" dirty="0">
                <a:solidFill>
                  <a:schemeClr val="tx2"/>
                </a:solidFill>
              </a:rPr>
              <a:t>Efficiency</a:t>
            </a:r>
          </a:p>
        </p:txBody>
      </p:sp>
      <p:sp>
        <p:nvSpPr>
          <p:cNvPr id="8" name="TextBox 7"/>
          <p:cNvSpPr txBox="1"/>
          <p:nvPr/>
        </p:nvSpPr>
        <p:spPr>
          <a:xfrm>
            <a:off x="4125896" y="1397138"/>
            <a:ext cx="1918883" cy="707886"/>
          </a:xfrm>
          <a:prstGeom prst="rect">
            <a:avLst/>
          </a:prstGeom>
          <a:noFill/>
        </p:spPr>
        <p:txBody>
          <a:bodyPr wrap="square" rtlCol="0">
            <a:spAutoFit/>
          </a:bodyPr>
          <a:lstStyle/>
          <a:p>
            <a:pPr algn="ctr"/>
            <a:r>
              <a:rPr lang="en-IE" sz="2000" b="1" dirty="0">
                <a:solidFill>
                  <a:schemeClr val="tx2"/>
                </a:solidFill>
              </a:rPr>
              <a:t>Asset Availability</a:t>
            </a:r>
          </a:p>
        </p:txBody>
      </p:sp>
      <p:cxnSp>
        <p:nvCxnSpPr>
          <p:cNvPr id="10" name="Straight Connector 9"/>
          <p:cNvCxnSpPr/>
          <p:nvPr/>
        </p:nvCxnSpPr>
        <p:spPr>
          <a:xfrm flipH="1">
            <a:off x="6076295" y="1362183"/>
            <a:ext cx="29410" cy="4896544"/>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5584" y="2412092"/>
            <a:ext cx="1631502" cy="1631502"/>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093" y="2308050"/>
            <a:ext cx="1703072" cy="1394390"/>
          </a:xfrm>
          <a:prstGeom prst="rect">
            <a:avLst/>
          </a:prstGeom>
        </p:spPr>
      </p:pic>
      <p:sp>
        <p:nvSpPr>
          <p:cNvPr id="15" name="TextBox 14"/>
          <p:cNvSpPr txBox="1"/>
          <p:nvPr/>
        </p:nvSpPr>
        <p:spPr>
          <a:xfrm>
            <a:off x="130921" y="4166991"/>
            <a:ext cx="1910792" cy="1323439"/>
          </a:xfrm>
          <a:prstGeom prst="rect">
            <a:avLst/>
          </a:prstGeom>
          <a:noFill/>
        </p:spPr>
        <p:txBody>
          <a:bodyPr wrap="square" rtlCol="0">
            <a:spAutoFit/>
          </a:bodyPr>
          <a:lstStyle/>
          <a:p>
            <a:pPr algn="ctr"/>
            <a:r>
              <a:rPr lang="en-IE" sz="1600" dirty="0">
                <a:solidFill>
                  <a:schemeClr val="bg1">
                    <a:lumMod val="50000"/>
                  </a:schemeClr>
                </a:solidFill>
              </a:rPr>
              <a:t>Operational savings of 30% through increased efficiency in scheduling and  deployments</a:t>
            </a:r>
          </a:p>
        </p:txBody>
      </p:sp>
      <p:sp>
        <p:nvSpPr>
          <p:cNvPr id="16" name="TextBox 15"/>
          <p:cNvSpPr txBox="1"/>
          <p:nvPr/>
        </p:nvSpPr>
        <p:spPr>
          <a:xfrm>
            <a:off x="2143025" y="4206972"/>
            <a:ext cx="1882234" cy="1077218"/>
          </a:xfrm>
          <a:prstGeom prst="rect">
            <a:avLst/>
          </a:prstGeom>
          <a:noFill/>
        </p:spPr>
        <p:txBody>
          <a:bodyPr wrap="square" rtlCol="0">
            <a:spAutoFit/>
          </a:bodyPr>
          <a:lstStyle/>
          <a:p>
            <a:pPr algn="ctr"/>
            <a:r>
              <a:rPr lang="en-IE" sz="1600" dirty="0">
                <a:solidFill>
                  <a:schemeClr val="bg1">
                    <a:lumMod val="50000"/>
                  </a:schemeClr>
                </a:solidFill>
              </a:rPr>
              <a:t>Reduce Admin costs by 50% by eliminating paperwork</a:t>
            </a:r>
          </a:p>
        </p:txBody>
      </p:sp>
      <p:sp>
        <p:nvSpPr>
          <p:cNvPr id="17" name="TextBox 16"/>
          <p:cNvSpPr txBox="1"/>
          <p:nvPr/>
        </p:nvSpPr>
        <p:spPr>
          <a:xfrm>
            <a:off x="4024570" y="4178351"/>
            <a:ext cx="2037063" cy="1323439"/>
          </a:xfrm>
          <a:prstGeom prst="rect">
            <a:avLst/>
          </a:prstGeom>
          <a:noFill/>
        </p:spPr>
        <p:txBody>
          <a:bodyPr wrap="square" rtlCol="0">
            <a:spAutoFit/>
          </a:bodyPr>
          <a:lstStyle/>
          <a:p>
            <a:pPr algn="ctr"/>
            <a:r>
              <a:rPr lang="en-IE" sz="1600" dirty="0">
                <a:solidFill>
                  <a:schemeClr val="bg1">
                    <a:lumMod val="50000"/>
                  </a:schemeClr>
                </a:solidFill>
              </a:rPr>
              <a:t>100% on-line asset status. Increase asset availability by 19% with proactive field service. </a:t>
            </a:r>
          </a:p>
        </p:txBody>
      </p:sp>
      <p:cxnSp>
        <p:nvCxnSpPr>
          <p:cNvPr id="19" name="Straight Connector 18"/>
          <p:cNvCxnSpPr/>
          <p:nvPr/>
        </p:nvCxnSpPr>
        <p:spPr>
          <a:xfrm flipH="1">
            <a:off x="3972201" y="1335995"/>
            <a:ext cx="29410" cy="4896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100985" y="1336826"/>
            <a:ext cx="29410" cy="4896544"/>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242883" y="1425700"/>
            <a:ext cx="1797132" cy="707886"/>
          </a:xfrm>
          <a:prstGeom prst="rect">
            <a:avLst/>
          </a:prstGeom>
          <a:noFill/>
        </p:spPr>
        <p:txBody>
          <a:bodyPr wrap="square" rtlCol="0">
            <a:spAutoFit/>
          </a:bodyPr>
          <a:lstStyle/>
          <a:p>
            <a:pPr algn="ctr"/>
            <a:r>
              <a:rPr lang="en-IE" sz="2000" b="1" dirty="0">
                <a:solidFill>
                  <a:schemeClr val="tx2"/>
                </a:solidFill>
              </a:rPr>
              <a:t>Capture All Alarms</a:t>
            </a:r>
          </a:p>
        </p:txBody>
      </p:sp>
      <p:cxnSp>
        <p:nvCxnSpPr>
          <p:cNvPr id="22" name="Straight Connector 21"/>
          <p:cNvCxnSpPr/>
          <p:nvPr/>
        </p:nvCxnSpPr>
        <p:spPr>
          <a:xfrm flipH="1">
            <a:off x="8140178" y="1349088"/>
            <a:ext cx="29410" cy="4896544"/>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623" y="2359612"/>
            <a:ext cx="2064377" cy="1557337"/>
          </a:xfrm>
          <a:prstGeom prst="rect">
            <a:avLst/>
          </a:prstGeom>
        </p:spPr>
      </p:pic>
      <p:sp>
        <p:nvSpPr>
          <p:cNvPr id="27" name="TextBox 26"/>
          <p:cNvSpPr txBox="1"/>
          <p:nvPr/>
        </p:nvSpPr>
        <p:spPr>
          <a:xfrm>
            <a:off x="6074727" y="4199810"/>
            <a:ext cx="2081639" cy="1569660"/>
          </a:xfrm>
          <a:prstGeom prst="rect">
            <a:avLst/>
          </a:prstGeom>
          <a:noFill/>
        </p:spPr>
        <p:txBody>
          <a:bodyPr wrap="square" rtlCol="0">
            <a:spAutoFit/>
          </a:bodyPr>
          <a:lstStyle/>
          <a:p>
            <a:pPr algn="ctr"/>
            <a:r>
              <a:rPr lang="en-IE" sz="1600" dirty="0">
                <a:solidFill>
                  <a:schemeClr val="bg1">
                    <a:lumMod val="50000"/>
                  </a:schemeClr>
                </a:solidFill>
              </a:rPr>
              <a:t>Improve reporting, and decision-making with 100% of alarms captured and access to all historical information.</a:t>
            </a:r>
          </a:p>
        </p:txBody>
      </p:sp>
      <p:sp>
        <p:nvSpPr>
          <p:cNvPr id="28" name="TextBox 27"/>
          <p:cNvSpPr txBox="1"/>
          <p:nvPr/>
        </p:nvSpPr>
        <p:spPr>
          <a:xfrm>
            <a:off x="10095629" y="1433649"/>
            <a:ext cx="1876398" cy="707886"/>
          </a:xfrm>
          <a:prstGeom prst="rect">
            <a:avLst/>
          </a:prstGeom>
          <a:noFill/>
        </p:spPr>
        <p:txBody>
          <a:bodyPr wrap="square" rtlCol="0">
            <a:spAutoFit/>
          </a:bodyPr>
          <a:lstStyle/>
          <a:p>
            <a:pPr algn="ctr"/>
            <a:r>
              <a:rPr lang="en-IE" sz="2000" b="1" dirty="0">
                <a:solidFill>
                  <a:schemeClr val="tx2"/>
                </a:solidFill>
              </a:rPr>
              <a:t>Proof of Work Done</a:t>
            </a:r>
          </a:p>
        </p:txBody>
      </p:sp>
      <p:sp>
        <p:nvSpPr>
          <p:cNvPr id="29" name="TextBox 28"/>
          <p:cNvSpPr txBox="1"/>
          <p:nvPr/>
        </p:nvSpPr>
        <p:spPr>
          <a:xfrm>
            <a:off x="9986444" y="4129613"/>
            <a:ext cx="2195737" cy="1323439"/>
          </a:xfrm>
          <a:prstGeom prst="rect">
            <a:avLst/>
          </a:prstGeom>
          <a:noFill/>
        </p:spPr>
        <p:txBody>
          <a:bodyPr wrap="square" rtlCol="0">
            <a:spAutoFit/>
          </a:bodyPr>
          <a:lstStyle/>
          <a:p>
            <a:pPr algn="ctr"/>
            <a:r>
              <a:rPr lang="en-IE" sz="1600" dirty="0">
                <a:solidFill>
                  <a:schemeClr val="bg1">
                    <a:lumMod val="50000"/>
                  </a:schemeClr>
                </a:solidFill>
              </a:rPr>
              <a:t>Reduced risk  by speeding up response times and mitigate risks. 100% proof of all work done and compliance</a:t>
            </a:r>
          </a:p>
        </p:txBody>
      </p:sp>
      <p:pic>
        <p:nvPicPr>
          <p:cNvPr id="12" name="Picture 11"/>
          <p:cNvPicPr>
            <a:picLocks noChangeAspect="1"/>
          </p:cNvPicPr>
          <p:nvPr/>
        </p:nvPicPr>
        <p:blipFill>
          <a:blip r:embed="rId5"/>
          <a:stretch>
            <a:fillRect/>
          </a:stretch>
        </p:blipFill>
        <p:spPr>
          <a:xfrm>
            <a:off x="4183945" y="2474771"/>
            <a:ext cx="1838412" cy="1257027"/>
          </a:xfrm>
          <a:prstGeom prst="rect">
            <a:avLst/>
          </a:prstGeom>
        </p:spPr>
      </p:pic>
      <p:pic>
        <p:nvPicPr>
          <p:cNvPr id="14" name="Picture 13"/>
          <p:cNvPicPr>
            <a:picLocks noChangeAspect="1"/>
          </p:cNvPicPr>
          <p:nvPr/>
        </p:nvPicPr>
        <p:blipFill>
          <a:blip r:embed="rId6"/>
          <a:stretch>
            <a:fillRect/>
          </a:stretch>
        </p:blipFill>
        <p:spPr>
          <a:xfrm>
            <a:off x="6322588" y="2461675"/>
            <a:ext cx="1699647" cy="1312253"/>
          </a:xfrm>
          <a:prstGeom prst="rect">
            <a:avLst/>
          </a:prstGeom>
        </p:spPr>
      </p:pic>
      <p:cxnSp>
        <p:nvCxnSpPr>
          <p:cNvPr id="32" name="Straight Connector 31"/>
          <p:cNvCxnSpPr/>
          <p:nvPr/>
        </p:nvCxnSpPr>
        <p:spPr>
          <a:xfrm flipH="1">
            <a:off x="9994548" y="1396320"/>
            <a:ext cx="29410" cy="4896544"/>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230688" y="1394784"/>
            <a:ext cx="1797132" cy="707886"/>
          </a:xfrm>
          <a:prstGeom prst="rect">
            <a:avLst/>
          </a:prstGeom>
          <a:noFill/>
        </p:spPr>
        <p:txBody>
          <a:bodyPr wrap="square" rtlCol="0">
            <a:spAutoFit/>
          </a:bodyPr>
          <a:lstStyle/>
          <a:p>
            <a:pPr algn="ctr"/>
            <a:r>
              <a:rPr lang="en-IE" sz="2000" b="1" dirty="0">
                <a:solidFill>
                  <a:schemeClr val="tx2"/>
                </a:solidFill>
              </a:rPr>
              <a:t>Intelligent</a:t>
            </a:r>
          </a:p>
          <a:p>
            <a:pPr algn="ctr"/>
            <a:r>
              <a:rPr lang="en-IE" sz="2000" b="1" dirty="0">
                <a:solidFill>
                  <a:schemeClr val="tx2"/>
                </a:solidFill>
              </a:rPr>
              <a:t>Reporting</a:t>
            </a:r>
          </a:p>
        </p:txBody>
      </p:sp>
      <p:sp>
        <p:nvSpPr>
          <p:cNvPr id="34" name="TextBox 33"/>
          <p:cNvSpPr txBox="1"/>
          <p:nvPr/>
        </p:nvSpPr>
        <p:spPr>
          <a:xfrm>
            <a:off x="8147553" y="4146327"/>
            <a:ext cx="1828612" cy="1815882"/>
          </a:xfrm>
          <a:prstGeom prst="rect">
            <a:avLst/>
          </a:prstGeom>
          <a:noFill/>
        </p:spPr>
        <p:txBody>
          <a:bodyPr wrap="square" rtlCol="0">
            <a:spAutoFit/>
          </a:bodyPr>
          <a:lstStyle/>
          <a:p>
            <a:pPr algn="ctr"/>
            <a:r>
              <a:rPr lang="en-IE" sz="1600" dirty="0">
                <a:solidFill>
                  <a:schemeClr val="bg1">
                    <a:lumMod val="50000"/>
                  </a:schemeClr>
                </a:solidFill>
              </a:rPr>
              <a:t>Comprehensive reporting with customizable reports delivers greater transparency on KPIs and SLAs</a:t>
            </a:r>
          </a:p>
        </p:txBody>
      </p:sp>
      <p:grpSp>
        <p:nvGrpSpPr>
          <p:cNvPr id="38" name="Group 37"/>
          <p:cNvGrpSpPr/>
          <p:nvPr/>
        </p:nvGrpSpPr>
        <p:grpSpPr>
          <a:xfrm>
            <a:off x="8301318" y="2528130"/>
            <a:ext cx="1635571" cy="1242952"/>
            <a:chOff x="1409698" y="1054099"/>
            <a:chExt cx="7862868" cy="5803901"/>
          </a:xfrm>
        </p:grpSpPr>
        <p:pic>
          <p:nvPicPr>
            <p:cNvPr id="39" name="Picture 38"/>
            <p:cNvPicPr>
              <a:picLocks noChangeAspect="1"/>
            </p:cNvPicPr>
            <p:nvPr/>
          </p:nvPicPr>
          <p:blipFill rotWithShape="1">
            <a:blip r:embed="rId7" cstate="print">
              <a:extLst>
                <a:ext uri="{28A0092B-C50C-407E-A947-70E740481C1C}">
                  <a14:useLocalDpi xmlns:a14="http://schemas.microsoft.com/office/drawing/2010/main" val="0"/>
                </a:ext>
              </a:extLst>
            </a:blip>
            <a:srcRect l="-126" t="13965" r="33586" b="7449"/>
            <a:stretch/>
          </p:blipFill>
          <p:spPr>
            <a:xfrm>
              <a:off x="1409699" y="1054099"/>
              <a:ext cx="7862867" cy="5803901"/>
            </a:xfrm>
            <a:prstGeom prst="rect">
              <a:avLst/>
            </a:prstGeom>
          </p:spPr>
        </p:pic>
        <p:sp>
          <p:nvSpPr>
            <p:cNvPr id="40" name="Rectangle 39"/>
            <p:cNvSpPr/>
            <p:nvPr/>
          </p:nvSpPr>
          <p:spPr>
            <a:xfrm>
              <a:off x="1409698" y="1643063"/>
              <a:ext cx="1447801"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41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2.0 Custom Job Workflows</a:t>
            </a:r>
            <a:endParaRPr lang="ga-IE" dirty="0"/>
          </a:p>
        </p:txBody>
      </p:sp>
      <p:sp>
        <p:nvSpPr>
          <p:cNvPr id="8" name="Rectangle 7"/>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a:t>GeoPal has a powerful form creation studio.</a:t>
            </a:r>
          </a:p>
          <a:p>
            <a:pPr marL="285750" indent="-285750">
              <a:lnSpc>
                <a:spcPct val="150000"/>
              </a:lnSpc>
              <a:buFont typeface="Wingdings" panose="05000000000000000000" pitchFamily="2" charset="2"/>
              <a:buChar char="§"/>
            </a:pPr>
            <a:r>
              <a:rPr lang="en-GB" sz="2400" dirty="0"/>
              <a:t>Simple drag and drop interface, no programming required.</a:t>
            </a:r>
          </a:p>
          <a:p>
            <a:pPr marL="285750" indent="-285750">
              <a:lnSpc>
                <a:spcPct val="150000"/>
              </a:lnSpc>
              <a:buFont typeface="Wingdings" panose="05000000000000000000" pitchFamily="2" charset="2"/>
              <a:buChar char="§"/>
            </a:pPr>
            <a:r>
              <a:rPr lang="en-GB" sz="2400" dirty="0"/>
              <a:t>Specify which forms can be accessed by each field worker.</a:t>
            </a:r>
          </a:p>
          <a:p>
            <a:pPr marL="285750" indent="-285750">
              <a:lnSpc>
                <a:spcPct val="150000"/>
              </a:lnSpc>
              <a:buFont typeface="Wingdings" panose="05000000000000000000" pitchFamily="2" charset="2"/>
              <a:buChar char="§"/>
            </a:pPr>
            <a:r>
              <a:rPr lang="en-GB" sz="2400" dirty="0"/>
              <a:t>Multiple step types.</a:t>
            </a:r>
          </a:p>
          <a:p>
            <a:pPr marL="285750" indent="-285750">
              <a:lnSpc>
                <a:spcPct val="150000"/>
              </a:lnSpc>
              <a:buFont typeface="Wingdings" panose="05000000000000000000" pitchFamily="2" charset="2"/>
              <a:buChar char="§"/>
            </a:pPr>
            <a:r>
              <a:rPr lang="en-GB" sz="2400" dirty="0"/>
              <a:t>Conditional logic : skip to, if/then.</a:t>
            </a:r>
          </a:p>
          <a:p>
            <a:pPr>
              <a:lnSpc>
                <a:spcPct val="150000"/>
              </a:lnSpc>
            </a:pPr>
            <a:endParaRPr lang="en-GB" sz="2400" dirty="0"/>
          </a:p>
          <a:p>
            <a:pPr marL="285750" indent="-285750">
              <a:lnSpc>
                <a:spcPct val="150000"/>
              </a:lnSpc>
              <a:buFont typeface="Wingdings" panose="05000000000000000000" pitchFamily="2" charset="2"/>
              <a:buChar char="§"/>
            </a:pPr>
            <a:endParaRPr lang="ga-IE" sz="2400" dirty="0"/>
          </a:p>
        </p:txBody>
      </p:sp>
      <p:pic>
        <p:nvPicPr>
          <p:cNvPr id="28" name="Picture 27"/>
          <p:cNvPicPr>
            <a:picLocks noChangeAspect="1"/>
          </p:cNvPicPr>
          <p:nvPr/>
        </p:nvPicPr>
        <p:blipFill>
          <a:blip r:embed="rId2"/>
          <a:stretch>
            <a:fillRect/>
          </a:stretch>
        </p:blipFill>
        <p:spPr>
          <a:xfrm>
            <a:off x="4559146" y="1480764"/>
            <a:ext cx="7632854" cy="2152075"/>
          </a:xfrm>
          <a:prstGeom prst="rect">
            <a:avLst/>
          </a:prstGeom>
        </p:spPr>
      </p:pic>
      <p:grpSp>
        <p:nvGrpSpPr>
          <p:cNvPr id="2" name="Group 1"/>
          <p:cNvGrpSpPr/>
          <p:nvPr/>
        </p:nvGrpSpPr>
        <p:grpSpPr>
          <a:xfrm>
            <a:off x="4559146" y="3798277"/>
            <a:ext cx="6384304" cy="3059723"/>
            <a:chOff x="4559146" y="3798277"/>
            <a:chExt cx="6384304" cy="3059723"/>
          </a:xfrm>
        </p:grpSpPr>
        <p:sp>
          <p:nvSpPr>
            <p:cNvPr id="29" name="Rectangle 28"/>
            <p:cNvSpPr/>
            <p:nvPr/>
          </p:nvSpPr>
          <p:spPr>
            <a:xfrm>
              <a:off x="4559146" y="3798277"/>
              <a:ext cx="3192152" cy="3059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rgbClr val="41BBDF"/>
                  </a:solidFill>
                  <a:latin typeface="+mj-lt"/>
                </a:rPr>
                <a:t>Form fields can include :</a:t>
              </a:r>
            </a:p>
            <a:p>
              <a:pPr marL="342900" indent="-342900">
                <a:buFont typeface="Wingdings" panose="05000000000000000000" pitchFamily="2" charset="2"/>
                <a:buChar char="ü"/>
              </a:pPr>
              <a:r>
                <a:rPr lang="en-GB" sz="2000" dirty="0">
                  <a:solidFill>
                    <a:srgbClr val="41BBDF"/>
                  </a:solidFill>
                  <a:latin typeface="+mj-lt"/>
                </a:rPr>
                <a:t>Photographs</a:t>
              </a:r>
            </a:p>
            <a:p>
              <a:pPr marL="342900" indent="-342900">
                <a:buFont typeface="Wingdings" panose="05000000000000000000" pitchFamily="2" charset="2"/>
                <a:buChar char="ü"/>
              </a:pPr>
              <a:r>
                <a:rPr lang="en-GB" sz="2000" dirty="0">
                  <a:solidFill>
                    <a:srgbClr val="41BBDF"/>
                  </a:solidFill>
                  <a:latin typeface="+mj-lt"/>
                </a:rPr>
                <a:t>Signatures</a:t>
              </a:r>
            </a:p>
            <a:p>
              <a:pPr marL="342900" indent="-342900">
                <a:buFont typeface="Wingdings" panose="05000000000000000000" pitchFamily="2" charset="2"/>
                <a:buChar char="ü"/>
              </a:pPr>
              <a:r>
                <a:rPr lang="en-GB" sz="2000" dirty="0">
                  <a:solidFill>
                    <a:srgbClr val="41BBDF"/>
                  </a:solidFill>
                  <a:latin typeface="+mj-lt"/>
                </a:rPr>
                <a:t>Pick lists</a:t>
              </a:r>
            </a:p>
            <a:p>
              <a:pPr marL="342900" indent="-342900">
                <a:buFont typeface="Wingdings" panose="05000000000000000000" pitchFamily="2" charset="2"/>
                <a:buChar char="ü"/>
              </a:pPr>
              <a:r>
                <a:rPr lang="en-GB" sz="2000" dirty="0">
                  <a:solidFill>
                    <a:srgbClr val="41BBDF"/>
                  </a:solidFill>
                  <a:latin typeface="+mj-lt"/>
                </a:rPr>
                <a:t>Comment fields</a:t>
              </a:r>
            </a:p>
            <a:p>
              <a:pPr marL="342900" indent="-342900">
                <a:buFont typeface="Wingdings" panose="05000000000000000000" pitchFamily="2" charset="2"/>
                <a:buChar char="ü"/>
              </a:pPr>
              <a:r>
                <a:rPr lang="en-GB" sz="2000" dirty="0">
                  <a:solidFill>
                    <a:srgbClr val="41BBDF"/>
                  </a:solidFill>
                  <a:latin typeface="+mj-lt"/>
                </a:rPr>
                <a:t>Scan bar codes</a:t>
              </a:r>
            </a:p>
            <a:p>
              <a:pPr marL="342900" indent="-342900">
                <a:buFont typeface="Wingdings" panose="05000000000000000000" pitchFamily="2" charset="2"/>
                <a:buChar char="ü"/>
              </a:pPr>
              <a:r>
                <a:rPr lang="en-GB" sz="2000" dirty="0">
                  <a:solidFill>
                    <a:srgbClr val="41BBDF"/>
                  </a:solidFill>
                  <a:latin typeface="+mj-lt"/>
                </a:rPr>
                <a:t>Scan RFID tags</a:t>
              </a:r>
            </a:p>
            <a:p>
              <a:pPr marL="342900" indent="-342900">
                <a:buFont typeface="Wingdings" panose="05000000000000000000" pitchFamily="2" charset="2"/>
                <a:buChar char="ü"/>
              </a:pPr>
              <a:r>
                <a:rPr lang="en-GB" sz="2000" dirty="0">
                  <a:solidFill>
                    <a:srgbClr val="41BBDF"/>
                  </a:solidFill>
                  <a:latin typeface="+mj-lt"/>
                </a:rPr>
                <a:t>Annotate images</a:t>
              </a:r>
            </a:p>
            <a:p>
              <a:endParaRPr lang="en-GB" sz="2400" dirty="0">
                <a:solidFill>
                  <a:srgbClr val="41BBDF"/>
                </a:solidFill>
                <a:latin typeface="+mj-lt"/>
              </a:endParaRPr>
            </a:p>
            <a:p>
              <a:endParaRPr lang="ga-IE" sz="2400" dirty="0">
                <a:solidFill>
                  <a:srgbClr val="41BBDF"/>
                </a:solidFill>
                <a:latin typeface="+mj-lt"/>
              </a:endParaRPr>
            </a:p>
          </p:txBody>
        </p:sp>
        <p:sp>
          <p:nvSpPr>
            <p:cNvPr id="30" name="Rectangle 29"/>
            <p:cNvSpPr/>
            <p:nvPr/>
          </p:nvSpPr>
          <p:spPr>
            <a:xfrm>
              <a:off x="7751298" y="3798277"/>
              <a:ext cx="3192152" cy="3059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400" dirty="0">
                <a:solidFill>
                  <a:srgbClr val="41BBDF"/>
                </a:solidFill>
                <a:latin typeface="+mj-lt"/>
              </a:endParaRPr>
            </a:p>
            <a:p>
              <a:pPr marL="342900" indent="-342900">
                <a:buFont typeface="Wingdings" panose="05000000000000000000" pitchFamily="2" charset="2"/>
                <a:buChar char="ü"/>
              </a:pPr>
              <a:r>
                <a:rPr lang="en-GB" sz="2000" dirty="0">
                  <a:solidFill>
                    <a:srgbClr val="41BBDF"/>
                  </a:solidFill>
                  <a:latin typeface="+mj-lt"/>
                </a:rPr>
                <a:t>Scan documents</a:t>
              </a:r>
            </a:p>
            <a:p>
              <a:pPr marL="342900" indent="-342900">
                <a:buFont typeface="Wingdings" panose="05000000000000000000" pitchFamily="2" charset="2"/>
                <a:buChar char="ü"/>
              </a:pPr>
              <a:r>
                <a:rPr lang="en-GB" sz="2000" dirty="0">
                  <a:solidFill>
                    <a:srgbClr val="41BBDF"/>
                  </a:solidFill>
                  <a:latin typeface="+mj-lt"/>
                </a:rPr>
                <a:t>GPS coordinates</a:t>
              </a:r>
            </a:p>
            <a:p>
              <a:pPr marL="342900" indent="-342900">
                <a:buFont typeface="Wingdings" panose="05000000000000000000" pitchFamily="2" charset="2"/>
                <a:buChar char="ü"/>
              </a:pPr>
              <a:r>
                <a:rPr lang="en-GB" sz="2000" dirty="0">
                  <a:solidFill>
                    <a:srgbClr val="41BBDF"/>
                  </a:solidFill>
                  <a:latin typeface="+mj-lt"/>
                </a:rPr>
                <a:t>Sketches</a:t>
              </a:r>
            </a:p>
            <a:p>
              <a:pPr marL="342900" indent="-342900">
                <a:buFont typeface="Wingdings" panose="05000000000000000000" pitchFamily="2" charset="2"/>
                <a:buChar char="ü"/>
              </a:pPr>
              <a:r>
                <a:rPr lang="en-GB" sz="2000" dirty="0">
                  <a:solidFill>
                    <a:srgbClr val="41BBDF"/>
                  </a:solidFill>
                  <a:latin typeface="+mj-lt"/>
                </a:rPr>
                <a:t>Videos</a:t>
              </a:r>
            </a:p>
            <a:p>
              <a:pPr marL="342900" indent="-342900">
                <a:buFont typeface="Wingdings" panose="05000000000000000000" pitchFamily="2" charset="2"/>
                <a:buChar char="ü"/>
              </a:pPr>
              <a:r>
                <a:rPr lang="en-GB" sz="2000" dirty="0">
                  <a:solidFill>
                    <a:srgbClr val="41BBDF"/>
                  </a:solidFill>
                  <a:latin typeface="+mj-lt"/>
                </a:rPr>
                <a:t>Parts lists</a:t>
              </a:r>
            </a:p>
            <a:p>
              <a:pPr marL="342900" indent="-342900">
                <a:buFont typeface="Wingdings" panose="05000000000000000000" pitchFamily="2" charset="2"/>
                <a:buChar char="ü"/>
              </a:pPr>
              <a:r>
                <a:rPr lang="en-GB" sz="2000" dirty="0">
                  <a:solidFill>
                    <a:srgbClr val="41BBDF"/>
                  </a:solidFill>
                  <a:latin typeface="+mj-lt"/>
                </a:rPr>
                <a:t>Payments collected</a:t>
              </a:r>
            </a:p>
            <a:p>
              <a:pPr marL="342900" indent="-342900">
                <a:buFont typeface="Wingdings" panose="05000000000000000000" pitchFamily="2" charset="2"/>
                <a:buChar char="ü"/>
              </a:pPr>
              <a:r>
                <a:rPr lang="en-GB" sz="2000" dirty="0">
                  <a:solidFill>
                    <a:srgbClr val="41BBDF"/>
                  </a:solidFill>
                  <a:latin typeface="+mj-lt"/>
                </a:rPr>
                <a:t>Voice notes</a:t>
              </a:r>
            </a:p>
            <a:p>
              <a:endParaRPr lang="en-GB" sz="2400" dirty="0">
                <a:solidFill>
                  <a:srgbClr val="41BBDF"/>
                </a:solidFill>
                <a:latin typeface="+mj-lt"/>
              </a:endParaRPr>
            </a:p>
            <a:p>
              <a:endParaRPr lang="en-GB" sz="2400" dirty="0">
                <a:solidFill>
                  <a:srgbClr val="41BBDF"/>
                </a:solidFill>
                <a:latin typeface="+mj-lt"/>
              </a:endParaRPr>
            </a:p>
            <a:p>
              <a:endParaRPr lang="ga-IE" sz="2400" dirty="0">
                <a:solidFill>
                  <a:srgbClr val="41BBDF"/>
                </a:solidFill>
                <a:latin typeface="+mj-lt"/>
              </a:endParaRPr>
            </a:p>
          </p:txBody>
        </p:sp>
      </p:grpSp>
    </p:spTree>
    <p:extLst>
      <p:ext uri="{BB962C8B-B14F-4D97-AF65-F5344CB8AC3E}">
        <p14:creationId xmlns:p14="http://schemas.microsoft.com/office/powerpoint/2010/main" val="351336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2.1 Removing Paper</a:t>
            </a:r>
            <a:endParaRPr lang="ga-IE" dirty="0"/>
          </a:p>
        </p:txBody>
      </p:sp>
      <p:sp>
        <p:nvSpPr>
          <p:cNvPr id="8" name="Rectangle 7"/>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342900" indent="-342900">
              <a:lnSpc>
                <a:spcPct val="150000"/>
              </a:lnSpc>
              <a:buFont typeface="Arial" panose="020B0604020202020204" pitchFamily="34" charset="0"/>
              <a:buChar char="•"/>
            </a:pPr>
            <a:r>
              <a:rPr lang="en-GB" sz="2400" dirty="0"/>
              <a:t>Can’t get rid of all paper dockets, manifests, etc. but ……</a:t>
            </a:r>
          </a:p>
          <a:p>
            <a:pPr marL="342900" indent="-342900">
              <a:lnSpc>
                <a:spcPct val="150000"/>
              </a:lnSpc>
              <a:buFont typeface="Arial" panose="020B0604020202020204" pitchFamily="34" charset="0"/>
              <a:buChar char="•"/>
            </a:pPr>
            <a:r>
              <a:rPr lang="en-GB" sz="2400" dirty="0"/>
              <a:t>Paperwork goes missing, never makes it back to the office.</a:t>
            </a:r>
          </a:p>
          <a:p>
            <a:pPr marL="342900" indent="-342900">
              <a:lnSpc>
                <a:spcPct val="150000"/>
              </a:lnSpc>
              <a:buFont typeface="Arial" panose="020B0604020202020204" pitchFamily="34" charset="0"/>
              <a:buChar char="•"/>
            </a:pPr>
            <a:r>
              <a:rPr lang="en-GB" sz="2400" dirty="0"/>
              <a:t>No customer signature on the paperwork when it does arrive back.</a:t>
            </a:r>
          </a:p>
          <a:p>
            <a:pPr marL="342900" indent="-342900">
              <a:lnSpc>
                <a:spcPct val="150000"/>
              </a:lnSpc>
              <a:buFont typeface="Arial" panose="020B0604020202020204" pitchFamily="34" charset="0"/>
              <a:buChar char="•"/>
            </a:pPr>
            <a:r>
              <a:rPr lang="en-GB" sz="2400" dirty="0"/>
              <a:t>No early warning of paper work issues until it’s too late</a:t>
            </a:r>
            <a:endParaRPr lang="ga-IE" sz="2400" dirty="0"/>
          </a:p>
        </p:txBody>
      </p:sp>
      <p:pic>
        <p:nvPicPr>
          <p:cNvPr id="10" name="Picture 9"/>
          <p:cNvPicPr>
            <a:picLocks noChangeAspect="1"/>
          </p:cNvPicPr>
          <p:nvPr/>
        </p:nvPicPr>
        <p:blipFill>
          <a:blip r:embed="rId2"/>
          <a:stretch>
            <a:fillRect/>
          </a:stretch>
        </p:blipFill>
        <p:spPr>
          <a:xfrm>
            <a:off x="4714629" y="786091"/>
            <a:ext cx="4883319" cy="4493141"/>
          </a:xfrm>
          <a:prstGeom prst="rect">
            <a:avLst/>
          </a:prstGeom>
        </p:spPr>
      </p:pic>
      <p:pic>
        <p:nvPicPr>
          <p:cNvPr id="13" name="Picture 12"/>
          <p:cNvPicPr>
            <a:picLocks noChangeAspect="1"/>
          </p:cNvPicPr>
          <p:nvPr/>
        </p:nvPicPr>
        <p:blipFill>
          <a:blip r:embed="rId3"/>
          <a:stretch>
            <a:fillRect/>
          </a:stretch>
        </p:blipFill>
        <p:spPr>
          <a:xfrm>
            <a:off x="8377043" y="3528646"/>
            <a:ext cx="3724745" cy="2634422"/>
          </a:xfrm>
          <a:prstGeom prst="rect">
            <a:avLst/>
          </a:prstGeom>
        </p:spPr>
      </p:pic>
    </p:spTree>
    <p:extLst>
      <p:ext uri="{BB962C8B-B14F-4D97-AF65-F5344CB8AC3E}">
        <p14:creationId xmlns:p14="http://schemas.microsoft.com/office/powerpoint/2010/main" val="688290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2.2 Time and Materials Capture</a:t>
            </a:r>
            <a:endParaRPr lang="ga-IE" dirty="0"/>
          </a:p>
        </p:txBody>
      </p:sp>
      <p:sp>
        <p:nvSpPr>
          <p:cNvPr id="5" name="Rectangle 4"/>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a:t>Replace paper job reports with mobile forms.</a:t>
            </a:r>
          </a:p>
          <a:p>
            <a:pPr marL="285750" indent="-285750">
              <a:lnSpc>
                <a:spcPct val="150000"/>
              </a:lnSpc>
              <a:buFont typeface="Wingdings" panose="05000000000000000000" pitchFamily="2" charset="2"/>
              <a:buChar char="§"/>
            </a:pPr>
            <a:r>
              <a:rPr lang="en-GB" sz="2400" dirty="0"/>
              <a:t>On the mobile app the Worker clicks “start job” and “end job” to record time spent on job.</a:t>
            </a:r>
          </a:p>
          <a:p>
            <a:pPr marL="285750" indent="-285750">
              <a:lnSpc>
                <a:spcPct val="150000"/>
              </a:lnSpc>
              <a:buFont typeface="Wingdings" panose="05000000000000000000" pitchFamily="2" charset="2"/>
              <a:buChar char="§"/>
            </a:pPr>
            <a:r>
              <a:rPr lang="en-GB" sz="2400" dirty="0"/>
              <a:t>On the mobile app the worker selects the parts &amp; materials used on the job.</a:t>
            </a:r>
          </a:p>
          <a:p>
            <a:pPr marL="285750" indent="-285750">
              <a:lnSpc>
                <a:spcPct val="150000"/>
              </a:lnSpc>
              <a:buFont typeface="Wingdings" panose="05000000000000000000" pitchFamily="2" charset="2"/>
              <a:buChar char="§"/>
            </a:pPr>
            <a:r>
              <a:rPr lang="en-GB" sz="2400" dirty="0"/>
              <a:t>Customer can add signature to confirm agreement.</a:t>
            </a:r>
          </a:p>
          <a:p>
            <a:pPr marL="285750" indent="-285750">
              <a:lnSpc>
                <a:spcPct val="150000"/>
              </a:lnSpc>
              <a:buFont typeface="Wingdings" panose="05000000000000000000" pitchFamily="2" charset="2"/>
              <a:buChar char="§"/>
            </a:pPr>
            <a:endParaRPr lang="en-GB" sz="2400" dirty="0"/>
          </a:p>
          <a:p>
            <a:pPr marL="285750" indent="-285750">
              <a:lnSpc>
                <a:spcPct val="150000"/>
              </a:lnSpc>
              <a:buFont typeface="Wingdings" panose="05000000000000000000" pitchFamily="2" charset="2"/>
              <a:buChar char="§"/>
            </a:pPr>
            <a:endParaRPr lang="ga-IE" sz="2400" dirty="0"/>
          </a:p>
        </p:txBody>
      </p:sp>
      <p:grpSp>
        <p:nvGrpSpPr>
          <p:cNvPr id="6" name="Group 5"/>
          <p:cNvGrpSpPr/>
          <p:nvPr/>
        </p:nvGrpSpPr>
        <p:grpSpPr>
          <a:xfrm>
            <a:off x="8817196" y="868576"/>
            <a:ext cx="3136266" cy="5982879"/>
            <a:chOff x="6303156" y="875121"/>
            <a:chExt cx="3136266" cy="5982879"/>
          </a:xfrm>
        </p:grpSpPr>
        <p:pic>
          <p:nvPicPr>
            <p:cNvPr id="1026" name="Picture 2"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156" y="875121"/>
              <a:ext cx="3136266" cy="5982879"/>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4111" y="1427873"/>
              <a:ext cx="2710228" cy="4818184"/>
            </a:xfrm>
            <a:prstGeom prst="rect">
              <a:avLst/>
            </a:prstGeom>
          </p:spPr>
        </p:pic>
      </p:grpSp>
      <p:pic>
        <p:nvPicPr>
          <p:cNvPr id="10"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5741" b="79630" l="8802" r="35990"/>
                    </a14:imgEffect>
                  </a14:imgLayer>
                </a14:imgProps>
              </a:ext>
              <a:ext uri="{28A0092B-C50C-407E-A947-70E740481C1C}">
                <a14:useLocalDpi xmlns:a14="http://schemas.microsoft.com/office/drawing/2010/main" val="0"/>
              </a:ext>
            </a:extLst>
          </a:blip>
          <a:srcRect l="7076" t="13195" r="62231" b="18822"/>
          <a:stretch/>
        </p:blipFill>
        <p:spPr bwMode="auto">
          <a:xfrm>
            <a:off x="4802229" y="1766781"/>
            <a:ext cx="2593653" cy="37129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extBox 10"/>
          <p:cNvSpPr txBox="1"/>
          <p:nvPr/>
        </p:nvSpPr>
        <p:spPr>
          <a:xfrm>
            <a:off x="5270819" y="2077994"/>
            <a:ext cx="1774845" cy="3770263"/>
          </a:xfrm>
          <a:prstGeom prst="rect">
            <a:avLst/>
          </a:prstGeom>
          <a:noFill/>
        </p:spPr>
        <p:txBody>
          <a:bodyPr wrap="none" rtlCol="0">
            <a:spAutoFit/>
          </a:bodyPr>
          <a:lstStyle/>
          <a:p>
            <a:r>
              <a:rPr lang="en-GB" sz="23900" dirty="0">
                <a:solidFill>
                  <a:srgbClr val="FF0000"/>
                </a:solidFill>
              </a:rPr>
              <a:t>X</a:t>
            </a:r>
            <a:endParaRPr lang="ga-IE" sz="23900" dirty="0">
              <a:solidFill>
                <a:srgbClr val="FF0000"/>
              </a:solidFill>
            </a:endParaRPr>
          </a:p>
        </p:txBody>
      </p:sp>
      <p:sp>
        <p:nvSpPr>
          <p:cNvPr id="12" name="Right Arrow 11"/>
          <p:cNvSpPr/>
          <p:nvPr/>
        </p:nvSpPr>
        <p:spPr>
          <a:xfrm>
            <a:off x="7460804" y="3288332"/>
            <a:ext cx="1156597" cy="877601"/>
          </a:xfrm>
          <a:prstGeom prst="rightArrow">
            <a:avLst/>
          </a:prstGeom>
          <a:solidFill>
            <a:srgbClr val="1B819F"/>
          </a:solidFill>
          <a:ln>
            <a:solidFill>
              <a:srgbClr val="41BB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648883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2.3 Electronic Proof of Delivery</a:t>
            </a:r>
            <a:endParaRPr lang="ga-IE" dirty="0"/>
          </a:p>
        </p:txBody>
      </p:sp>
      <p:sp>
        <p:nvSpPr>
          <p:cNvPr id="8" name="Rectangle 7"/>
          <p:cNvSpPr/>
          <p:nvPr/>
        </p:nvSpPr>
        <p:spPr>
          <a:xfrm>
            <a:off x="0" y="903385"/>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a:t>Proof that the delivery / collection has completed by :</a:t>
            </a:r>
          </a:p>
          <a:p>
            <a:pPr marL="800100" lvl="1" indent="-342900">
              <a:lnSpc>
                <a:spcPct val="150000"/>
              </a:lnSpc>
              <a:buFont typeface="Wingdings" panose="05000000000000000000" pitchFamily="2" charset="2"/>
              <a:buChar char="ü"/>
            </a:pPr>
            <a:r>
              <a:rPr lang="en-GB" sz="2400" dirty="0"/>
              <a:t>Capturing customer signature ( sign on glass).</a:t>
            </a:r>
          </a:p>
          <a:p>
            <a:pPr marL="800100" lvl="1" indent="-342900">
              <a:lnSpc>
                <a:spcPct val="150000"/>
              </a:lnSpc>
              <a:buFont typeface="Wingdings" panose="05000000000000000000" pitchFamily="2" charset="2"/>
              <a:buChar char="ü"/>
            </a:pPr>
            <a:r>
              <a:rPr lang="en-GB" sz="2400" dirty="0"/>
              <a:t>Photo of delivered items.</a:t>
            </a:r>
          </a:p>
          <a:p>
            <a:pPr marL="800100" lvl="1" indent="-342900">
              <a:lnSpc>
                <a:spcPct val="150000"/>
              </a:lnSpc>
              <a:buFont typeface="Wingdings" panose="05000000000000000000" pitchFamily="2" charset="2"/>
              <a:buChar char="ü"/>
            </a:pPr>
            <a:r>
              <a:rPr lang="en-GB" sz="2400" dirty="0"/>
              <a:t>Capture GPS coordinates of collection / drop off point.</a:t>
            </a:r>
          </a:p>
          <a:p>
            <a:pPr marL="800100" lvl="1" indent="-342900">
              <a:lnSpc>
                <a:spcPct val="150000"/>
              </a:lnSpc>
              <a:buFont typeface="Wingdings" panose="05000000000000000000" pitchFamily="2" charset="2"/>
              <a:buChar char="ü"/>
            </a:pPr>
            <a:r>
              <a:rPr lang="en-GB" sz="2400" dirty="0"/>
              <a:t>Scan the signed delivery docket.</a:t>
            </a:r>
          </a:p>
          <a:p>
            <a:pPr marL="285750" indent="-285750">
              <a:lnSpc>
                <a:spcPct val="150000"/>
              </a:lnSpc>
              <a:buFont typeface="Wingdings" panose="05000000000000000000" pitchFamily="2" charset="2"/>
              <a:buChar char="§"/>
            </a:pPr>
            <a:endParaRPr lang="en-GB" sz="2400" dirty="0"/>
          </a:p>
        </p:txBody>
      </p:sp>
      <p:grpSp>
        <p:nvGrpSpPr>
          <p:cNvPr id="4" name="Group 3"/>
          <p:cNvGrpSpPr/>
          <p:nvPr/>
        </p:nvGrpSpPr>
        <p:grpSpPr>
          <a:xfrm>
            <a:off x="4702748" y="875121"/>
            <a:ext cx="3136266" cy="5982879"/>
            <a:chOff x="4764259" y="638353"/>
            <a:chExt cx="3136266" cy="5982879"/>
          </a:xfrm>
        </p:grpSpPr>
        <p:pic>
          <p:nvPicPr>
            <p:cNvPr id="19" name="Picture 2"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4259" y="638353"/>
              <a:ext cx="3136266" cy="5982879"/>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8366" y="1223493"/>
              <a:ext cx="2745247" cy="4829577"/>
            </a:xfrm>
            <a:prstGeom prst="rect">
              <a:avLst/>
            </a:prstGeom>
          </p:spPr>
        </p:pic>
      </p:grpSp>
      <p:pic>
        <p:nvPicPr>
          <p:cNvPr id="7" name="Picture 6"/>
          <p:cNvPicPr>
            <a:picLocks noChangeAspect="1"/>
          </p:cNvPicPr>
          <p:nvPr/>
        </p:nvPicPr>
        <p:blipFill>
          <a:blip r:embed="rId4"/>
          <a:stretch>
            <a:fillRect/>
          </a:stretch>
        </p:blipFill>
        <p:spPr>
          <a:xfrm>
            <a:off x="9017862" y="4494835"/>
            <a:ext cx="3048684" cy="2021410"/>
          </a:xfrm>
          <a:prstGeom prst="rect">
            <a:avLst/>
          </a:prstGeom>
        </p:spPr>
      </p:pic>
      <p:pic>
        <p:nvPicPr>
          <p:cNvPr id="9" name="Picture 8"/>
          <p:cNvPicPr>
            <a:picLocks noChangeAspect="1"/>
          </p:cNvPicPr>
          <p:nvPr/>
        </p:nvPicPr>
        <p:blipFill>
          <a:blip r:embed="rId5"/>
          <a:stretch>
            <a:fillRect/>
          </a:stretch>
        </p:blipFill>
        <p:spPr>
          <a:xfrm rot="20890297">
            <a:off x="7996852" y="2380076"/>
            <a:ext cx="3772730" cy="2326516"/>
          </a:xfrm>
          <a:prstGeom prst="rect">
            <a:avLst/>
          </a:prstGeom>
        </p:spPr>
      </p:pic>
      <p:grpSp>
        <p:nvGrpSpPr>
          <p:cNvPr id="10" name="Group 9"/>
          <p:cNvGrpSpPr/>
          <p:nvPr/>
        </p:nvGrpSpPr>
        <p:grpSpPr>
          <a:xfrm>
            <a:off x="7873687" y="1025444"/>
            <a:ext cx="3770142" cy="1477107"/>
            <a:chOff x="126609" y="1871003"/>
            <a:chExt cx="3770142" cy="1477107"/>
          </a:xfrm>
        </p:grpSpPr>
        <p:sp>
          <p:nvSpPr>
            <p:cNvPr id="11" name="Rectangle 10"/>
            <p:cNvSpPr/>
            <p:nvPr/>
          </p:nvSpPr>
          <p:spPr>
            <a:xfrm>
              <a:off x="126609" y="1871003"/>
              <a:ext cx="3770142" cy="1477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a-IE"/>
            </a:p>
          </p:txBody>
        </p:sp>
        <p:sp>
          <p:nvSpPr>
            <p:cNvPr id="12" name="TextBox 11"/>
            <p:cNvSpPr txBox="1"/>
            <p:nvPr/>
          </p:nvSpPr>
          <p:spPr>
            <a:xfrm>
              <a:off x="759312" y="2863668"/>
              <a:ext cx="2035814" cy="369332"/>
            </a:xfrm>
            <a:prstGeom prst="rect">
              <a:avLst/>
            </a:prstGeom>
            <a:noFill/>
          </p:spPr>
          <p:txBody>
            <a:bodyPr wrap="none" rtlCol="0">
              <a:spAutoFit/>
            </a:bodyPr>
            <a:lstStyle/>
            <a:p>
              <a:r>
                <a:rPr lang="en-GB" dirty="0"/>
                <a:t>Customer Signature</a:t>
              </a:r>
              <a:endParaRPr lang="ga-IE" dirty="0"/>
            </a:p>
          </p:txBody>
        </p:sp>
        <p:cxnSp>
          <p:nvCxnSpPr>
            <p:cNvPr id="13" name="Straight Connector 12"/>
            <p:cNvCxnSpPr/>
            <p:nvPr/>
          </p:nvCxnSpPr>
          <p:spPr>
            <a:xfrm flipV="1">
              <a:off x="304801" y="2771335"/>
              <a:ext cx="2944836" cy="14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4801" y="2323738"/>
              <a:ext cx="354584" cy="461665"/>
            </a:xfrm>
            <a:prstGeom prst="rect">
              <a:avLst/>
            </a:prstGeom>
            <a:noFill/>
          </p:spPr>
          <p:txBody>
            <a:bodyPr wrap="none" rtlCol="0">
              <a:spAutoFit/>
            </a:bodyPr>
            <a:lstStyle/>
            <a:p>
              <a:r>
                <a:rPr lang="en-GB" sz="2400" b="1" dirty="0">
                  <a:solidFill>
                    <a:srgbClr val="FF0000"/>
                  </a:solidFill>
                </a:rPr>
                <a:t>X</a:t>
              </a:r>
              <a:endParaRPr lang="ga-IE" sz="2400" b="1" dirty="0">
                <a:solidFill>
                  <a:srgbClr val="FF0000"/>
                </a:solidFill>
              </a:endParaRPr>
            </a:p>
          </p:txBody>
        </p:sp>
      </p:grpSp>
    </p:spTree>
    <p:extLst>
      <p:ext uri="{BB962C8B-B14F-4D97-AF65-F5344CB8AC3E}">
        <p14:creationId xmlns:p14="http://schemas.microsoft.com/office/powerpoint/2010/main" val="2727923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2.4 Proof of Attendance</a:t>
            </a:r>
            <a:endParaRPr lang="ga-IE" dirty="0"/>
          </a:p>
        </p:txBody>
      </p:sp>
      <p:pic>
        <p:nvPicPr>
          <p:cNvPr id="5" name="Picture 4"/>
          <p:cNvPicPr>
            <a:picLocks noChangeAspect="1"/>
          </p:cNvPicPr>
          <p:nvPr/>
        </p:nvPicPr>
        <p:blipFill>
          <a:blip r:embed="rId2"/>
          <a:stretch>
            <a:fillRect/>
          </a:stretch>
        </p:blipFill>
        <p:spPr>
          <a:xfrm>
            <a:off x="4979809" y="891627"/>
            <a:ext cx="4307642" cy="2871761"/>
          </a:xfrm>
          <a:prstGeom prst="rect">
            <a:avLst/>
          </a:prstGeom>
        </p:spPr>
      </p:pic>
      <p:sp>
        <p:nvSpPr>
          <p:cNvPr id="27" name="Rectangle 26"/>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buFont typeface="Wingdings" panose="05000000000000000000" pitchFamily="2" charset="2"/>
              <a:buChar char="§"/>
            </a:pPr>
            <a:r>
              <a:rPr lang="en-GB" sz="2400" dirty="0"/>
              <a:t>Field worker uses the GeoPal mobile app to scan a QR code or RFID tag at the job location.</a:t>
            </a:r>
          </a:p>
          <a:p>
            <a:endParaRPr lang="en-GB" sz="2400" dirty="0"/>
          </a:p>
          <a:p>
            <a:pPr marL="285750" indent="-285750">
              <a:buFont typeface="Wingdings" panose="05000000000000000000" pitchFamily="2" charset="2"/>
              <a:buChar char="§"/>
            </a:pPr>
            <a:r>
              <a:rPr lang="en-GB" sz="2400" dirty="0"/>
              <a:t>The GeoPal mobile app time stamps and geo-tags when the QR code is scanned.</a:t>
            </a:r>
          </a:p>
          <a:p>
            <a:endParaRPr lang="en-GB" sz="2400" dirty="0"/>
          </a:p>
          <a:p>
            <a:pPr marL="285750" indent="-285750">
              <a:buFont typeface="Wingdings" panose="05000000000000000000" pitchFamily="2" charset="2"/>
              <a:buChar char="§"/>
            </a:pPr>
            <a:r>
              <a:rPr lang="en-GB" sz="2400" dirty="0"/>
              <a:t>The mobile app sends the GPS location of the worker back to the web site every 5 minutes.</a:t>
            </a:r>
          </a:p>
          <a:p>
            <a:endParaRPr lang="en-GB" sz="2400" dirty="0"/>
          </a:p>
          <a:p>
            <a:pPr marL="285750" indent="-285750">
              <a:buFont typeface="Wingdings" panose="05000000000000000000" pitchFamily="2" charset="2"/>
              <a:buChar char="§"/>
            </a:pPr>
            <a:r>
              <a:rPr lang="en-GB" sz="2400" dirty="0"/>
              <a:t>Worker also scans the tag when job / shift finishes.</a:t>
            </a:r>
          </a:p>
          <a:p>
            <a:pPr marL="285750" indent="-285750">
              <a:lnSpc>
                <a:spcPct val="150000"/>
              </a:lnSpc>
              <a:buFont typeface="Wingdings" panose="05000000000000000000" pitchFamily="2" charset="2"/>
              <a:buChar char="§"/>
            </a:pPr>
            <a:endParaRPr lang="en-GB" sz="2400" dirty="0"/>
          </a:p>
          <a:p>
            <a:pPr marL="285750" indent="-285750">
              <a:lnSpc>
                <a:spcPct val="150000"/>
              </a:lnSpc>
              <a:buFont typeface="Wingdings" panose="05000000000000000000" pitchFamily="2" charset="2"/>
              <a:buChar char="§"/>
            </a:pPr>
            <a:endParaRPr lang="ga-IE" sz="2400" dirty="0"/>
          </a:p>
        </p:txBody>
      </p:sp>
      <p:pic>
        <p:nvPicPr>
          <p:cNvPr id="9" name="Picture 8"/>
          <p:cNvPicPr>
            <a:picLocks noChangeAspect="1"/>
          </p:cNvPicPr>
          <p:nvPr/>
        </p:nvPicPr>
        <p:blipFill>
          <a:blip r:embed="rId3"/>
          <a:stretch>
            <a:fillRect/>
          </a:stretch>
        </p:blipFill>
        <p:spPr>
          <a:xfrm>
            <a:off x="6358442" y="3460652"/>
            <a:ext cx="5406485" cy="3397348"/>
          </a:xfrm>
          <a:prstGeom prst="rect">
            <a:avLst/>
          </a:prstGeom>
        </p:spPr>
      </p:pic>
    </p:spTree>
    <p:extLst>
      <p:ext uri="{BB962C8B-B14F-4D97-AF65-F5344CB8AC3E}">
        <p14:creationId xmlns:p14="http://schemas.microsoft.com/office/powerpoint/2010/main" val="324103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1" y="1102660"/>
            <a:ext cx="11464412" cy="5644148"/>
          </a:xfrm>
        </p:spPr>
        <p:txBody>
          <a:bodyPr>
            <a:normAutofit/>
          </a:bodyPr>
          <a:lstStyle/>
          <a:p>
            <a:pPr marL="0" indent="0" algn="ctr">
              <a:buNone/>
            </a:pPr>
            <a:r>
              <a:rPr lang="en-IE" sz="2800" dirty="0">
                <a:solidFill>
                  <a:srgbClr val="41BBDF"/>
                </a:solidFill>
                <a:latin typeface="Calibri Light" panose="020F0302020204030204" pitchFamily="34" charset="0"/>
              </a:rPr>
              <a:t>GeoPal is a cloud service and mobile app for Public Sector bodies to cost effectively and smartly manage field operations.</a:t>
            </a:r>
            <a:endParaRPr lang="en-IE" dirty="0">
              <a:latin typeface="Calibri Light" panose="020F0302020204030204" pitchFamily="34" charset="0"/>
            </a:endParaRPr>
          </a:p>
          <a:p>
            <a:r>
              <a:rPr lang="en-IE" sz="2000" dirty="0">
                <a:latin typeface="Calibri Light" panose="020F0302020204030204" pitchFamily="34" charset="0"/>
              </a:rPr>
              <a:t>Mobile data capture with photographs, time, date &amp; location stamps</a:t>
            </a:r>
          </a:p>
          <a:p>
            <a:r>
              <a:rPr lang="en-IE" sz="2000" dirty="0">
                <a:latin typeface="Calibri Light" panose="020F0302020204030204" pitchFamily="34" charset="0"/>
              </a:rPr>
              <a:t>Job scheduling and dispatch with status tracking</a:t>
            </a:r>
          </a:p>
          <a:p>
            <a:r>
              <a:rPr lang="en-IE" sz="2000" dirty="0">
                <a:latin typeface="Calibri Light" panose="020F0302020204030204" pitchFamily="34" charset="0"/>
              </a:rPr>
              <a:t>Asset Management System with Map view functionality</a:t>
            </a:r>
          </a:p>
          <a:p>
            <a:r>
              <a:rPr lang="en-IE" sz="2000" dirty="0">
                <a:latin typeface="Calibri Light" panose="020F0302020204030204" pitchFamily="34" charset="0"/>
              </a:rPr>
              <a:t>Flexible IoT / M2M functionality </a:t>
            </a:r>
          </a:p>
          <a:p>
            <a:r>
              <a:rPr lang="en-IE" sz="2000" dirty="0">
                <a:latin typeface="Calibri Light" panose="020F0302020204030204" pitchFamily="34" charset="0"/>
              </a:rPr>
              <a:t>Seamless integration with CRM, GIS, or other IT systems</a:t>
            </a:r>
          </a:p>
          <a:p>
            <a:r>
              <a:rPr lang="en-IE" sz="2000" dirty="0">
                <a:latin typeface="Calibri Light" panose="020F0302020204030204" pitchFamily="34" charset="0"/>
              </a:rPr>
              <a:t>Health &amp; Safety Legislation compliance with mobile forms for </a:t>
            </a:r>
            <a:br>
              <a:rPr lang="en-IE" sz="2000" dirty="0">
                <a:latin typeface="Calibri Light" panose="020F0302020204030204" pitchFamily="34" charset="0"/>
              </a:rPr>
            </a:br>
            <a:r>
              <a:rPr lang="en-IE" sz="2000" dirty="0">
                <a:latin typeface="Calibri Light" panose="020F0302020204030204" pitchFamily="34" charset="0"/>
              </a:rPr>
              <a:t>Risk Assessment and Vehicle Roadworthiness Inspection Checks</a:t>
            </a:r>
          </a:p>
          <a:p>
            <a:r>
              <a:rPr lang="en-IE" sz="2000" dirty="0">
                <a:latin typeface="Calibri Light" panose="020F0302020204030204" pitchFamily="34" charset="0"/>
              </a:rPr>
              <a:t>Lone Worker Protection, panic alarm and still detection</a:t>
            </a:r>
          </a:p>
          <a:p>
            <a:pPr marL="457200" lvl="1" indent="0">
              <a:buNone/>
            </a:pPr>
            <a:endParaRPr lang="en-IE" dirty="0">
              <a:latin typeface="Calibri Light" panose="020F0302020204030204" pitchFamily="34" charset="0"/>
            </a:endParaRPr>
          </a:p>
        </p:txBody>
      </p:sp>
      <p:sp>
        <p:nvSpPr>
          <p:cNvPr id="7" name="Title 6"/>
          <p:cNvSpPr>
            <a:spLocks noGrp="1"/>
          </p:cNvSpPr>
          <p:nvPr>
            <p:ph type="title"/>
          </p:nvPr>
        </p:nvSpPr>
        <p:spPr/>
        <p:txBody>
          <a:bodyPr/>
          <a:lstStyle/>
          <a:p>
            <a:r>
              <a:rPr lang="en-IE" dirty="0">
                <a:latin typeface="+mn-lt"/>
              </a:rPr>
              <a:t>What is </a:t>
            </a:r>
            <a:r>
              <a:rPr lang="en-IE" dirty="0" err="1">
                <a:latin typeface="+mn-lt"/>
              </a:rPr>
              <a:t>GeoPal</a:t>
            </a:r>
            <a:r>
              <a:rPr lang="en-IE" dirty="0">
                <a:latin typeface="+mn-lt"/>
              </a:rPr>
              <a:t>?</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3128" y="2597427"/>
            <a:ext cx="3238872" cy="2010852"/>
          </a:xfrm>
          <a:prstGeom prst="rect">
            <a:avLst/>
          </a:prstGeom>
        </p:spPr>
      </p:pic>
      <p:pic>
        <p:nvPicPr>
          <p:cNvPr id="1026" name="Picture 2" descr="http://www.geopalsolutions.com/sites/default/files/Dublin_BID_Cleaners_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0999" y="4819312"/>
            <a:ext cx="2698958" cy="18002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65339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2.5 Capture Order Changes</a:t>
            </a:r>
            <a:endParaRPr lang="ga-IE" dirty="0"/>
          </a:p>
        </p:txBody>
      </p:sp>
      <p:sp>
        <p:nvSpPr>
          <p:cNvPr id="5" name="Rectangle 4"/>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buFont typeface="Wingdings" panose="05000000000000000000" pitchFamily="2" charset="2"/>
              <a:buChar char="§"/>
            </a:pPr>
            <a:r>
              <a:rPr lang="en-GB" sz="2400" dirty="0"/>
              <a:t>The mobile app can display the expected items to be delivered.</a:t>
            </a:r>
          </a:p>
          <a:p>
            <a:endParaRPr lang="en-GB" sz="2400" dirty="0"/>
          </a:p>
          <a:p>
            <a:pPr marL="285750" indent="-285750">
              <a:buFont typeface="Wingdings" panose="05000000000000000000" pitchFamily="2" charset="2"/>
              <a:buChar char="§"/>
            </a:pPr>
            <a:r>
              <a:rPr lang="en-GB" sz="2400" dirty="0"/>
              <a:t>The quantities can be changed on the app to show the actual items delivered.</a:t>
            </a:r>
          </a:p>
          <a:p>
            <a:endParaRPr lang="en-GB" sz="2400" dirty="0"/>
          </a:p>
          <a:p>
            <a:pPr marL="285750" indent="-285750">
              <a:buFont typeface="Wingdings" panose="05000000000000000000" pitchFamily="2" charset="2"/>
              <a:buChar char="§"/>
            </a:pPr>
            <a:r>
              <a:rPr lang="en-GB" sz="2400" dirty="0"/>
              <a:t>The revised delivery details are sent back to the office immediately.</a:t>
            </a:r>
          </a:p>
          <a:p>
            <a:endParaRPr lang="en-GB" sz="2400" dirty="0"/>
          </a:p>
          <a:p>
            <a:pPr marL="285750" indent="-285750">
              <a:buFont typeface="Wingdings" panose="05000000000000000000" pitchFamily="2" charset="2"/>
              <a:buChar char="§"/>
            </a:pPr>
            <a:r>
              <a:rPr lang="en-GB" sz="2400" dirty="0"/>
              <a:t>Back office Order Management systems are updated with the revised delivery details.</a:t>
            </a:r>
          </a:p>
          <a:p>
            <a:pPr marL="285750" indent="-285750">
              <a:lnSpc>
                <a:spcPct val="150000"/>
              </a:lnSpc>
              <a:buFont typeface="Wingdings" panose="05000000000000000000" pitchFamily="2" charset="2"/>
              <a:buChar char="§"/>
            </a:pPr>
            <a:endParaRPr lang="en-GB" sz="2400" dirty="0"/>
          </a:p>
          <a:p>
            <a:pPr marL="285750" indent="-285750">
              <a:lnSpc>
                <a:spcPct val="150000"/>
              </a:lnSpc>
              <a:buFont typeface="Wingdings" panose="05000000000000000000" pitchFamily="2" charset="2"/>
              <a:buChar char="§"/>
            </a:pPr>
            <a:endParaRPr lang="ga-IE" sz="2400" dirty="0"/>
          </a:p>
        </p:txBody>
      </p:sp>
      <p:grpSp>
        <p:nvGrpSpPr>
          <p:cNvPr id="11" name="Group 10"/>
          <p:cNvGrpSpPr/>
          <p:nvPr/>
        </p:nvGrpSpPr>
        <p:grpSpPr>
          <a:xfrm>
            <a:off x="5024452" y="875119"/>
            <a:ext cx="3136266" cy="5982879"/>
            <a:chOff x="6303156" y="875121"/>
            <a:chExt cx="3136266" cy="5982879"/>
          </a:xfrm>
        </p:grpSpPr>
        <p:pic>
          <p:nvPicPr>
            <p:cNvPr id="8" name="Picture 2"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156" y="875121"/>
              <a:ext cx="3136266" cy="5982879"/>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473" y="1475050"/>
              <a:ext cx="2723154" cy="4863445"/>
            </a:xfrm>
            <a:prstGeom prst="rect">
              <a:avLst/>
            </a:prstGeom>
          </p:spPr>
        </p:pic>
      </p:grpSp>
      <p:grpSp>
        <p:nvGrpSpPr>
          <p:cNvPr id="13" name="Group 12"/>
          <p:cNvGrpSpPr/>
          <p:nvPr/>
        </p:nvGrpSpPr>
        <p:grpSpPr>
          <a:xfrm>
            <a:off x="8512395" y="875118"/>
            <a:ext cx="3136266" cy="5982879"/>
            <a:chOff x="8725712" y="875120"/>
            <a:chExt cx="3136266" cy="5982879"/>
          </a:xfrm>
        </p:grpSpPr>
        <p:pic>
          <p:nvPicPr>
            <p:cNvPr id="10" name="Picture 2"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5712" y="875120"/>
              <a:ext cx="3136266" cy="598287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1657" y="1480448"/>
              <a:ext cx="2711229" cy="4858047"/>
            </a:xfrm>
            <a:prstGeom prst="rect">
              <a:avLst/>
            </a:prstGeom>
          </p:spPr>
        </p:pic>
      </p:grpSp>
    </p:spTree>
    <p:extLst>
      <p:ext uri="{BB962C8B-B14F-4D97-AF65-F5344CB8AC3E}">
        <p14:creationId xmlns:p14="http://schemas.microsoft.com/office/powerpoint/2010/main" val="1962459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2.6 Document Scanner</a:t>
            </a:r>
            <a:endParaRPr lang="ga-IE" dirty="0"/>
          </a:p>
        </p:txBody>
      </p:sp>
      <p:sp>
        <p:nvSpPr>
          <p:cNvPr id="5" name="Rectangle 4"/>
          <p:cNvSpPr/>
          <p:nvPr/>
        </p:nvSpPr>
        <p:spPr>
          <a:xfrm>
            <a:off x="0" y="9043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a:t>The GeoPal mobile app has a feature to scan documents such as : consignment notes, delivery dockets, etc.</a:t>
            </a:r>
          </a:p>
          <a:p>
            <a:pPr marL="285750" indent="-285750">
              <a:lnSpc>
                <a:spcPct val="150000"/>
              </a:lnSpc>
              <a:buFont typeface="Wingdings" panose="05000000000000000000" pitchFamily="2" charset="2"/>
              <a:buChar char="§"/>
            </a:pPr>
            <a:r>
              <a:rPr lang="en-GB" sz="2400" dirty="0"/>
              <a:t>The scanned document is sent back to the office in real-time.</a:t>
            </a:r>
          </a:p>
          <a:p>
            <a:pPr marL="285750" indent="-285750">
              <a:lnSpc>
                <a:spcPct val="150000"/>
              </a:lnSpc>
              <a:buFont typeface="Wingdings" panose="05000000000000000000" pitchFamily="2" charset="2"/>
              <a:buChar char="§"/>
            </a:pPr>
            <a:r>
              <a:rPr lang="en-GB" sz="2400" dirty="0"/>
              <a:t>Allows customer invoices to be sent quicker.</a:t>
            </a:r>
          </a:p>
          <a:p>
            <a:pPr marL="285750" indent="-285750">
              <a:lnSpc>
                <a:spcPct val="150000"/>
              </a:lnSpc>
              <a:buFont typeface="Wingdings" panose="05000000000000000000" pitchFamily="2" charset="2"/>
              <a:buChar char="§"/>
            </a:pPr>
            <a:r>
              <a:rPr lang="en-GB" sz="2400" dirty="0"/>
              <a:t>Scanned document stored on the “cloud”. </a:t>
            </a:r>
            <a:endParaRPr lang="ga-IE" sz="2400" dirty="0"/>
          </a:p>
        </p:txBody>
      </p:sp>
      <p:pic>
        <p:nvPicPr>
          <p:cNvPr id="6" name="Picture 5"/>
          <p:cNvPicPr>
            <a:picLocks noChangeAspect="1"/>
          </p:cNvPicPr>
          <p:nvPr/>
        </p:nvPicPr>
        <p:blipFill>
          <a:blip r:embed="rId2"/>
          <a:stretch>
            <a:fillRect/>
          </a:stretch>
        </p:blipFill>
        <p:spPr>
          <a:xfrm>
            <a:off x="5477090" y="1116010"/>
            <a:ext cx="5401579" cy="5081892"/>
          </a:xfrm>
          <a:prstGeom prst="rect">
            <a:avLst/>
          </a:prstGeom>
        </p:spPr>
      </p:pic>
    </p:spTree>
    <p:extLst>
      <p:ext uri="{BB962C8B-B14F-4D97-AF65-F5344CB8AC3E}">
        <p14:creationId xmlns:p14="http://schemas.microsoft.com/office/powerpoint/2010/main" val="1759155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2.7 Health &amp; Safety Compliance</a:t>
            </a:r>
            <a:endParaRPr lang="ga-IE" dirty="0"/>
          </a:p>
        </p:txBody>
      </p:sp>
      <p:pic>
        <p:nvPicPr>
          <p:cNvPr id="2" name="Picture 1"/>
          <p:cNvPicPr>
            <a:picLocks noChangeAspect="1"/>
          </p:cNvPicPr>
          <p:nvPr/>
        </p:nvPicPr>
        <p:blipFill rotWithShape="1">
          <a:blip r:embed="rId2"/>
          <a:srcRect l="51562" t="43205" r="22000" b="7590"/>
          <a:stretch/>
        </p:blipFill>
        <p:spPr>
          <a:xfrm>
            <a:off x="6178437" y="1707776"/>
            <a:ext cx="3713894" cy="3886200"/>
          </a:xfrm>
          <a:prstGeom prst="rect">
            <a:avLst/>
          </a:prstGeom>
        </p:spPr>
      </p:pic>
      <p:sp>
        <p:nvSpPr>
          <p:cNvPr id="4" name="Rectangle 3"/>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a:t>Fill out Risk Assessments on the mobile app</a:t>
            </a:r>
          </a:p>
          <a:p>
            <a:pPr marL="285750" indent="-285750">
              <a:lnSpc>
                <a:spcPct val="150000"/>
              </a:lnSpc>
              <a:buFont typeface="Wingdings" panose="05000000000000000000" pitchFamily="2" charset="2"/>
              <a:buChar char="§"/>
            </a:pPr>
            <a:r>
              <a:rPr lang="en-GB" sz="2400" dirty="0"/>
              <a:t>Complete vehicle inspection checks on the mobile app</a:t>
            </a:r>
          </a:p>
          <a:p>
            <a:pPr marL="285750" indent="-285750">
              <a:lnSpc>
                <a:spcPct val="150000"/>
              </a:lnSpc>
              <a:buFont typeface="Wingdings" panose="05000000000000000000" pitchFamily="2" charset="2"/>
              <a:buChar char="§"/>
            </a:pPr>
            <a:r>
              <a:rPr lang="en-GB" sz="2400" dirty="0"/>
              <a:t>Video collaboration between the office and the field worker</a:t>
            </a:r>
          </a:p>
          <a:p>
            <a:pPr marL="285750" indent="-285750">
              <a:lnSpc>
                <a:spcPct val="150000"/>
              </a:lnSpc>
              <a:buFont typeface="Wingdings" panose="05000000000000000000" pitchFamily="2" charset="2"/>
              <a:buChar char="§"/>
            </a:pPr>
            <a:r>
              <a:rPr lang="en-GB" sz="2400" dirty="0"/>
              <a:t>Lone Worker features : Panic alarm, non-movement detection.</a:t>
            </a:r>
          </a:p>
          <a:p>
            <a:pPr marL="285750" indent="-285750">
              <a:lnSpc>
                <a:spcPct val="150000"/>
              </a:lnSpc>
              <a:buFont typeface="Wingdings" panose="05000000000000000000" pitchFamily="2" charset="2"/>
              <a:buChar char="§"/>
            </a:pPr>
            <a:endParaRPr lang="en-GB" sz="2400" dirty="0"/>
          </a:p>
          <a:p>
            <a:pPr marL="285750" indent="-285750">
              <a:lnSpc>
                <a:spcPct val="150000"/>
              </a:lnSpc>
              <a:buFont typeface="Wingdings" panose="05000000000000000000" pitchFamily="2" charset="2"/>
              <a:buChar char="§"/>
            </a:pPr>
            <a:endParaRPr lang="en-GB" sz="2400" dirty="0"/>
          </a:p>
          <a:p>
            <a:pPr marL="285750" indent="-285750">
              <a:lnSpc>
                <a:spcPct val="150000"/>
              </a:lnSpc>
              <a:buFont typeface="Wingdings" panose="05000000000000000000" pitchFamily="2" charset="2"/>
              <a:buChar char="§"/>
            </a:pPr>
            <a:endParaRPr lang="ga-IE" sz="2400" dirty="0"/>
          </a:p>
        </p:txBody>
      </p:sp>
    </p:spTree>
    <p:extLst>
      <p:ext uri="{BB962C8B-B14F-4D97-AF65-F5344CB8AC3E}">
        <p14:creationId xmlns:p14="http://schemas.microsoft.com/office/powerpoint/2010/main" val="2141338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2.8 Vehicle Inspection Checks</a:t>
            </a:r>
            <a:endParaRPr lang="ga-IE" dirty="0"/>
          </a:p>
        </p:txBody>
      </p:sp>
      <p:sp>
        <p:nvSpPr>
          <p:cNvPr id="4" name="Rectangle 3"/>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buFont typeface="Wingdings" panose="05000000000000000000" pitchFamily="2" charset="2"/>
              <a:buChar char="§"/>
            </a:pPr>
            <a:r>
              <a:rPr lang="en-GB" sz="2400" dirty="0"/>
              <a:t>Legislation mandates vehicle “walk-around” inspections.</a:t>
            </a:r>
          </a:p>
          <a:p>
            <a:pPr marL="285750" indent="-285750">
              <a:buFont typeface="Wingdings" panose="05000000000000000000" pitchFamily="2" charset="2"/>
              <a:buChar char="§"/>
            </a:pPr>
            <a:endParaRPr lang="en-GB" sz="2400" dirty="0"/>
          </a:p>
          <a:p>
            <a:pPr marL="285750" indent="-285750">
              <a:buFont typeface="Wingdings" panose="05000000000000000000" pitchFamily="2" charset="2"/>
              <a:buChar char="§"/>
            </a:pPr>
            <a:r>
              <a:rPr lang="en-GB" sz="2400" dirty="0"/>
              <a:t>A record must be kept of inspections and defects must be rectified in a timely manner.</a:t>
            </a:r>
          </a:p>
          <a:p>
            <a:pPr marL="285750" indent="-285750">
              <a:buFont typeface="Wingdings" panose="05000000000000000000" pitchFamily="2" charset="2"/>
              <a:buChar char="§"/>
            </a:pPr>
            <a:endParaRPr lang="en-GB" sz="2400" dirty="0"/>
          </a:p>
          <a:p>
            <a:pPr marL="285750" indent="-285750">
              <a:buFont typeface="Wingdings" panose="05000000000000000000" pitchFamily="2" charset="2"/>
              <a:buChar char="§"/>
            </a:pPr>
            <a:r>
              <a:rPr lang="en-GB" sz="2400" dirty="0"/>
              <a:t>GeoPal Vehicle Inspection mobile form eliminates paper forms, provides evidence of compliance and results are stored on the cloud indefinitely.</a:t>
            </a:r>
          </a:p>
          <a:p>
            <a:r>
              <a:rPr lang="en-GB" sz="2400" dirty="0"/>
              <a:t> </a:t>
            </a:r>
          </a:p>
          <a:p>
            <a:pPr marL="285750" indent="-285750">
              <a:buFont typeface="Wingdings" panose="05000000000000000000" pitchFamily="2" charset="2"/>
              <a:buChar char="§"/>
            </a:pPr>
            <a:r>
              <a:rPr lang="en-GB" sz="2400" dirty="0"/>
              <a:t>Major defects can trigger an email to a manager or garage.</a:t>
            </a:r>
            <a:endParaRPr lang="ga-IE" sz="2400" dirty="0"/>
          </a:p>
          <a:p>
            <a:pPr marL="285750" indent="-285750">
              <a:buFont typeface="Wingdings" panose="05000000000000000000" pitchFamily="2" charset="2"/>
              <a:buChar char="§"/>
            </a:pPr>
            <a:endParaRPr lang="en-GB" sz="2400" dirty="0"/>
          </a:p>
          <a:p>
            <a:pPr marL="285750" indent="-285750">
              <a:lnSpc>
                <a:spcPct val="150000"/>
              </a:lnSpc>
              <a:buFont typeface="Wingdings" panose="05000000000000000000" pitchFamily="2" charset="2"/>
              <a:buChar char="§"/>
            </a:pPr>
            <a:endParaRPr lang="en-GB" sz="2400" dirty="0"/>
          </a:p>
          <a:p>
            <a:pPr marL="285750" indent="-285750">
              <a:lnSpc>
                <a:spcPct val="150000"/>
              </a:lnSpc>
              <a:buFont typeface="Wingdings" panose="05000000000000000000" pitchFamily="2" charset="2"/>
              <a:buChar char="§"/>
            </a:pPr>
            <a:endParaRPr lang="ga-IE" sz="2400" dirty="0"/>
          </a:p>
        </p:txBody>
      </p:sp>
      <p:grpSp>
        <p:nvGrpSpPr>
          <p:cNvPr id="7" name="Group 6"/>
          <p:cNvGrpSpPr/>
          <p:nvPr/>
        </p:nvGrpSpPr>
        <p:grpSpPr>
          <a:xfrm>
            <a:off x="8817196" y="875121"/>
            <a:ext cx="3136266" cy="5982879"/>
            <a:chOff x="6303156" y="875121"/>
            <a:chExt cx="3136266" cy="5982879"/>
          </a:xfrm>
        </p:grpSpPr>
        <p:pic>
          <p:nvPicPr>
            <p:cNvPr id="19" name="Picture 2"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156" y="875121"/>
              <a:ext cx="3136266" cy="598287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3"/>
            <a:stretch>
              <a:fillRect/>
            </a:stretch>
          </p:blipFill>
          <p:spPr>
            <a:xfrm>
              <a:off x="6490951" y="1455314"/>
              <a:ext cx="2756079" cy="4829576"/>
            </a:xfrm>
            <a:prstGeom prst="rect">
              <a:avLst/>
            </a:prstGeom>
          </p:spPr>
        </p:pic>
      </p:grpSp>
      <p:sp>
        <p:nvSpPr>
          <p:cNvPr id="10" name="Right Arrow 9"/>
          <p:cNvSpPr/>
          <p:nvPr/>
        </p:nvSpPr>
        <p:spPr>
          <a:xfrm>
            <a:off x="7656002" y="3274885"/>
            <a:ext cx="1156597" cy="877601"/>
          </a:xfrm>
          <a:prstGeom prst="rightArrow">
            <a:avLst/>
          </a:prstGeom>
          <a:solidFill>
            <a:srgbClr val="1B819F"/>
          </a:solidFill>
          <a:ln>
            <a:solidFill>
              <a:srgbClr val="41BB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 name="Picture 1"/>
          <p:cNvPicPr>
            <a:picLocks noChangeAspect="1"/>
          </p:cNvPicPr>
          <p:nvPr/>
        </p:nvPicPr>
        <p:blipFill>
          <a:blip r:embed="rId4"/>
          <a:stretch>
            <a:fillRect/>
          </a:stretch>
        </p:blipFill>
        <p:spPr>
          <a:xfrm>
            <a:off x="4647253" y="1643913"/>
            <a:ext cx="2938527" cy="4139543"/>
          </a:xfrm>
          <a:prstGeom prst="rect">
            <a:avLst/>
          </a:prstGeom>
        </p:spPr>
      </p:pic>
    </p:spTree>
    <p:extLst>
      <p:ext uri="{BB962C8B-B14F-4D97-AF65-F5344CB8AC3E}">
        <p14:creationId xmlns:p14="http://schemas.microsoft.com/office/powerpoint/2010/main" val="649414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39424" y="945698"/>
            <a:ext cx="5877290" cy="574173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2" name="Content Placeholder 1"/>
          <p:cNvSpPr>
            <a:spLocks noGrp="1"/>
          </p:cNvSpPr>
          <p:nvPr>
            <p:ph idx="1"/>
          </p:nvPr>
        </p:nvSpPr>
        <p:spPr>
          <a:xfrm>
            <a:off x="463827" y="1077144"/>
            <a:ext cx="5562085" cy="5669663"/>
          </a:xfrm>
        </p:spPr>
        <p:txBody>
          <a:bodyPr>
            <a:normAutofit fontScale="92500" lnSpcReduction="10000"/>
          </a:bodyPr>
          <a:lstStyle/>
          <a:p>
            <a:pPr marL="0" indent="0">
              <a:buNone/>
            </a:pPr>
            <a:r>
              <a:rPr lang="en-IE" dirty="0"/>
              <a:t>Customised Reports providing KPIs (all from machine controller)</a:t>
            </a:r>
          </a:p>
          <a:p>
            <a:pPr>
              <a:buFont typeface="Wingdings" charset="2"/>
              <a:buChar char="ü"/>
            </a:pPr>
            <a:r>
              <a:rPr lang="en-IE" dirty="0"/>
              <a:t> Electrical and Mechanical Metrics </a:t>
            </a:r>
          </a:p>
          <a:p>
            <a:pPr lvl="1">
              <a:buFont typeface="Courier New"/>
              <a:buChar char="o"/>
            </a:pPr>
            <a:r>
              <a:rPr lang="en-IE" dirty="0"/>
              <a:t>Energy usage  and temperature </a:t>
            </a:r>
          </a:p>
          <a:p>
            <a:pPr lvl="1">
              <a:buFont typeface="Courier New"/>
              <a:buChar char="o"/>
            </a:pPr>
            <a:r>
              <a:rPr lang="en-IE" dirty="0"/>
              <a:t>Coin jam and tampering Alarms</a:t>
            </a:r>
          </a:p>
          <a:p>
            <a:pPr lvl="1">
              <a:buFont typeface="Courier New"/>
              <a:buChar char="o"/>
            </a:pPr>
            <a:r>
              <a:rPr lang="en-IE" dirty="0"/>
              <a:t>Coin box full (or partly full) and low on stock </a:t>
            </a:r>
          </a:p>
          <a:p>
            <a:pPr lvl="1">
              <a:buFont typeface="Courier New"/>
              <a:buChar char="o"/>
            </a:pPr>
            <a:r>
              <a:rPr lang="en-IE" dirty="0"/>
              <a:t>Power-offs</a:t>
            </a:r>
          </a:p>
          <a:p>
            <a:pPr lvl="1">
              <a:buFont typeface="Courier New"/>
              <a:buChar char="o"/>
            </a:pPr>
            <a:r>
              <a:rPr lang="en-IE" dirty="0"/>
              <a:t>Faults due to vandalism and theft</a:t>
            </a:r>
          </a:p>
          <a:p>
            <a:pPr>
              <a:buFont typeface="Wingdings" charset="2"/>
              <a:buChar char="ü"/>
            </a:pPr>
            <a:r>
              <a:rPr lang="en-IE" dirty="0"/>
              <a:t> Financial Metrics </a:t>
            </a:r>
          </a:p>
          <a:p>
            <a:pPr lvl="1">
              <a:buFont typeface="Courier New"/>
              <a:buChar char="o"/>
            </a:pPr>
            <a:r>
              <a:rPr lang="en-IE" dirty="0"/>
              <a:t>Cash taken</a:t>
            </a:r>
          </a:p>
          <a:p>
            <a:pPr lvl="1">
              <a:buFont typeface="Courier New"/>
              <a:buChar char="o"/>
            </a:pPr>
            <a:r>
              <a:rPr lang="en-IE" dirty="0"/>
              <a:t>Field Stock levels</a:t>
            </a:r>
          </a:p>
          <a:p>
            <a:pPr lvl="1">
              <a:buFont typeface="Courier New"/>
              <a:buChar char="o"/>
            </a:pPr>
            <a:r>
              <a:rPr lang="en-IE" dirty="0"/>
              <a:t>Products sold and volumes</a:t>
            </a:r>
          </a:p>
          <a:p>
            <a:pPr lvl="1">
              <a:buFont typeface="Courier New"/>
              <a:buChar char="o"/>
            </a:pPr>
            <a:r>
              <a:rPr lang="en-IE" dirty="0"/>
              <a:t>Revenue region/machine</a:t>
            </a:r>
          </a:p>
          <a:p>
            <a:pPr lvl="2">
              <a:buFont typeface="Courier New"/>
              <a:buChar char="o"/>
            </a:pPr>
            <a:endParaRPr lang="en-IE" dirty="0"/>
          </a:p>
          <a:p>
            <a:pPr lvl="2">
              <a:buFont typeface="Courier New"/>
              <a:buChar char="o"/>
            </a:pPr>
            <a:endParaRPr lang="en-IE" dirty="0"/>
          </a:p>
          <a:p>
            <a:pPr lvl="2">
              <a:buFont typeface="Courier New"/>
              <a:buChar char="o"/>
            </a:pPr>
            <a:endParaRPr lang="en-IE" dirty="0"/>
          </a:p>
          <a:p>
            <a:pPr lvl="2">
              <a:buFont typeface="Wingdings" charset="2"/>
              <a:buChar char="Ø"/>
            </a:pPr>
            <a:endParaRPr lang="en-IE" dirty="0"/>
          </a:p>
          <a:p>
            <a:endParaRPr lang="en-GB" dirty="0"/>
          </a:p>
        </p:txBody>
      </p:sp>
      <p:sp>
        <p:nvSpPr>
          <p:cNvPr id="3" name="Title 2"/>
          <p:cNvSpPr>
            <a:spLocks noGrp="1"/>
          </p:cNvSpPr>
          <p:nvPr>
            <p:ph type="title"/>
          </p:nvPr>
        </p:nvSpPr>
        <p:spPr/>
        <p:txBody>
          <a:bodyPr>
            <a:normAutofit fontScale="90000"/>
          </a:bodyPr>
          <a:lstStyle/>
          <a:p>
            <a:r>
              <a:rPr lang="en-GB" dirty="0"/>
              <a:t>Example: Vending Machine</a:t>
            </a:r>
            <a:br>
              <a:rPr lang="en-GB" dirty="0"/>
            </a:br>
            <a:r>
              <a:rPr lang="en-GB" dirty="0"/>
              <a:t>Sample of Dash Board Vending Metrics to be Monitored</a:t>
            </a:r>
          </a:p>
        </p:txBody>
      </p:sp>
      <p:pic>
        <p:nvPicPr>
          <p:cNvPr id="4" name="Picture 3"/>
          <p:cNvPicPr>
            <a:picLocks noChangeAspect="1"/>
          </p:cNvPicPr>
          <p:nvPr/>
        </p:nvPicPr>
        <p:blipFill>
          <a:blip r:embed="rId2"/>
          <a:stretch>
            <a:fillRect/>
          </a:stretch>
        </p:blipFill>
        <p:spPr>
          <a:xfrm>
            <a:off x="9257782" y="2988669"/>
            <a:ext cx="2240091" cy="1537172"/>
          </a:xfrm>
          <a:prstGeom prst="rect">
            <a:avLst/>
          </a:prstGeom>
        </p:spPr>
      </p:pic>
      <p:pic>
        <p:nvPicPr>
          <p:cNvPr id="5" name="Picture 4"/>
          <p:cNvPicPr>
            <a:picLocks noChangeAspect="1"/>
          </p:cNvPicPr>
          <p:nvPr/>
        </p:nvPicPr>
        <p:blipFill>
          <a:blip r:embed="rId3"/>
          <a:stretch>
            <a:fillRect/>
          </a:stretch>
        </p:blipFill>
        <p:spPr>
          <a:xfrm>
            <a:off x="9198118" y="1176229"/>
            <a:ext cx="2218687" cy="1525766"/>
          </a:xfrm>
          <a:prstGeom prst="rect">
            <a:avLst/>
          </a:prstGeom>
        </p:spPr>
      </p:pic>
      <p:pic>
        <p:nvPicPr>
          <p:cNvPr id="6" name="Picture 5"/>
          <p:cNvPicPr>
            <a:picLocks noChangeAspect="1"/>
          </p:cNvPicPr>
          <p:nvPr/>
        </p:nvPicPr>
        <p:blipFill>
          <a:blip r:embed="rId4"/>
          <a:stretch>
            <a:fillRect/>
          </a:stretch>
        </p:blipFill>
        <p:spPr>
          <a:xfrm>
            <a:off x="6505471" y="4823060"/>
            <a:ext cx="2290197" cy="1594795"/>
          </a:xfrm>
          <a:prstGeom prst="rect">
            <a:avLst/>
          </a:prstGeom>
        </p:spPr>
      </p:pic>
      <p:pic>
        <p:nvPicPr>
          <p:cNvPr id="7" name="Picture 6"/>
          <p:cNvPicPr>
            <a:picLocks noChangeAspect="1"/>
          </p:cNvPicPr>
          <p:nvPr/>
        </p:nvPicPr>
        <p:blipFill>
          <a:blip r:embed="rId5"/>
          <a:stretch>
            <a:fillRect/>
          </a:stretch>
        </p:blipFill>
        <p:spPr>
          <a:xfrm>
            <a:off x="6491816" y="1175368"/>
            <a:ext cx="2263320" cy="1519931"/>
          </a:xfrm>
          <a:prstGeom prst="rect">
            <a:avLst/>
          </a:prstGeom>
        </p:spPr>
      </p:pic>
      <p:pic>
        <p:nvPicPr>
          <p:cNvPr id="8" name="Picture 7"/>
          <p:cNvPicPr>
            <a:picLocks noChangeAspect="1"/>
          </p:cNvPicPr>
          <p:nvPr/>
        </p:nvPicPr>
        <p:blipFill>
          <a:blip r:embed="rId6"/>
          <a:stretch>
            <a:fillRect/>
          </a:stretch>
        </p:blipFill>
        <p:spPr>
          <a:xfrm>
            <a:off x="6465304" y="3039743"/>
            <a:ext cx="2330365" cy="1533487"/>
          </a:xfrm>
          <a:prstGeom prst="rect">
            <a:avLst/>
          </a:prstGeom>
        </p:spPr>
      </p:pic>
      <p:pic>
        <p:nvPicPr>
          <p:cNvPr id="9" name="Picture 8"/>
          <p:cNvPicPr>
            <a:picLocks noChangeAspect="1"/>
          </p:cNvPicPr>
          <p:nvPr/>
        </p:nvPicPr>
        <p:blipFill>
          <a:blip r:embed="rId7"/>
          <a:stretch>
            <a:fillRect/>
          </a:stretch>
        </p:blipFill>
        <p:spPr>
          <a:xfrm>
            <a:off x="9268556" y="4850079"/>
            <a:ext cx="2215806" cy="1514725"/>
          </a:xfrm>
          <a:prstGeom prst="rect">
            <a:avLst/>
          </a:prstGeom>
        </p:spPr>
      </p:pic>
    </p:spTree>
    <p:extLst>
      <p:ext uri="{BB962C8B-B14F-4D97-AF65-F5344CB8AC3E}">
        <p14:creationId xmlns:p14="http://schemas.microsoft.com/office/powerpoint/2010/main" val="2989031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39424" y="945698"/>
            <a:ext cx="5877290" cy="574173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2" name="Content Placeholder 1"/>
          <p:cNvSpPr>
            <a:spLocks noGrp="1"/>
          </p:cNvSpPr>
          <p:nvPr>
            <p:ph idx="1"/>
          </p:nvPr>
        </p:nvSpPr>
        <p:spPr>
          <a:xfrm>
            <a:off x="463827" y="1077144"/>
            <a:ext cx="5562085" cy="5669663"/>
          </a:xfrm>
        </p:spPr>
        <p:txBody>
          <a:bodyPr>
            <a:normAutofit/>
          </a:bodyPr>
          <a:lstStyle/>
          <a:p>
            <a:pPr marL="0" indent="0">
              <a:buNone/>
            </a:pPr>
            <a:r>
              <a:rPr lang="en-IE" dirty="0"/>
              <a:t>Customised Reports providing KPIs (all from machine controller)</a:t>
            </a:r>
          </a:p>
          <a:p>
            <a:pPr>
              <a:buFont typeface="Wingdings" charset="2"/>
              <a:buChar char="ü"/>
            </a:pPr>
            <a:r>
              <a:rPr lang="en-IE" dirty="0"/>
              <a:t> Electrical and Mechanical Metrics </a:t>
            </a:r>
          </a:p>
          <a:p>
            <a:pPr lvl="1">
              <a:buFont typeface="Courier New"/>
              <a:buChar char="o"/>
            </a:pPr>
            <a:r>
              <a:rPr lang="en-IE" dirty="0"/>
              <a:t>Energy usage  and temperature </a:t>
            </a:r>
          </a:p>
          <a:p>
            <a:pPr lvl="1">
              <a:buFont typeface="Courier New"/>
              <a:buChar char="o"/>
            </a:pPr>
            <a:r>
              <a:rPr lang="en-IE" dirty="0"/>
              <a:t>Security and Tampering Alarms</a:t>
            </a:r>
          </a:p>
          <a:p>
            <a:pPr lvl="1">
              <a:buFont typeface="Courier New"/>
              <a:buChar char="o"/>
            </a:pPr>
            <a:r>
              <a:rPr lang="en-IE" dirty="0"/>
              <a:t>Power-offs</a:t>
            </a:r>
          </a:p>
          <a:p>
            <a:pPr lvl="1">
              <a:buFont typeface="Courier New"/>
              <a:buChar char="o"/>
            </a:pPr>
            <a:r>
              <a:rPr lang="en-IE" dirty="0"/>
              <a:t>Faults due to vandalism and theft</a:t>
            </a:r>
          </a:p>
          <a:p>
            <a:pPr>
              <a:buFont typeface="Wingdings" charset="2"/>
              <a:buChar char="ü"/>
            </a:pPr>
            <a:r>
              <a:rPr lang="en-IE" dirty="0"/>
              <a:t> Financial Metrics </a:t>
            </a:r>
          </a:p>
          <a:p>
            <a:pPr lvl="1">
              <a:buFont typeface="Courier New"/>
              <a:buChar char="o"/>
            </a:pPr>
            <a:r>
              <a:rPr lang="en-IE" dirty="0"/>
              <a:t>Asset Availability </a:t>
            </a:r>
          </a:p>
          <a:p>
            <a:pPr lvl="1">
              <a:buFont typeface="Courier New"/>
              <a:buChar char="o"/>
            </a:pPr>
            <a:r>
              <a:rPr lang="en-IE" dirty="0"/>
              <a:t>Building maintenance  / security costs </a:t>
            </a:r>
          </a:p>
          <a:p>
            <a:pPr lvl="2">
              <a:buFont typeface="Courier New"/>
              <a:buChar char="o"/>
            </a:pPr>
            <a:endParaRPr lang="en-IE" dirty="0"/>
          </a:p>
          <a:p>
            <a:pPr lvl="2">
              <a:buFont typeface="Courier New"/>
              <a:buChar char="o"/>
            </a:pPr>
            <a:endParaRPr lang="en-IE" dirty="0"/>
          </a:p>
          <a:p>
            <a:pPr lvl="2">
              <a:buFont typeface="Wingdings" charset="2"/>
              <a:buChar char="Ø"/>
            </a:pPr>
            <a:endParaRPr lang="en-IE" dirty="0"/>
          </a:p>
          <a:p>
            <a:endParaRPr lang="en-GB" dirty="0"/>
          </a:p>
        </p:txBody>
      </p:sp>
      <p:sp>
        <p:nvSpPr>
          <p:cNvPr id="3" name="Title 2"/>
          <p:cNvSpPr>
            <a:spLocks noGrp="1"/>
          </p:cNvSpPr>
          <p:nvPr>
            <p:ph type="title"/>
          </p:nvPr>
        </p:nvSpPr>
        <p:spPr/>
        <p:txBody>
          <a:bodyPr>
            <a:normAutofit fontScale="90000"/>
          </a:bodyPr>
          <a:lstStyle/>
          <a:p>
            <a:r>
              <a:rPr lang="en-GB" dirty="0"/>
              <a:t>Example Transformer Buildings</a:t>
            </a:r>
            <a:br>
              <a:rPr lang="en-GB" dirty="0"/>
            </a:br>
            <a:r>
              <a:rPr lang="en-GB" dirty="0"/>
              <a:t>Sample of Dash Board Vending Metrics to be Monitored</a:t>
            </a:r>
          </a:p>
        </p:txBody>
      </p:sp>
      <p:pic>
        <p:nvPicPr>
          <p:cNvPr id="4" name="Picture 3"/>
          <p:cNvPicPr>
            <a:picLocks noChangeAspect="1"/>
          </p:cNvPicPr>
          <p:nvPr/>
        </p:nvPicPr>
        <p:blipFill>
          <a:blip r:embed="rId2"/>
          <a:stretch>
            <a:fillRect/>
          </a:stretch>
        </p:blipFill>
        <p:spPr>
          <a:xfrm>
            <a:off x="9257782" y="2988669"/>
            <a:ext cx="2240091" cy="1537172"/>
          </a:xfrm>
          <a:prstGeom prst="rect">
            <a:avLst/>
          </a:prstGeom>
        </p:spPr>
      </p:pic>
      <p:pic>
        <p:nvPicPr>
          <p:cNvPr id="5" name="Picture 4"/>
          <p:cNvPicPr>
            <a:picLocks noChangeAspect="1"/>
          </p:cNvPicPr>
          <p:nvPr/>
        </p:nvPicPr>
        <p:blipFill>
          <a:blip r:embed="rId3"/>
          <a:stretch>
            <a:fillRect/>
          </a:stretch>
        </p:blipFill>
        <p:spPr>
          <a:xfrm>
            <a:off x="9198118" y="1176229"/>
            <a:ext cx="2218687" cy="1525766"/>
          </a:xfrm>
          <a:prstGeom prst="rect">
            <a:avLst/>
          </a:prstGeom>
        </p:spPr>
      </p:pic>
      <p:pic>
        <p:nvPicPr>
          <p:cNvPr id="6" name="Picture 5"/>
          <p:cNvPicPr>
            <a:picLocks noChangeAspect="1"/>
          </p:cNvPicPr>
          <p:nvPr/>
        </p:nvPicPr>
        <p:blipFill>
          <a:blip r:embed="rId4"/>
          <a:stretch>
            <a:fillRect/>
          </a:stretch>
        </p:blipFill>
        <p:spPr>
          <a:xfrm>
            <a:off x="6505471" y="4823060"/>
            <a:ext cx="2290197" cy="1594795"/>
          </a:xfrm>
          <a:prstGeom prst="rect">
            <a:avLst/>
          </a:prstGeom>
        </p:spPr>
      </p:pic>
      <p:pic>
        <p:nvPicPr>
          <p:cNvPr id="7" name="Picture 6"/>
          <p:cNvPicPr>
            <a:picLocks noChangeAspect="1"/>
          </p:cNvPicPr>
          <p:nvPr/>
        </p:nvPicPr>
        <p:blipFill>
          <a:blip r:embed="rId5"/>
          <a:stretch>
            <a:fillRect/>
          </a:stretch>
        </p:blipFill>
        <p:spPr>
          <a:xfrm>
            <a:off x="6491816" y="1175368"/>
            <a:ext cx="2263320" cy="1519931"/>
          </a:xfrm>
          <a:prstGeom prst="rect">
            <a:avLst/>
          </a:prstGeom>
        </p:spPr>
      </p:pic>
      <p:pic>
        <p:nvPicPr>
          <p:cNvPr id="8" name="Picture 7"/>
          <p:cNvPicPr>
            <a:picLocks noChangeAspect="1"/>
          </p:cNvPicPr>
          <p:nvPr/>
        </p:nvPicPr>
        <p:blipFill>
          <a:blip r:embed="rId6"/>
          <a:stretch>
            <a:fillRect/>
          </a:stretch>
        </p:blipFill>
        <p:spPr>
          <a:xfrm>
            <a:off x="6465304" y="3039743"/>
            <a:ext cx="2330365" cy="1533487"/>
          </a:xfrm>
          <a:prstGeom prst="rect">
            <a:avLst/>
          </a:prstGeom>
        </p:spPr>
      </p:pic>
      <p:pic>
        <p:nvPicPr>
          <p:cNvPr id="9" name="Picture 8"/>
          <p:cNvPicPr>
            <a:picLocks noChangeAspect="1"/>
          </p:cNvPicPr>
          <p:nvPr/>
        </p:nvPicPr>
        <p:blipFill>
          <a:blip r:embed="rId7"/>
          <a:stretch>
            <a:fillRect/>
          </a:stretch>
        </p:blipFill>
        <p:spPr>
          <a:xfrm>
            <a:off x="9268556" y="4850079"/>
            <a:ext cx="2215806" cy="1514725"/>
          </a:xfrm>
          <a:prstGeom prst="rect">
            <a:avLst/>
          </a:prstGeom>
        </p:spPr>
      </p:pic>
    </p:spTree>
    <p:extLst>
      <p:ext uri="{BB962C8B-B14F-4D97-AF65-F5344CB8AC3E}">
        <p14:creationId xmlns:p14="http://schemas.microsoft.com/office/powerpoint/2010/main" val="3546335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buFont typeface="Wingdings" charset="2"/>
              <a:buChar char="ü"/>
            </a:pPr>
            <a:r>
              <a:rPr lang="en-IE" dirty="0"/>
              <a:t> 10% increase in driver productivity through efficient scheduling  (1 person per 110 machines). Through IoT/ M2M scheduled driving routes.</a:t>
            </a:r>
          </a:p>
          <a:p>
            <a:pPr>
              <a:buFont typeface="Wingdings" charset="2"/>
              <a:buChar char="ü"/>
            </a:pPr>
            <a:r>
              <a:rPr lang="en-IE" dirty="0"/>
              <a:t>50% reduction in admin costs through eliminating paper</a:t>
            </a:r>
          </a:p>
          <a:p>
            <a:pPr>
              <a:buFont typeface="Wingdings" charset="2"/>
              <a:buChar char="ü"/>
            </a:pPr>
            <a:r>
              <a:rPr lang="en-IE" dirty="0"/>
              <a:t>100% compliance with H&amp;S requirements</a:t>
            </a:r>
          </a:p>
          <a:p>
            <a:pPr>
              <a:buFont typeface="Wingdings" charset="2"/>
              <a:buChar char="ü"/>
            </a:pPr>
            <a:r>
              <a:rPr lang="en-IE" dirty="0"/>
              <a:t>100% Revenue Assurance </a:t>
            </a:r>
          </a:p>
          <a:p>
            <a:pPr>
              <a:buFont typeface="Wingdings" charset="2"/>
              <a:buChar char="ü"/>
            </a:pPr>
            <a:r>
              <a:rPr lang="en-IE" dirty="0"/>
              <a:t>100% Full Historical Reporting</a:t>
            </a:r>
          </a:p>
          <a:p>
            <a:pPr>
              <a:buFont typeface="Wingdings" charset="2"/>
              <a:buChar char="ü"/>
            </a:pPr>
            <a:r>
              <a:rPr lang="en-IE" dirty="0"/>
              <a:t>100% Stock and Cash position</a:t>
            </a:r>
          </a:p>
          <a:p>
            <a:pPr>
              <a:buFont typeface="Wingdings" charset="2"/>
              <a:buChar char="ü"/>
            </a:pPr>
            <a:r>
              <a:rPr lang="en-IE" dirty="0"/>
              <a:t>19% Increase in Asset Availability (*+RR)</a:t>
            </a:r>
          </a:p>
          <a:p>
            <a:pPr>
              <a:buFont typeface="Wingdings" charset="2"/>
              <a:buChar char="ü"/>
            </a:pPr>
            <a:r>
              <a:rPr lang="en-IE" dirty="0"/>
              <a:t>14% increase in First Time Fix Rate</a:t>
            </a:r>
          </a:p>
          <a:p>
            <a:pPr>
              <a:buFont typeface="Wingdings" charset="2"/>
              <a:buChar char="ü"/>
            </a:pPr>
            <a:r>
              <a:rPr lang="en-IE" dirty="0"/>
              <a:t>9% increase in Total Service Revenue </a:t>
            </a:r>
          </a:p>
          <a:p>
            <a:pPr>
              <a:buFont typeface="Wingdings" charset="2"/>
              <a:buChar char="ü"/>
            </a:pPr>
            <a:r>
              <a:rPr lang="en-IE" dirty="0"/>
              <a:t>7% increase in Mean Time To Repair </a:t>
            </a:r>
          </a:p>
          <a:p>
            <a:pPr>
              <a:buFont typeface="Wingdings" charset="2"/>
              <a:buChar char="ü"/>
            </a:pPr>
            <a:r>
              <a:rPr lang="en-IE" dirty="0"/>
              <a:t>4% increase in Mean Time Between Fails</a:t>
            </a:r>
          </a:p>
          <a:p>
            <a:pPr>
              <a:buFont typeface="Wingdings" charset="2"/>
              <a:buChar char="ü"/>
            </a:pPr>
            <a:endParaRPr lang="en-IE" dirty="0"/>
          </a:p>
        </p:txBody>
      </p:sp>
      <p:sp>
        <p:nvSpPr>
          <p:cNvPr id="3" name="Title 2"/>
          <p:cNvSpPr>
            <a:spLocks noGrp="1"/>
          </p:cNvSpPr>
          <p:nvPr>
            <p:ph type="title"/>
          </p:nvPr>
        </p:nvSpPr>
        <p:spPr/>
        <p:txBody>
          <a:bodyPr/>
          <a:lstStyle/>
          <a:p>
            <a:r>
              <a:rPr lang="en-IE" dirty="0"/>
              <a:t>Vending Machines with IoT / M2M</a:t>
            </a:r>
          </a:p>
        </p:txBody>
      </p:sp>
    </p:spTree>
    <p:extLst>
      <p:ext uri="{BB962C8B-B14F-4D97-AF65-F5344CB8AC3E}">
        <p14:creationId xmlns:p14="http://schemas.microsoft.com/office/powerpoint/2010/main" val="194686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Award winning </a:t>
            </a:r>
          </a:p>
        </p:txBody>
      </p:sp>
      <p:pic>
        <p:nvPicPr>
          <p:cNvPr id="4" name="Picture 3"/>
          <p:cNvPicPr>
            <a:picLocks noChangeAspect="1"/>
          </p:cNvPicPr>
          <p:nvPr/>
        </p:nvPicPr>
        <p:blipFill>
          <a:blip r:embed="rId2"/>
          <a:stretch>
            <a:fillRect/>
          </a:stretch>
        </p:blipFill>
        <p:spPr>
          <a:xfrm>
            <a:off x="1109652" y="1361716"/>
            <a:ext cx="2832100" cy="774700"/>
          </a:xfrm>
          <a:prstGeom prst="rect">
            <a:avLst/>
          </a:prstGeom>
        </p:spPr>
      </p:pic>
      <p:sp>
        <p:nvSpPr>
          <p:cNvPr id="5" name="Rectangle 4"/>
          <p:cNvSpPr/>
          <p:nvPr/>
        </p:nvSpPr>
        <p:spPr>
          <a:xfrm>
            <a:off x="1033368" y="2269718"/>
            <a:ext cx="3450246" cy="369332"/>
          </a:xfrm>
          <a:prstGeom prst="rect">
            <a:avLst/>
          </a:prstGeom>
        </p:spPr>
        <p:txBody>
          <a:bodyPr wrap="none">
            <a:spAutoFit/>
          </a:bodyPr>
          <a:lstStyle/>
          <a:p>
            <a:r>
              <a:rPr lang="en-GB" dirty="0"/>
              <a:t>Best </a:t>
            </a:r>
            <a:r>
              <a:rPr lang="en-GB" dirty="0" err="1"/>
              <a:t>IoT</a:t>
            </a:r>
            <a:r>
              <a:rPr lang="en-GB" dirty="0"/>
              <a:t> Technology Development:</a:t>
            </a:r>
          </a:p>
        </p:txBody>
      </p:sp>
      <p:pic>
        <p:nvPicPr>
          <p:cNvPr id="6" name="Picture 5"/>
          <p:cNvPicPr>
            <a:picLocks noChangeAspect="1"/>
          </p:cNvPicPr>
          <p:nvPr/>
        </p:nvPicPr>
        <p:blipFill rotWithShape="1">
          <a:blip r:embed="rId3">
            <a:lum bright="20000" contrast="-10000"/>
            <a:extLst>
              <a:ext uri="{28A0092B-C50C-407E-A947-70E740481C1C}">
                <a14:useLocalDpi xmlns:a14="http://schemas.microsoft.com/office/drawing/2010/main" val="0"/>
              </a:ext>
            </a:extLst>
          </a:blip>
          <a:srcRect l="3564" t="2876" r="2485" b="33035"/>
          <a:stretch/>
        </p:blipFill>
        <p:spPr>
          <a:xfrm>
            <a:off x="7393716" y="3700788"/>
            <a:ext cx="3445149" cy="2625441"/>
          </a:xfrm>
          <a:prstGeom prst="rect">
            <a:avLst/>
          </a:prstGeom>
          <a:ln>
            <a:solidFill>
              <a:srgbClr val="808080"/>
            </a:solidFill>
          </a:ln>
        </p:spPr>
      </p:pic>
      <p:sp>
        <p:nvSpPr>
          <p:cNvPr id="7" name="Content Placeholder 8"/>
          <p:cNvSpPr>
            <a:spLocks noGrp="1"/>
          </p:cNvSpPr>
          <p:nvPr>
            <p:ph idx="1"/>
          </p:nvPr>
        </p:nvSpPr>
        <p:spPr>
          <a:xfrm>
            <a:off x="365375" y="3563747"/>
            <a:ext cx="6614843" cy="3461611"/>
          </a:xfrm>
        </p:spPr>
        <p:txBody>
          <a:bodyPr>
            <a:normAutofit fontScale="70000" lnSpcReduction="20000"/>
          </a:bodyPr>
          <a:lstStyle/>
          <a:p>
            <a:pPr marL="0" indent="0">
              <a:buNone/>
            </a:pPr>
            <a:r>
              <a:rPr lang="en-IE" sz="2000" i="1" dirty="0">
                <a:latin typeface="+mn-lt"/>
              </a:rPr>
              <a:t>Dublin City BID won a Merit Award in Downtown Leadership and Management at the 2013 IDA Awards. </a:t>
            </a:r>
            <a:br>
              <a:rPr lang="en-IE" sz="2000" i="1" dirty="0">
                <a:latin typeface="+mn-lt"/>
              </a:rPr>
            </a:br>
            <a:r>
              <a:rPr lang="en-IE" sz="2000" i="1" dirty="0">
                <a:latin typeface="+mn-lt"/>
              </a:rPr>
              <a:t>The winning project uses GeoPal to improve the productivity of street ambassadors </a:t>
            </a:r>
            <a:br>
              <a:rPr lang="en-IE" sz="2000" i="1" dirty="0">
                <a:latin typeface="+mn-lt"/>
              </a:rPr>
            </a:br>
            <a:r>
              <a:rPr lang="en-IE" sz="2000" i="1" dirty="0">
                <a:latin typeface="+mn-lt"/>
              </a:rPr>
              <a:t>and office staff, and reducing the cost of providing their service to Dublin Town</a:t>
            </a:r>
            <a:r>
              <a:rPr lang="en-IE" sz="2000" dirty="0">
                <a:latin typeface="+mn-lt"/>
              </a:rPr>
              <a:t>. </a:t>
            </a:r>
            <a:endParaRPr lang="en-IE" sz="2000" i="1" dirty="0">
              <a:solidFill>
                <a:srgbClr val="41BBDF"/>
              </a:solidFill>
              <a:latin typeface="+mn-lt"/>
            </a:endParaRPr>
          </a:p>
          <a:p>
            <a:pPr marL="0" indent="0">
              <a:buNone/>
            </a:pPr>
            <a:r>
              <a:rPr lang="en-IE" i="1" dirty="0">
                <a:solidFill>
                  <a:srgbClr val="41BBDF"/>
                </a:solidFill>
                <a:latin typeface="+mn-lt"/>
              </a:rPr>
              <a:t>“GeoPal has resulted in a </a:t>
            </a:r>
            <a:r>
              <a:rPr lang="en-IE" b="1" i="1" dirty="0">
                <a:solidFill>
                  <a:srgbClr val="41BBDF"/>
                </a:solidFill>
                <a:latin typeface="+mn-lt"/>
              </a:rPr>
              <a:t>30% </a:t>
            </a:r>
            <a:r>
              <a:rPr lang="en-IE" i="1" dirty="0">
                <a:solidFill>
                  <a:srgbClr val="41BBDF"/>
                </a:solidFill>
                <a:latin typeface="+mn-lt"/>
              </a:rPr>
              <a:t>time saving for the </a:t>
            </a:r>
            <a:br>
              <a:rPr lang="en-IE" i="1" dirty="0">
                <a:solidFill>
                  <a:srgbClr val="41BBDF"/>
                </a:solidFill>
                <a:latin typeface="+mn-lt"/>
              </a:rPr>
            </a:br>
            <a:r>
              <a:rPr lang="en-IE" i="1" dirty="0">
                <a:solidFill>
                  <a:srgbClr val="41BBDF"/>
                </a:solidFill>
                <a:latin typeface="+mn-lt"/>
              </a:rPr>
              <a:t>Ambassadors, so we have redirected that time to </a:t>
            </a:r>
            <a:br>
              <a:rPr lang="en-IE" i="1" dirty="0">
                <a:solidFill>
                  <a:srgbClr val="41BBDF"/>
                </a:solidFill>
                <a:latin typeface="+mn-lt"/>
              </a:rPr>
            </a:br>
            <a:r>
              <a:rPr lang="en-IE" i="1" dirty="0">
                <a:solidFill>
                  <a:srgbClr val="41BBDF"/>
                </a:solidFill>
                <a:latin typeface="+mn-lt"/>
              </a:rPr>
              <a:t>visitor assistance. It has eliminated paperwork and </a:t>
            </a:r>
            <a:br>
              <a:rPr lang="en-IE" i="1" dirty="0">
                <a:solidFill>
                  <a:srgbClr val="41BBDF"/>
                </a:solidFill>
                <a:latin typeface="+mn-lt"/>
              </a:rPr>
            </a:br>
            <a:r>
              <a:rPr lang="en-IE" i="1" dirty="0">
                <a:solidFill>
                  <a:srgbClr val="41BBDF"/>
                </a:solidFill>
                <a:latin typeface="+mn-lt"/>
              </a:rPr>
              <a:t>freed up administration resources for staff members </a:t>
            </a:r>
            <a:br>
              <a:rPr lang="en-IE" i="1" dirty="0">
                <a:solidFill>
                  <a:srgbClr val="41BBDF"/>
                </a:solidFill>
                <a:latin typeface="+mn-lt"/>
              </a:rPr>
            </a:br>
            <a:r>
              <a:rPr lang="en-IE" i="1" dirty="0">
                <a:solidFill>
                  <a:srgbClr val="41BBDF"/>
                </a:solidFill>
                <a:latin typeface="+mn-lt"/>
              </a:rPr>
              <a:t>by </a:t>
            </a:r>
            <a:r>
              <a:rPr lang="en-IE" b="1" i="1" dirty="0">
                <a:solidFill>
                  <a:srgbClr val="41BBDF"/>
                </a:solidFill>
                <a:latin typeface="+mn-lt"/>
              </a:rPr>
              <a:t>50%</a:t>
            </a:r>
            <a:r>
              <a:rPr lang="en-IE" i="1" dirty="0">
                <a:solidFill>
                  <a:srgbClr val="41BBDF"/>
                </a:solidFill>
                <a:latin typeface="+mn-lt"/>
              </a:rPr>
              <a:t>, it enables us to concentrate on marketing </a:t>
            </a:r>
            <a:br>
              <a:rPr lang="en-IE" i="1" dirty="0">
                <a:solidFill>
                  <a:srgbClr val="41BBDF"/>
                </a:solidFill>
                <a:latin typeface="+mn-lt"/>
              </a:rPr>
            </a:br>
            <a:r>
              <a:rPr lang="en-IE" i="1" dirty="0">
                <a:solidFill>
                  <a:srgbClr val="41BBDF"/>
                </a:solidFill>
                <a:latin typeface="+mn-lt"/>
              </a:rPr>
              <a:t>activities both on and offline. This has been a </a:t>
            </a:r>
            <a:br>
              <a:rPr lang="en-IE" i="1" dirty="0">
                <a:solidFill>
                  <a:srgbClr val="41BBDF"/>
                </a:solidFill>
                <a:latin typeface="+mn-lt"/>
              </a:rPr>
            </a:br>
            <a:r>
              <a:rPr lang="en-IE" i="1" dirty="0">
                <a:solidFill>
                  <a:srgbClr val="41BBDF"/>
                </a:solidFill>
                <a:latin typeface="+mn-lt"/>
              </a:rPr>
              <a:t>significant improvement for our overall strategy </a:t>
            </a:r>
            <a:br>
              <a:rPr lang="en-IE" i="1" dirty="0">
                <a:solidFill>
                  <a:srgbClr val="41BBDF"/>
                </a:solidFill>
                <a:latin typeface="+mn-lt"/>
              </a:rPr>
            </a:br>
            <a:r>
              <a:rPr lang="en-IE" i="1" dirty="0">
                <a:solidFill>
                  <a:srgbClr val="41BBDF"/>
                </a:solidFill>
                <a:latin typeface="+mn-lt"/>
              </a:rPr>
              <a:t>and operating costs.” </a:t>
            </a:r>
            <a:r>
              <a:rPr lang="en-IE" sz="1800" i="1" dirty="0">
                <a:solidFill>
                  <a:srgbClr val="90CB75"/>
                </a:solidFill>
                <a:latin typeface="+mn-lt"/>
              </a:rPr>
              <a:t>Clyde Carroll, Director, Dublin City BID</a:t>
            </a:r>
          </a:p>
          <a:p>
            <a:pPr marL="0" indent="0">
              <a:buNone/>
            </a:pPr>
            <a:endParaRPr lang="en-IE" dirty="0"/>
          </a:p>
          <a:p>
            <a:pPr marL="0" indent="0">
              <a:buNone/>
            </a:pPr>
            <a:endParaRPr lang="en-IE" dirty="0"/>
          </a:p>
        </p:txBody>
      </p:sp>
      <p:sp>
        <p:nvSpPr>
          <p:cNvPr id="8" name="Rectangle 7"/>
          <p:cNvSpPr/>
          <p:nvPr/>
        </p:nvSpPr>
        <p:spPr>
          <a:xfrm>
            <a:off x="4623225" y="993014"/>
            <a:ext cx="6826695" cy="1815882"/>
          </a:xfrm>
          <a:prstGeom prst="rect">
            <a:avLst/>
          </a:prstGeom>
        </p:spPr>
        <p:txBody>
          <a:bodyPr wrap="square">
            <a:spAutoFit/>
          </a:bodyPr>
          <a:lstStyle/>
          <a:p>
            <a:r>
              <a:rPr lang="en-GB" sz="1400" i="1" dirty="0"/>
              <a:t>The winner here was </a:t>
            </a:r>
            <a:r>
              <a:rPr lang="en-GB" sz="1400" i="1" dirty="0" err="1"/>
              <a:t>Geopal</a:t>
            </a:r>
            <a:r>
              <a:rPr lang="en-GB" sz="1400" i="1" dirty="0"/>
              <a:t> Solutions and the company's intelligent dispatch system that has so far received a very positive response from many customers. </a:t>
            </a:r>
            <a:r>
              <a:rPr lang="en-GB" sz="1400" i="1" dirty="0" err="1"/>
              <a:t>GeoPal's</a:t>
            </a:r>
            <a:r>
              <a:rPr lang="en-GB" sz="1400" i="1" dirty="0"/>
              <a:t> </a:t>
            </a:r>
            <a:r>
              <a:rPr lang="en-GB" sz="1400" i="1" dirty="0" err="1"/>
              <a:t>IoT</a:t>
            </a:r>
            <a:r>
              <a:rPr lang="en-GB" sz="1400" i="1" dirty="0"/>
              <a:t>-enabled mobility platform and intelligent job dispatch gives businesses with assets in the field the ability to eliminate expensive, reactive maintenance and leads a shift towards a proactive, preventative model of maintenance. With </a:t>
            </a:r>
            <a:r>
              <a:rPr lang="en-GB" sz="1400" i="1" dirty="0" err="1"/>
              <a:t>IoT</a:t>
            </a:r>
            <a:r>
              <a:rPr lang="en-GB" sz="1400" i="1" dirty="0"/>
              <a:t> sensors on assets, alarms are raised when assets go out of tolerance, but before they become faulty. These alarms can automatically trigger work orders that are sent to field technicians' mobile devices, maximising asset uptime.</a:t>
            </a:r>
          </a:p>
        </p:txBody>
      </p:sp>
    </p:spTree>
    <p:extLst>
      <p:ext uri="{BB962C8B-B14F-4D97-AF65-F5344CB8AC3E}">
        <p14:creationId xmlns:p14="http://schemas.microsoft.com/office/powerpoint/2010/main" val="605989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4.0 Worker Location Tracking</a:t>
            </a:r>
            <a:endParaRPr lang="ga-IE" dirty="0"/>
          </a:p>
        </p:txBody>
      </p:sp>
      <p:pic>
        <p:nvPicPr>
          <p:cNvPr id="4" name="Picture 3"/>
          <p:cNvPicPr/>
          <p:nvPr/>
        </p:nvPicPr>
        <p:blipFill>
          <a:blip r:embed="rId2" cstate="print"/>
          <a:srcRect/>
          <a:stretch>
            <a:fillRect/>
          </a:stretch>
        </p:blipFill>
        <p:spPr bwMode="auto">
          <a:xfrm>
            <a:off x="4572000" y="1347595"/>
            <a:ext cx="7428806" cy="4673422"/>
          </a:xfrm>
          <a:prstGeom prst="rect">
            <a:avLst/>
          </a:prstGeom>
          <a:noFill/>
          <a:ln w="9525">
            <a:noFill/>
            <a:miter lim="800000"/>
            <a:headEnd/>
            <a:tailEnd/>
          </a:ln>
        </p:spPr>
      </p:pic>
      <p:sp>
        <p:nvSpPr>
          <p:cNvPr id="5" name="Rectangle 4"/>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a:t>View the real-time location of workers ( not the vehicle )</a:t>
            </a:r>
          </a:p>
          <a:p>
            <a:pPr marL="285750" indent="-285750">
              <a:lnSpc>
                <a:spcPct val="150000"/>
              </a:lnSpc>
              <a:buFont typeface="Wingdings" panose="05000000000000000000" pitchFamily="2" charset="2"/>
              <a:buChar char="§"/>
            </a:pPr>
            <a:r>
              <a:rPr lang="en-GB" sz="2400" dirty="0"/>
              <a:t>See the jobs they are working on and the status of each job</a:t>
            </a:r>
          </a:p>
          <a:p>
            <a:pPr marL="285750" indent="-285750">
              <a:lnSpc>
                <a:spcPct val="150000"/>
              </a:lnSpc>
              <a:buFont typeface="Wingdings" panose="05000000000000000000" pitchFamily="2" charset="2"/>
              <a:buChar char="§"/>
            </a:pPr>
            <a:r>
              <a:rPr lang="en-GB" sz="2400" dirty="0"/>
              <a:t>Assigned jobs to the worker closest to the job location</a:t>
            </a:r>
          </a:p>
          <a:p>
            <a:pPr marL="285750" indent="-285750">
              <a:lnSpc>
                <a:spcPct val="150000"/>
              </a:lnSpc>
              <a:buFont typeface="Wingdings" panose="05000000000000000000" pitchFamily="2" charset="2"/>
              <a:buChar char="§"/>
            </a:pPr>
            <a:r>
              <a:rPr lang="en-GB" sz="2400" dirty="0"/>
              <a:t>See if the worker is logged in to the mobile app.</a:t>
            </a:r>
          </a:p>
          <a:p>
            <a:pPr marL="285750" indent="-285750">
              <a:lnSpc>
                <a:spcPct val="150000"/>
              </a:lnSpc>
              <a:buFont typeface="Wingdings" panose="05000000000000000000" pitchFamily="2" charset="2"/>
              <a:buChar char="§"/>
            </a:pPr>
            <a:endParaRPr lang="en-GB" sz="2400" dirty="0"/>
          </a:p>
          <a:p>
            <a:pPr marL="285750" indent="-285750">
              <a:lnSpc>
                <a:spcPct val="150000"/>
              </a:lnSpc>
              <a:buFont typeface="Wingdings" panose="05000000000000000000" pitchFamily="2" charset="2"/>
              <a:buChar char="§"/>
            </a:pPr>
            <a:endParaRPr lang="ga-IE" sz="2400" dirty="0"/>
          </a:p>
        </p:txBody>
      </p:sp>
    </p:spTree>
    <p:extLst>
      <p:ext uri="{BB962C8B-B14F-4D97-AF65-F5344CB8AC3E}">
        <p14:creationId xmlns:p14="http://schemas.microsoft.com/office/powerpoint/2010/main" val="679050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5.0 Step by Step Navigation </a:t>
            </a:r>
            <a:endParaRPr lang="ga-IE" dirty="0"/>
          </a:p>
        </p:txBody>
      </p:sp>
      <p:sp>
        <p:nvSpPr>
          <p:cNvPr id="8" name="Rectangle 7"/>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a:t>GPS and Address</a:t>
            </a:r>
          </a:p>
          <a:p>
            <a:pPr marL="285750" indent="-285750">
              <a:lnSpc>
                <a:spcPct val="150000"/>
              </a:lnSpc>
              <a:buFont typeface="Wingdings" panose="05000000000000000000" pitchFamily="2" charset="2"/>
              <a:buChar char="§"/>
            </a:pPr>
            <a:r>
              <a:rPr lang="en-GB" sz="2400" dirty="0"/>
              <a:t>Audio support</a:t>
            </a:r>
          </a:p>
          <a:p>
            <a:pPr marL="285750" indent="-285750">
              <a:lnSpc>
                <a:spcPct val="150000"/>
              </a:lnSpc>
              <a:buFont typeface="Wingdings" panose="05000000000000000000" pitchFamily="2" charset="2"/>
              <a:buChar char="§"/>
            </a:pPr>
            <a:r>
              <a:rPr lang="en-GB" sz="2400" dirty="0"/>
              <a:t>Live traffic conditions</a:t>
            </a:r>
          </a:p>
          <a:p>
            <a:pPr marL="285750" indent="-285750">
              <a:lnSpc>
                <a:spcPct val="150000"/>
              </a:lnSpc>
              <a:buFont typeface="Wingdings" panose="05000000000000000000" pitchFamily="2" charset="2"/>
              <a:buChar char="§"/>
            </a:pPr>
            <a:r>
              <a:rPr lang="en-GB" sz="2400" dirty="0"/>
              <a:t>Where to turn and which lane</a:t>
            </a:r>
          </a:p>
          <a:p>
            <a:pPr marL="285750" indent="-285750">
              <a:lnSpc>
                <a:spcPct val="150000"/>
              </a:lnSpc>
              <a:buFont typeface="Wingdings" panose="05000000000000000000" pitchFamily="2" charset="2"/>
              <a:buChar char="§"/>
            </a:pPr>
            <a:r>
              <a:rPr lang="en-GB" sz="2400" dirty="0"/>
              <a:t>More efficient routes. </a:t>
            </a:r>
          </a:p>
          <a:p>
            <a:pPr marL="285750" indent="-285750">
              <a:lnSpc>
                <a:spcPct val="150000"/>
              </a:lnSpc>
              <a:buFont typeface="Wingdings" panose="05000000000000000000" pitchFamily="2" charset="2"/>
              <a:buChar char="§"/>
            </a:pPr>
            <a:r>
              <a:rPr lang="en-GB" sz="2400" dirty="0"/>
              <a:t>If you get off track, Maps will automatically find a new route for you.</a:t>
            </a:r>
          </a:p>
          <a:p>
            <a:pPr marL="285750" indent="-285750">
              <a:lnSpc>
                <a:spcPct val="150000"/>
              </a:lnSpc>
              <a:buFont typeface="Wingdings" panose="05000000000000000000" pitchFamily="2" charset="2"/>
              <a:buChar char="§"/>
            </a:pPr>
            <a:r>
              <a:rPr lang="en-GB" sz="2400" dirty="0"/>
              <a:t>Estimated arrival time</a:t>
            </a:r>
          </a:p>
          <a:p>
            <a:pPr marL="285750" indent="-285750">
              <a:lnSpc>
                <a:spcPct val="150000"/>
              </a:lnSpc>
              <a:buFont typeface="Wingdings" panose="05000000000000000000" pitchFamily="2" charset="2"/>
              <a:buChar char="§"/>
            </a:pPr>
            <a:endParaRPr lang="en-GB" sz="2400" dirty="0"/>
          </a:p>
          <a:p>
            <a:pPr marL="285750" indent="-285750">
              <a:lnSpc>
                <a:spcPct val="150000"/>
              </a:lnSpc>
              <a:buFont typeface="Wingdings" panose="05000000000000000000" pitchFamily="2" charset="2"/>
              <a:buChar char="§"/>
            </a:pPr>
            <a:endParaRPr lang="ga-IE" sz="2400" dirty="0"/>
          </a:p>
        </p:txBody>
      </p:sp>
      <p:pic>
        <p:nvPicPr>
          <p:cNvPr id="10" name="Picture 9" descr="2013-01-07 17.14.16.png"/>
          <p:cNvPicPr>
            <a:picLocks noChangeAspect="1"/>
          </p:cNvPicPr>
          <p:nvPr/>
        </p:nvPicPr>
        <p:blipFill>
          <a:blip r:embed="rId2" cstate="print"/>
          <a:stretch>
            <a:fillRect/>
          </a:stretch>
        </p:blipFill>
        <p:spPr>
          <a:xfrm>
            <a:off x="4489873" y="1192975"/>
            <a:ext cx="2799752" cy="3733002"/>
          </a:xfrm>
          <a:prstGeom prst="rect">
            <a:avLst/>
          </a:prstGeom>
        </p:spPr>
      </p:pic>
      <p:sp>
        <p:nvSpPr>
          <p:cNvPr id="12" name="TextBox 11"/>
          <p:cNvSpPr txBox="1"/>
          <p:nvPr/>
        </p:nvSpPr>
        <p:spPr>
          <a:xfrm>
            <a:off x="7716077" y="910211"/>
            <a:ext cx="3648405" cy="1323439"/>
          </a:xfrm>
          <a:prstGeom prst="rect">
            <a:avLst/>
          </a:prstGeom>
          <a:noFill/>
        </p:spPr>
        <p:txBody>
          <a:bodyPr wrap="square" rtlCol="0">
            <a:spAutoFit/>
          </a:bodyPr>
          <a:lstStyle/>
          <a:p>
            <a:r>
              <a:rPr lang="en-IE" sz="2000" dirty="0">
                <a:solidFill>
                  <a:schemeClr val="bg1">
                    <a:lumMod val="50000"/>
                  </a:schemeClr>
                </a:solidFill>
              </a:rPr>
              <a:t>The driver clicks on the GPS Coordinates or address to view the job Location and get turn by turn directions</a:t>
            </a:r>
          </a:p>
        </p:txBody>
      </p:sp>
      <p:cxnSp>
        <p:nvCxnSpPr>
          <p:cNvPr id="13" name="Straight Arrow Connector 12"/>
          <p:cNvCxnSpPr/>
          <p:nvPr/>
        </p:nvCxnSpPr>
        <p:spPr>
          <a:xfrm flipH="1">
            <a:off x="7115582" y="2244845"/>
            <a:ext cx="838163" cy="1404821"/>
          </a:xfrm>
          <a:prstGeom prst="straightConnector1">
            <a:avLst/>
          </a:prstGeom>
          <a:ln w="38100">
            <a:solidFill>
              <a:srgbClr val="41BBD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4" name="Group 16"/>
          <p:cNvGrpSpPr/>
          <p:nvPr/>
        </p:nvGrpSpPr>
        <p:grpSpPr>
          <a:xfrm>
            <a:off x="9403379" y="2283327"/>
            <a:ext cx="2516985" cy="3784167"/>
            <a:chOff x="6084168" y="1412776"/>
            <a:chExt cx="2673297" cy="4752528"/>
          </a:xfrm>
        </p:grpSpPr>
        <p:pic>
          <p:nvPicPr>
            <p:cNvPr id="15" name="Picture 14" descr="2013-01-07 17.14.31.png"/>
            <p:cNvPicPr>
              <a:picLocks noChangeAspect="1"/>
            </p:cNvPicPr>
            <p:nvPr/>
          </p:nvPicPr>
          <p:blipFill>
            <a:blip r:embed="rId3" cstate="print"/>
            <a:stretch>
              <a:fillRect/>
            </a:stretch>
          </p:blipFill>
          <p:spPr>
            <a:xfrm>
              <a:off x="6084168" y="1412776"/>
              <a:ext cx="2673297" cy="4752528"/>
            </a:xfrm>
            <a:prstGeom prst="rect">
              <a:avLst/>
            </a:prstGeom>
          </p:spPr>
        </p:pic>
        <p:pic>
          <p:nvPicPr>
            <p:cNvPr id="16" name="Picture 2" descr="C:\Users\Gerard OKeeffe\AppData\Local\Microsoft\Windows\Temporary Internet Files\Content.IE5\13BPOGYV\MC900432586[1].png"/>
            <p:cNvPicPr>
              <a:picLocks noChangeAspect="1" noChangeArrowheads="1"/>
            </p:cNvPicPr>
            <p:nvPr/>
          </p:nvPicPr>
          <p:blipFill>
            <a:blip r:embed="rId4" cstate="print"/>
            <a:srcRect/>
            <a:stretch>
              <a:fillRect/>
            </a:stretch>
          </p:blipFill>
          <p:spPr bwMode="auto">
            <a:xfrm>
              <a:off x="7524328" y="3789040"/>
              <a:ext cx="334616" cy="334616"/>
            </a:xfrm>
            <a:prstGeom prst="rect">
              <a:avLst/>
            </a:prstGeom>
            <a:noFill/>
          </p:spPr>
        </p:pic>
      </p:grpSp>
      <p:cxnSp>
        <p:nvCxnSpPr>
          <p:cNvPr id="17" name="Straight Arrow Connector 16"/>
          <p:cNvCxnSpPr/>
          <p:nvPr/>
        </p:nvCxnSpPr>
        <p:spPr>
          <a:xfrm>
            <a:off x="8556690" y="2296155"/>
            <a:ext cx="2217676" cy="2020550"/>
          </a:xfrm>
          <a:prstGeom prst="straightConnector1">
            <a:avLst/>
          </a:prstGeom>
          <a:ln w="38100">
            <a:solidFill>
              <a:srgbClr val="41BBD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86741" y="2810851"/>
            <a:ext cx="301660" cy="369332"/>
          </a:xfrm>
          <a:prstGeom prst="rect">
            <a:avLst/>
          </a:prstGeom>
          <a:noFill/>
        </p:spPr>
        <p:txBody>
          <a:bodyPr wrap="none" rtlCol="0">
            <a:spAutoFit/>
          </a:bodyPr>
          <a:lstStyle/>
          <a:p>
            <a:r>
              <a:rPr lang="en-IE" dirty="0"/>
              <a:t>1</a:t>
            </a:r>
          </a:p>
        </p:txBody>
      </p:sp>
      <p:sp>
        <p:nvSpPr>
          <p:cNvPr id="19" name="TextBox 18"/>
          <p:cNvSpPr txBox="1"/>
          <p:nvPr/>
        </p:nvSpPr>
        <p:spPr>
          <a:xfrm>
            <a:off x="8912522" y="2912947"/>
            <a:ext cx="301660" cy="369332"/>
          </a:xfrm>
          <a:prstGeom prst="rect">
            <a:avLst/>
          </a:prstGeom>
          <a:noFill/>
        </p:spPr>
        <p:txBody>
          <a:bodyPr wrap="none" rtlCol="0">
            <a:spAutoFit/>
          </a:bodyPr>
          <a:lstStyle/>
          <a:p>
            <a:r>
              <a:rPr lang="en-IE" dirty="0"/>
              <a:t>2</a:t>
            </a:r>
          </a:p>
        </p:txBody>
      </p:sp>
    </p:spTree>
    <p:extLst>
      <p:ext uri="{BB962C8B-B14F-4D97-AF65-F5344CB8AC3E}">
        <p14:creationId xmlns:p14="http://schemas.microsoft.com/office/powerpoint/2010/main" val="809855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t>Areas Of Operation</a:t>
            </a:r>
          </a:p>
        </p:txBody>
      </p:sp>
      <p:pic>
        <p:nvPicPr>
          <p:cNvPr id="6" name="Picture 5"/>
          <p:cNvPicPr>
            <a:picLocks noChangeAspect="1"/>
          </p:cNvPicPr>
          <p:nvPr/>
        </p:nvPicPr>
        <p:blipFill>
          <a:blip r:embed="rId2"/>
          <a:stretch>
            <a:fillRect/>
          </a:stretch>
        </p:blipFill>
        <p:spPr>
          <a:xfrm>
            <a:off x="2109009" y="1066800"/>
            <a:ext cx="8424698" cy="5521870"/>
          </a:xfrm>
          <a:prstGeom prst="rect">
            <a:avLst/>
          </a:prstGeom>
        </p:spPr>
      </p:pic>
    </p:spTree>
    <p:extLst>
      <p:ext uri="{BB962C8B-B14F-4D97-AF65-F5344CB8AC3E}">
        <p14:creationId xmlns:p14="http://schemas.microsoft.com/office/powerpoint/2010/main" val="2720124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6.0 Job Scheduling and Dispatch</a:t>
            </a:r>
            <a:endParaRPr lang="ga-IE" dirty="0"/>
          </a:p>
        </p:txBody>
      </p:sp>
      <p:grpSp>
        <p:nvGrpSpPr>
          <p:cNvPr id="7" name="Group 6"/>
          <p:cNvGrpSpPr/>
          <p:nvPr/>
        </p:nvGrpSpPr>
        <p:grpSpPr>
          <a:xfrm>
            <a:off x="4594765" y="1286859"/>
            <a:ext cx="7405589" cy="4677843"/>
            <a:chOff x="591911" y="1582057"/>
            <a:chExt cx="10177689" cy="4542972"/>
          </a:xfrm>
        </p:grpSpPr>
        <p:pic>
          <p:nvPicPr>
            <p:cNvPr id="5" name="Picture 4"/>
            <p:cNvPicPr>
              <a:picLocks noChangeAspect="1"/>
            </p:cNvPicPr>
            <p:nvPr/>
          </p:nvPicPr>
          <p:blipFill rotWithShape="1">
            <a:blip r:embed="rId2"/>
            <a:srcRect t="11095" b="9512"/>
            <a:stretch/>
          </p:blipFill>
          <p:spPr>
            <a:xfrm>
              <a:off x="591911" y="1582057"/>
              <a:ext cx="10177689" cy="4542972"/>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888343" y="2640012"/>
              <a:ext cx="7707086" cy="2962502"/>
            </a:xfrm>
            <a:prstGeom prst="rect">
              <a:avLst/>
            </a:prstGeom>
            <a:noFill/>
            <a:ln>
              <a:noFill/>
            </a:ln>
          </p:spPr>
        </p:pic>
      </p:grpSp>
      <p:sp>
        <p:nvSpPr>
          <p:cNvPr id="8" name="Rectangle 7"/>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200" dirty="0"/>
              <a:t>Simple drag and drop assignment of jobs</a:t>
            </a:r>
          </a:p>
          <a:p>
            <a:pPr marL="285750" indent="-285750">
              <a:lnSpc>
                <a:spcPct val="150000"/>
              </a:lnSpc>
              <a:buFont typeface="Wingdings" panose="05000000000000000000" pitchFamily="2" charset="2"/>
              <a:buChar char="§"/>
            </a:pPr>
            <a:r>
              <a:rPr lang="en-GB" sz="2200" dirty="0"/>
              <a:t>Different views available – planner, list, map view</a:t>
            </a:r>
          </a:p>
          <a:p>
            <a:pPr marL="285750" indent="-285750">
              <a:lnSpc>
                <a:spcPct val="150000"/>
              </a:lnSpc>
              <a:buFont typeface="Wingdings" panose="05000000000000000000" pitchFamily="2" charset="2"/>
              <a:buChar char="§"/>
            </a:pPr>
            <a:r>
              <a:rPr lang="en-GB" sz="2200" dirty="0"/>
              <a:t>Colours indicate different jobs statuses – accepted, in progress, completed, etc.</a:t>
            </a:r>
          </a:p>
          <a:p>
            <a:pPr marL="285750" indent="-285750">
              <a:lnSpc>
                <a:spcPct val="150000"/>
              </a:lnSpc>
              <a:buFont typeface="Wingdings" panose="05000000000000000000" pitchFamily="2" charset="2"/>
              <a:buChar char="§"/>
            </a:pPr>
            <a:r>
              <a:rPr lang="en-GB" sz="2200" dirty="0"/>
              <a:t>Worker receives all job details and workflow steps to be completed.</a:t>
            </a:r>
          </a:p>
          <a:p>
            <a:pPr marL="285750" indent="-285750">
              <a:lnSpc>
                <a:spcPct val="150000"/>
              </a:lnSpc>
              <a:buFont typeface="Wingdings" panose="05000000000000000000" pitchFamily="2" charset="2"/>
              <a:buChar char="§"/>
            </a:pPr>
            <a:r>
              <a:rPr lang="en-GB" sz="2200" dirty="0"/>
              <a:t>View, accept, and update job status directly</a:t>
            </a:r>
          </a:p>
          <a:p>
            <a:pPr marL="285750" indent="-285750">
              <a:lnSpc>
                <a:spcPct val="150000"/>
              </a:lnSpc>
              <a:buFont typeface="Wingdings" panose="05000000000000000000" pitchFamily="2" charset="2"/>
              <a:buChar char="§"/>
            </a:pPr>
            <a:endParaRPr lang="en-GB" sz="2400" dirty="0"/>
          </a:p>
          <a:p>
            <a:pPr marL="285750" indent="-285750">
              <a:lnSpc>
                <a:spcPct val="150000"/>
              </a:lnSpc>
              <a:buFont typeface="Wingdings" panose="05000000000000000000" pitchFamily="2" charset="2"/>
              <a:buChar char="§"/>
            </a:pPr>
            <a:endParaRPr lang="ga-IE" sz="2400" dirty="0"/>
          </a:p>
        </p:txBody>
      </p:sp>
      <p:pic>
        <p:nvPicPr>
          <p:cNvPr id="9" name="Picture 8"/>
          <p:cNvPicPr>
            <a:picLocks noChangeAspect="1"/>
          </p:cNvPicPr>
          <p:nvPr/>
        </p:nvPicPr>
        <p:blipFill>
          <a:blip r:embed="rId4"/>
          <a:stretch>
            <a:fillRect/>
          </a:stretch>
        </p:blipFill>
        <p:spPr>
          <a:xfrm>
            <a:off x="4617014" y="2583327"/>
            <a:ext cx="1521971" cy="652242"/>
          </a:xfrm>
          <a:prstGeom prst="rect">
            <a:avLst/>
          </a:prstGeom>
        </p:spPr>
      </p:pic>
      <p:pic>
        <p:nvPicPr>
          <p:cNvPr id="11" name="Picture 10"/>
          <p:cNvPicPr>
            <a:picLocks noChangeAspect="1"/>
          </p:cNvPicPr>
          <p:nvPr/>
        </p:nvPicPr>
        <p:blipFill>
          <a:blip r:embed="rId5"/>
          <a:stretch>
            <a:fillRect/>
          </a:stretch>
        </p:blipFill>
        <p:spPr>
          <a:xfrm>
            <a:off x="10474808" y="3707442"/>
            <a:ext cx="1652278" cy="3150558"/>
          </a:xfrm>
          <a:prstGeom prst="rect">
            <a:avLst/>
          </a:prstGeom>
        </p:spPr>
      </p:pic>
    </p:spTree>
    <p:extLst>
      <p:ext uri="{BB962C8B-B14F-4D97-AF65-F5344CB8AC3E}">
        <p14:creationId xmlns:p14="http://schemas.microsoft.com/office/powerpoint/2010/main" val="231294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4.375E-6 -4.07407E-6 L 0.47161 0.18936 " pathEditMode="relative" rAng="0" ptsTypes="AA">
                                      <p:cBhvr>
                                        <p:cTn id="6" dur="2000" fill="hold"/>
                                        <p:tgtEl>
                                          <p:spTgt spid="9"/>
                                        </p:tgtEl>
                                        <p:attrNameLst>
                                          <p:attrName>ppt_x</p:attrName>
                                          <p:attrName>ppt_y</p:attrName>
                                        </p:attrNameLst>
                                      </p:cBhvr>
                                      <p:rCtr x="23581" y="9468"/>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7.0 Custom Reports</a:t>
            </a:r>
            <a:endParaRPr lang="ga-IE" dirty="0"/>
          </a:p>
        </p:txBody>
      </p:sp>
      <p:sp>
        <p:nvSpPr>
          <p:cNvPr id="4" name="Rectangle 3"/>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a:t>Run standard reports  </a:t>
            </a:r>
          </a:p>
          <a:p>
            <a:pPr marL="285750" indent="-285750">
              <a:lnSpc>
                <a:spcPct val="150000"/>
              </a:lnSpc>
              <a:buFont typeface="Wingdings" panose="05000000000000000000" pitchFamily="2" charset="2"/>
              <a:buChar char="§"/>
            </a:pPr>
            <a:r>
              <a:rPr lang="en-GB" sz="2400" dirty="0"/>
              <a:t>Create custom reports</a:t>
            </a:r>
          </a:p>
          <a:p>
            <a:pPr marL="285750" indent="-285750">
              <a:lnSpc>
                <a:spcPct val="150000"/>
              </a:lnSpc>
              <a:buFont typeface="Wingdings" panose="05000000000000000000" pitchFamily="2" charset="2"/>
              <a:buChar char="§"/>
            </a:pPr>
            <a:r>
              <a:rPr lang="en-GB" sz="2400" dirty="0"/>
              <a:t>Create pivot tables for analysis</a:t>
            </a:r>
          </a:p>
          <a:p>
            <a:pPr marL="285750" indent="-285750">
              <a:lnSpc>
                <a:spcPct val="150000"/>
              </a:lnSpc>
              <a:buFont typeface="Wingdings" panose="05000000000000000000" pitchFamily="2" charset="2"/>
              <a:buChar char="§"/>
            </a:pPr>
            <a:r>
              <a:rPr lang="en-GB" sz="2400" dirty="0"/>
              <a:t>Create heat maps and pin maps</a:t>
            </a:r>
          </a:p>
          <a:p>
            <a:pPr marL="285750" indent="-285750">
              <a:lnSpc>
                <a:spcPct val="150000"/>
              </a:lnSpc>
              <a:buFont typeface="Wingdings" panose="05000000000000000000" pitchFamily="2" charset="2"/>
              <a:buChar char="§"/>
            </a:pPr>
            <a:r>
              <a:rPr lang="en-GB" sz="2400" dirty="0"/>
              <a:t>Toggle between tabular and map views</a:t>
            </a:r>
          </a:p>
          <a:p>
            <a:pPr marL="285750" indent="-285750">
              <a:lnSpc>
                <a:spcPct val="150000"/>
              </a:lnSpc>
              <a:buFont typeface="Wingdings" panose="05000000000000000000" pitchFamily="2" charset="2"/>
              <a:buChar char="§"/>
            </a:pPr>
            <a:r>
              <a:rPr lang="en-GB" sz="2400" dirty="0"/>
              <a:t>Schedule delivery of reports via email – daily, weekly, monthly</a:t>
            </a:r>
          </a:p>
          <a:p>
            <a:pPr marL="285750" indent="-285750">
              <a:lnSpc>
                <a:spcPct val="150000"/>
              </a:lnSpc>
              <a:buFont typeface="Wingdings" panose="05000000000000000000" pitchFamily="2" charset="2"/>
              <a:buChar char="§"/>
            </a:pPr>
            <a:r>
              <a:rPr lang="en-GB" sz="2400" dirty="0"/>
              <a:t>Output in PDF, Excel, </a:t>
            </a:r>
            <a:r>
              <a:rPr lang="en-GB" sz="2400" dirty="0" err="1"/>
              <a:t>KML</a:t>
            </a:r>
            <a:r>
              <a:rPr lang="en-GB" sz="2400" dirty="0"/>
              <a:t>, XML, </a:t>
            </a:r>
            <a:r>
              <a:rPr lang="en-GB" sz="2400" dirty="0" err="1"/>
              <a:t>JSON</a:t>
            </a:r>
            <a:r>
              <a:rPr lang="en-GB" sz="2400" dirty="0"/>
              <a:t> formats.</a:t>
            </a:r>
          </a:p>
          <a:p>
            <a:pPr marL="285750" indent="-285750">
              <a:lnSpc>
                <a:spcPct val="150000"/>
              </a:lnSpc>
              <a:buFont typeface="Wingdings" panose="05000000000000000000" pitchFamily="2" charset="2"/>
              <a:buChar char="§"/>
            </a:pPr>
            <a:endParaRPr lang="en-GB" sz="2400" dirty="0"/>
          </a:p>
          <a:p>
            <a:pPr marL="285750" indent="-285750">
              <a:lnSpc>
                <a:spcPct val="150000"/>
              </a:lnSpc>
              <a:buFont typeface="Wingdings" panose="05000000000000000000" pitchFamily="2" charset="2"/>
              <a:buChar char="§"/>
            </a:pPr>
            <a:endParaRPr lang="en-GB" sz="2400" dirty="0"/>
          </a:p>
          <a:p>
            <a:pPr marL="285750" indent="-285750">
              <a:lnSpc>
                <a:spcPct val="150000"/>
              </a:lnSpc>
              <a:buFont typeface="Wingdings" panose="05000000000000000000" pitchFamily="2" charset="2"/>
              <a:buChar char="§"/>
            </a:pPr>
            <a:endParaRPr lang="ga-IE" sz="2400" dirty="0"/>
          </a:p>
        </p:txBody>
      </p:sp>
      <p:pic>
        <p:nvPicPr>
          <p:cNvPr id="2" name="Picture 1"/>
          <p:cNvPicPr>
            <a:picLocks noChangeAspect="1"/>
          </p:cNvPicPr>
          <p:nvPr/>
        </p:nvPicPr>
        <p:blipFill>
          <a:blip r:embed="rId2"/>
          <a:stretch>
            <a:fillRect/>
          </a:stretch>
        </p:blipFill>
        <p:spPr>
          <a:xfrm>
            <a:off x="4605967" y="1460588"/>
            <a:ext cx="7437765" cy="4828450"/>
          </a:xfrm>
          <a:prstGeom prst="rect">
            <a:avLst/>
          </a:prstGeom>
        </p:spPr>
      </p:pic>
    </p:spTree>
    <p:extLst>
      <p:ext uri="{BB962C8B-B14F-4D97-AF65-F5344CB8AC3E}">
        <p14:creationId xmlns:p14="http://schemas.microsoft.com/office/powerpoint/2010/main" val="4166924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8.0 Customer Portal </a:t>
            </a:r>
            <a:endParaRPr lang="ga-IE" dirty="0"/>
          </a:p>
        </p:txBody>
      </p:sp>
      <p:sp>
        <p:nvSpPr>
          <p:cNvPr id="5" name="Rectangle 4"/>
          <p:cNvSpPr/>
          <p:nvPr/>
        </p:nvSpPr>
        <p:spPr>
          <a:xfrm>
            <a:off x="0" y="916213"/>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342900" indent="-342900">
              <a:lnSpc>
                <a:spcPct val="150000"/>
              </a:lnSpc>
              <a:buFont typeface="Wingdings" charset="2"/>
              <a:buChar char="ü"/>
            </a:pPr>
            <a:r>
              <a:rPr lang="en-GB" sz="2300" dirty="0"/>
              <a:t>Allow your customers to:</a:t>
            </a:r>
          </a:p>
          <a:p>
            <a:pPr marL="800100" lvl="1" indent="-342900">
              <a:lnSpc>
                <a:spcPct val="150000"/>
              </a:lnSpc>
              <a:buFont typeface="Wingdings" charset="2"/>
              <a:buChar char="§"/>
            </a:pPr>
            <a:r>
              <a:rPr lang="en-GB" sz="2300" dirty="0"/>
              <a:t>Log in and see and report on work you are doing for them.</a:t>
            </a:r>
          </a:p>
          <a:p>
            <a:pPr marL="800100" lvl="1" indent="-342900">
              <a:lnSpc>
                <a:spcPct val="150000"/>
              </a:lnSpc>
              <a:buFont typeface="Wingdings" charset="2"/>
              <a:buChar char="§"/>
            </a:pPr>
            <a:r>
              <a:rPr lang="en-GB" sz="2300" dirty="0"/>
              <a:t>Send requests for work to be done.</a:t>
            </a:r>
          </a:p>
          <a:p>
            <a:pPr marL="800100" lvl="1" indent="-342900">
              <a:lnSpc>
                <a:spcPct val="150000"/>
              </a:lnSpc>
              <a:buFont typeface="Wingdings" charset="2"/>
              <a:buChar char="§"/>
            </a:pPr>
            <a:r>
              <a:rPr lang="en-GB" sz="2300" dirty="0"/>
              <a:t>Send comments on work done. </a:t>
            </a:r>
          </a:p>
          <a:p>
            <a:pPr marL="342900" indent="-342900">
              <a:lnSpc>
                <a:spcPct val="150000"/>
              </a:lnSpc>
              <a:buFont typeface="Wingdings" charset="2"/>
              <a:buChar char="ü"/>
            </a:pPr>
            <a:r>
              <a:rPr lang="en-GB" sz="2300" dirty="0"/>
              <a:t>Customisable with customers Logo and colour scheme</a:t>
            </a:r>
          </a:p>
          <a:p>
            <a:pPr marL="285750" indent="-285750">
              <a:lnSpc>
                <a:spcPct val="150000"/>
              </a:lnSpc>
              <a:buFont typeface="Wingdings" panose="05000000000000000000" pitchFamily="2" charset="2"/>
              <a:buChar char="§"/>
            </a:pPr>
            <a:endParaRPr lang="en-GB" sz="2300" dirty="0"/>
          </a:p>
          <a:p>
            <a:pPr marL="285750" indent="-285750">
              <a:lnSpc>
                <a:spcPct val="150000"/>
              </a:lnSpc>
              <a:buFont typeface="Wingdings" panose="05000000000000000000" pitchFamily="2" charset="2"/>
              <a:buChar char="§"/>
            </a:pPr>
            <a:endParaRPr lang="ga-IE" sz="2400" dirty="0"/>
          </a:p>
        </p:txBody>
      </p:sp>
      <p:pic>
        <p:nvPicPr>
          <p:cNvPr id="2" name="Picture 1"/>
          <p:cNvPicPr>
            <a:picLocks noChangeAspect="1"/>
          </p:cNvPicPr>
          <p:nvPr/>
        </p:nvPicPr>
        <p:blipFill>
          <a:blip r:embed="rId2"/>
          <a:stretch>
            <a:fillRect/>
          </a:stretch>
        </p:blipFill>
        <p:spPr>
          <a:xfrm>
            <a:off x="4679485" y="1092200"/>
            <a:ext cx="2483315" cy="1407593"/>
          </a:xfrm>
          <a:prstGeom prst="rect">
            <a:avLst/>
          </a:prstGeom>
        </p:spPr>
      </p:pic>
      <p:pic>
        <p:nvPicPr>
          <p:cNvPr id="6" name="Picture 5"/>
          <p:cNvPicPr>
            <a:picLocks noChangeAspect="1"/>
          </p:cNvPicPr>
          <p:nvPr/>
        </p:nvPicPr>
        <p:blipFill>
          <a:blip r:embed="rId3"/>
          <a:stretch>
            <a:fillRect/>
          </a:stretch>
        </p:blipFill>
        <p:spPr>
          <a:xfrm>
            <a:off x="8115034" y="1104900"/>
            <a:ext cx="3850853" cy="2159000"/>
          </a:xfrm>
          <a:prstGeom prst="rect">
            <a:avLst/>
          </a:prstGeom>
        </p:spPr>
      </p:pic>
      <p:pic>
        <p:nvPicPr>
          <p:cNvPr id="7" name="Picture 6"/>
          <p:cNvPicPr>
            <a:picLocks noChangeAspect="1"/>
          </p:cNvPicPr>
          <p:nvPr/>
        </p:nvPicPr>
        <p:blipFill>
          <a:blip r:embed="rId4"/>
          <a:stretch>
            <a:fillRect/>
          </a:stretch>
        </p:blipFill>
        <p:spPr>
          <a:xfrm>
            <a:off x="4762500" y="3009900"/>
            <a:ext cx="5765799" cy="3492500"/>
          </a:xfrm>
          <a:prstGeom prst="rect">
            <a:avLst/>
          </a:prstGeom>
        </p:spPr>
      </p:pic>
    </p:spTree>
    <p:extLst>
      <p:ext uri="{BB962C8B-B14F-4D97-AF65-F5344CB8AC3E}">
        <p14:creationId xmlns:p14="http://schemas.microsoft.com/office/powerpoint/2010/main" val="1402421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9.0 Integration with Third Party Software</a:t>
            </a:r>
            <a:endParaRPr lang="ga-IE" dirty="0"/>
          </a:p>
        </p:txBody>
      </p:sp>
      <p:sp>
        <p:nvSpPr>
          <p:cNvPr id="4" name="Rectangle 3"/>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nSpc>
                <a:spcPct val="150000"/>
              </a:lnSpc>
            </a:pPr>
            <a:r>
              <a:rPr lang="en-GB" sz="2400" dirty="0"/>
              <a:t>Integrate GeoPal with :</a:t>
            </a:r>
          </a:p>
          <a:p>
            <a:pPr marL="285750" indent="-285750">
              <a:lnSpc>
                <a:spcPct val="150000"/>
              </a:lnSpc>
              <a:buFont typeface="Wingdings" panose="05000000000000000000" pitchFamily="2" charset="2"/>
              <a:buChar char="§"/>
            </a:pPr>
            <a:r>
              <a:rPr lang="en-GB" sz="2400" dirty="0"/>
              <a:t>Finance systems : Sage, </a:t>
            </a:r>
            <a:r>
              <a:rPr lang="en-GB" sz="2400" dirty="0" err="1"/>
              <a:t>Quickpay</a:t>
            </a:r>
            <a:r>
              <a:rPr lang="en-GB" sz="2400" dirty="0"/>
              <a:t>, </a:t>
            </a:r>
            <a:r>
              <a:rPr lang="en-GB" sz="2400" dirty="0" err="1"/>
              <a:t>Freshbooks</a:t>
            </a:r>
            <a:r>
              <a:rPr lang="en-GB" sz="2400" dirty="0"/>
              <a:t>, </a:t>
            </a:r>
            <a:r>
              <a:rPr lang="en-GB" sz="2400" dirty="0" err="1"/>
              <a:t>Xero</a:t>
            </a:r>
            <a:r>
              <a:rPr lang="en-GB" sz="2400" dirty="0"/>
              <a:t>, </a:t>
            </a:r>
            <a:r>
              <a:rPr lang="en-GB" sz="2400" dirty="0" err="1"/>
              <a:t>etc</a:t>
            </a:r>
            <a:endParaRPr lang="en-GB" sz="2400" dirty="0"/>
          </a:p>
          <a:p>
            <a:pPr marL="285750" indent="-285750">
              <a:lnSpc>
                <a:spcPct val="150000"/>
              </a:lnSpc>
              <a:buFont typeface="Wingdings" panose="05000000000000000000" pitchFamily="2" charset="2"/>
              <a:buChar char="§"/>
            </a:pPr>
            <a:r>
              <a:rPr lang="en-GB" sz="2400" dirty="0"/>
              <a:t>CRM : Microsoft Dynamics CRM Salesforce, </a:t>
            </a:r>
            <a:r>
              <a:rPr lang="en-GB" sz="2400" dirty="0" err="1"/>
              <a:t>SugarCRM</a:t>
            </a:r>
            <a:r>
              <a:rPr lang="en-GB" sz="2400" dirty="0"/>
              <a:t>, </a:t>
            </a:r>
            <a:r>
              <a:rPr lang="en-GB" sz="2400" dirty="0" err="1"/>
              <a:t>Zoho</a:t>
            </a:r>
            <a:r>
              <a:rPr lang="en-GB" sz="2400" dirty="0"/>
              <a:t>, </a:t>
            </a:r>
            <a:r>
              <a:rPr lang="en-GB" sz="2400" dirty="0" err="1"/>
              <a:t>etc</a:t>
            </a:r>
            <a:endParaRPr lang="en-GB" sz="2400" dirty="0"/>
          </a:p>
          <a:p>
            <a:pPr marL="285750" indent="-285750">
              <a:lnSpc>
                <a:spcPct val="150000"/>
              </a:lnSpc>
              <a:buFont typeface="Wingdings" panose="05000000000000000000" pitchFamily="2" charset="2"/>
              <a:buChar char="§"/>
            </a:pPr>
            <a:r>
              <a:rPr lang="en-GB" sz="2400" dirty="0"/>
              <a:t>ERP : SAP Business 1, Microsoft Dynamics </a:t>
            </a:r>
            <a:r>
              <a:rPr lang="en-GB" sz="2400" dirty="0" err="1"/>
              <a:t>Nav</a:t>
            </a:r>
            <a:r>
              <a:rPr lang="en-GB" sz="2400" dirty="0"/>
              <a:t>, NetSuite, Sage, etc.</a:t>
            </a:r>
          </a:p>
          <a:p>
            <a:pPr marL="285750" indent="-285750">
              <a:lnSpc>
                <a:spcPct val="150000"/>
              </a:lnSpc>
              <a:buFont typeface="Wingdings" panose="05000000000000000000" pitchFamily="2" charset="2"/>
              <a:buChar char="§"/>
            </a:pPr>
            <a:endParaRPr lang="en-GB" sz="2400" dirty="0"/>
          </a:p>
          <a:p>
            <a:pPr marL="285750" indent="-285750">
              <a:lnSpc>
                <a:spcPct val="150000"/>
              </a:lnSpc>
              <a:buFont typeface="Wingdings" panose="05000000000000000000" pitchFamily="2" charset="2"/>
              <a:buChar char="§"/>
            </a:pPr>
            <a:endParaRPr lang="ga-IE" sz="2400" dirty="0"/>
          </a:p>
        </p:txBody>
      </p:sp>
      <p:pic>
        <p:nvPicPr>
          <p:cNvPr id="5" name="Picture 4"/>
          <p:cNvPicPr>
            <a:picLocks noChangeAspect="1"/>
          </p:cNvPicPr>
          <p:nvPr/>
        </p:nvPicPr>
        <p:blipFill>
          <a:blip r:embed="rId2"/>
          <a:stretch>
            <a:fillRect/>
          </a:stretch>
        </p:blipFill>
        <p:spPr>
          <a:xfrm>
            <a:off x="4650594" y="1163842"/>
            <a:ext cx="7541406" cy="5694158"/>
          </a:xfrm>
          <a:prstGeom prst="rect">
            <a:avLst/>
          </a:prstGeom>
        </p:spPr>
      </p:pic>
      <p:pic>
        <p:nvPicPr>
          <p:cNvPr id="2" name="Picture 1"/>
          <p:cNvPicPr>
            <a:picLocks noChangeAspect="1"/>
          </p:cNvPicPr>
          <p:nvPr/>
        </p:nvPicPr>
        <p:blipFill>
          <a:blip r:embed="rId3"/>
          <a:stretch>
            <a:fillRect/>
          </a:stretch>
        </p:blipFill>
        <p:spPr>
          <a:xfrm>
            <a:off x="8509000" y="2302933"/>
            <a:ext cx="948267" cy="850782"/>
          </a:xfrm>
          <a:prstGeom prst="rect">
            <a:avLst/>
          </a:prstGeom>
        </p:spPr>
      </p:pic>
    </p:spTree>
    <p:extLst>
      <p:ext uri="{BB962C8B-B14F-4D97-AF65-F5344CB8AC3E}">
        <p14:creationId xmlns:p14="http://schemas.microsoft.com/office/powerpoint/2010/main" val="1139735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11 CRM</a:t>
            </a:r>
            <a:endParaRPr lang="ga-IE" dirty="0"/>
          </a:p>
        </p:txBody>
      </p:sp>
      <p:sp>
        <p:nvSpPr>
          <p:cNvPr id="5" name="Rectangle 4"/>
          <p:cNvSpPr/>
          <p:nvPr/>
        </p:nvSpPr>
        <p:spPr>
          <a:xfrm>
            <a:off x="0" y="904455"/>
            <a:ext cx="4459458" cy="5966373"/>
          </a:xfrm>
          <a:prstGeom prst="rect">
            <a:avLst/>
          </a:prstGeom>
          <a:ln/>
        </p:spPr>
        <p:style>
          <a:lnRef idx="3">
            <a:schemeClr val="lt1"/>
          </a:lnRef>
          <a:fillRef idx="1">
            <a:schemeClr val="accent5"/>
          </a:fillRef>
          <a:effectRef idx="1">
            <a:schemeClr val="accent5"/>
          </a:effectRef>
          <a:fontRef idx="minor">
            <a:schemeClr val="lt1"/>
          </a:fontRef>
        </p:style>
        <p:txBody>
          <a:bodyPr rtlCol="0" anchor="t"/>
          <a:lstStyle/>
          <a:p>
            <a:pPr marL="342900" indent="-342900">
              <a:lnSpc>
                <a:spcPct val="150000"/>
              </a:lnSpc>
              <a:buFont typeface="Wingdings" charset="2"/>
              <a:buChar char="ü"/>
            </a:pPr>
            <a:r>
              <a:rPr lang="en-GB" sz="2300" dirty="0"/>
              <a:t>Log all contact details </a:t>
            </a:r>
          </a:p>
          <a:p>
            <a:pPr marL="342900" indent="-342900">
              <a:lnSpc>
                <a:spcPct val="150000"/>
              </a:lnSpc>
              <a:buFont typeface="Wingdings" charset="2"/>
              <a:buChar char="ü"/>
            </a:pPr>
            <a:r>
              <a:rPr lang="en-GB" sz="2300" dirty="0"/>
              <a:t>See in one place all jobs undertaken for all locations over any period of time</a:t>
            </a:r>
          </a:p>
          <a:p>
            <a:pPr marL="342900" indent="-342900">
              <a:lnSpc>
                <a:spcPct val="150000"/>
              </a:lnSpc>
              <a:buFont typeface="Wingdings" charset="2"/>
              <a:buChar char="ü"/>
            </a:pPr>
            <a:r>
              <a:rPr lang="en-GB" sz="2300" dirty="0"/>
              <a:t>Store any asset information for all locations</a:t>
            </a:r>
          </a:p>
          <a:p>
            <a:pPr marL="342900" indent="-342900">
              <a:lnSpc>
                <a:spcPct val="150000"/>
              </a:lnSpc>
              <a:buFont typeface="Wingdings" charset="2"/>
              <a:buChar char="ü"/>
            </a:pPr>
            <a:r>
              <a:rPr lang="en-GB" sz="2300" dirty="0"/>
              <a:t>Add Extra field and notes as you require for example to categorise and classify your clients </a:t>
            </a:r>
          </a:p>
          <a:p>
            <a:pPr marL="285750" indent="-285750">
              <a:lnSpc>
                <a:spcPct val="150000"/>
              </a:lnSpc>
              <a:buFont typeface="Wingdings" panose="05000000000000000000" pitchFamily="2" charset="2"/>
              <a:buChar char="§"/>
            </a:pPr>
            <a:endParaRPr lang="en-GB" sz="2300" dirty="0"/>
          </a:p>
          <a:p>
            <a:pPr marL="285750" indent="-285750">
              <a:lnSpc>
                <a:spcPct val="150000"/>
              </a:lnSpc>
              <a:buFont typeface="Wingdings" panose="05000000000000000000" pitchFamily="2" charset="2"/>
              <a:buChar char="§"/>
            </a:pPr>
            <a:endParaRPr lang="ga-IE" sz="2400" dirty="0"/>
          </a:p>
        </p:txBody>
      </p:sp>
      <p:pic>
        <p:nvPicPr>
          <p:cNvPr id="2" name="Picture 1"/>
          <p:cNvPicPr>
            <a:picLocks noChangeAspect="1"/>
          </p:cNvPicPr>
          <p:nvPr/>
        </p:nvPicPr>
        <p:blipFill>
          <a:blip r:embed="rId2"/>
          <a:stretch>
            <a:fillRect/>
          </a:stretch>
        </p:blipFill>
        <p:spPr>
          <a:xfrm>
            <a:off x="4858198" y="3835400"/>
            <a:ext cx="4577901" cy="1817308"/>
          </a:xfrm>
          <a:prstGeom prst="rect">
            <a:avLst/>
          </a:prstGeom>
        </p:spPr>
      </p:pic>
      <p:pic>
        <p:nvPicPr>
          <p:cNvPr id="6" name="Picture 5"/>
          <p:cNvPicPr>
            <a:picLocks noChangeAspect="1"/>
          </p:cNvPicPr>
          <p:nvPr/>
        </p:nvPicPr>
        <p:blipFill>
          <a:blip r:embed="rId3"/>
          <a:stretch>
            <a:fillRect/>
          </a:stretch>
        </p:blipFill>
        <p:spPr>
          <a:xfrm>
            <a:off x="5233826" y="1117600"/>
            <a:ext cx="5789774" cy="2572660"/>
          </a:xfrm>
          <a:prstGeom prst="rect">
            <a:avLst/>
          </a:prstGeom>
        </p:spPr>
      </p:pic>
      <p:pic>
        <p:nvPicPr>
          <p:cNvPr id="7" name="Picture 6"/>
          <p:cNvPicPr>
            <a:picLocks noChangeAspect="1"/>
          </p:cNvPicPr>
          <p:nvPr/>
        </p:nvPicPr>
        <p:blipFill>
          <a:blip r:embed="rId4"/>
          <a:stretch>
            <a:fillRect/>
          </a:stretch>
        </p:blipFill>
        <p:spPr>
          <a:xfrm>
            <a:off x="9626600" y="4704780"/>
            <a:ext cx="2341893" cy="1594420"/>
          </a:xfrm>
          <a:prstGeom prst="rect">
            <a:avLst/>
          </a:prstGeom>
        </p:spPr>
      </p:pic>
    </p:spTree>
    <p:extLst>
      <p:ext uri="{BB962C8B-B14F-4D97-AF65-F5344CB8AC3E}">
        <p14:creationId xmlns:p14="http://schemas.microsoft.com/office/powerpoint/2010/main" val="2635512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12 Credit Card Payment</a:t>
            </a:r>
            <a:endParaRPr lang="ga-IE" dirty="0"/>
          </a:p>
        </p:txBody>
      </p:sp>
      <p:sp>
        <p:nvSpPr>
          <p:cNvPr id="5" name="Rectangle 4"/>
          <p:cNvSpPr/>
          <p:nvPr/>
        </p:nvSpPr>
        <p:spPr>
          <a:xfrm>
            <a:off x="0" y="904455"/>
            <a:ext cx="4459458" cy="5966373"/>
          </a:xfrm>
          <a:prstGeom prst="rect">
            <a:avLst/>
          </a:prstGeom>
          <a:ln/>
        </p:spPr>
        <p:style>
          <a:lnRef idx="3">
            <a:schemeClr val="lt1"/>
          </a:lnRef>
          <a:fillRef idx="1">
            <a:schemeClr val="accent5"/>
          </a:fillRef>
          <a:effectRef idx="1">
            <a:schemeClr val="accent5"/>
          </a:effectRef>
          <a:fontRef idx="minor">
            <a:schemeClr val="lt1"/>
          </a:fontRef>
        </p:style>
        <p:txBody>
          <a:bodyPr rtlCol="0" anchor="t"/>
          <a:lstStyle/>
          <a:p>
            <a:pPr marL="342900" indent="-342900">
              <a:lnSpc>
                <a:spcPct val="150000"/>
              </a:lnSpc>
              <a:buFont typeface="Wingdings" charset="2"/>
              <a:buChar char="ü"/>
            </a:pPr>
            <a:r>
              <a:rPr lang="en-GB" sz="2300" dirty="0"/>
              <a:t>Accept and Process credit card payments in the field </a:t>
            </a:r>
          </a:p>
          <a:p>
            <a:pPr marL="342900" indent="-342900">
              <a:lnSpc>
                <a:spcPct val="150000"/>
              </a:lnSpc>
              <a:buFont typeface="Wingdings" charset="2"/>
              <a:buChar char="ü"/>
            </a:pPr>
            <a:r>
              <a:rPr lang="en-GB" sz="2300" dirty="0"/>
              <a:t>Accept signatures with card</a:t>
            </a:r>
          </a:p>
          <a:p>
            <a:pPr marL="342900" indent="-342900">
              <a:lnSpc>
                <a:spcPct val="150000"/>
              </a:lnSpc>
              <a:buFont typeface="Wingdings" charset="2"/>
              <a:buChar char="ü"/>
            </a:pPr>
            <a:r>
              <a:rPr lang="en-GB" sz="2300" dirty="0"/>
              <a:t>Use your own logo and colours </a:t>
            </a:r>
          </a:p>
          <a:p>
            <a:pPr>
              <a:lnSpc>
                <a:spcPct val="150000"/>
              </a:lnSpc>
            </a:pPr>
            <a:endParaRPr lang="en-GB" sz="2300" dirty="0"/>
          </a:p>
          <a:p>
            <a:pPr marL="342900" indent="-342900">
              <a:lnSpc>
                <a:spcPct val="150000"/>
              </a:lnSpc>
              <a:buFont typeface="Wingdings" charset="2"/>
              <a:buChar char="ü"/>
            </a:pPr>
            <a:endParaRPr lang="en-GB" sz="2300" dirty="0"/>
          </a:p>
          <a:p>
            <a:pPr marL="342900" indent="-342900">
              <a:lnSpc>
                <a:spcPct val="150000"/>
              </a:lnSpc>
              <a:buFont typeface="Wingdings" charset="2"/>
              <a:buChar char="ü"/>
            </a:pPr>
            <a:endParaRPr lang="en-GB" sz="2300" dirty="0"/>
          </a:p>
          <a:p>
            <a:pPr marL="342900" indent="-342900">
              <a:lnSpc>
                <a:spcPct val="150000"/>
              </a:lnSpc>
              <a:buFont typeface="Wingdings" charset="2"/>
              <a:buChar char="ü"/>
            </a:pPr>
            <a:endParaRPr lang="en-GB" sz="2300" dirty="0"/>
          </a:p>
          <a:p>
            <a:pPr marL="285750" indent="-285750">
              <a:lnSpc>
                <a:spcPct val="150000"/>
              </a:lnSpc>
              <a:buFont typeface="Wingdings" panose="05000000000000000000" pitchFamily="2" charset="2"/>
              <a:buChar char="§"/>
            </a:pPr>
            <a:endParaRPr lang="en-GB" sz="2300" dirty="0"/>
          </a:p>
          <a:p>
            <a:pPr marL="285750" indent="-285750">
              <a:lnSpc>
                <a:spcPct val="150000"/>
              </a:lnSpc>
              <a:buFont typeface="Wingdings" panose="05000000000000000000" pitchFamily="2" charset="2"/>
              <a:buChar char="§"/>
            </a:pPr>
            <a:endParaRPr lang="ga-IE" sz="2400" dirty="0"/>
          </a:p>
        </p:txBody>
      </p:sp>
      <p:grpSp>
        <p:nvGrpSpPr>
          <p:cNvPr id="8" name="Group 7"/>
          <p:cNvGrpSpPr/>
          <p:nvPr/>
        </p:nvGrpSpPr>
        <p:grpSpPr>
          <a:xfrm>
            <a:off x="6180152" y="621119"/>
            <a:ext cx="3136266" cy="5982879"/>
            <a:chOff x="6303156" y="875121"/>
            <a:chExt cx="3136266" cy="5982879"/>
          </a:xfrm>
        </p:grpSpPr>
        <p:pic>
          <p:nvPicPr>
            <p:cNvPr id="9" name="Picture 2" descr="http://4.bp.blogspot.com/-2uPTqM5qASU/UXIfCpIFyWI/AAAAAAAAAEg/ZoKxPtXMxUY/s1600/314px-Galaxy_S4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156" y="875121"/>
              <a:ext cx="3136266" cy="5982879"/>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473" y="1475050"/>
              <a:ext cx="2723154" cy="4863445"/>
            </a:xfrm>
            <a:prstGeom prst="rect">
              <a:avLst/>
            </a:prstGeom>
          </p:spPr>
        </p:pic>
      </p:grpSp>
      <p:pic>
        <p:nvPicPr>
          <p:cNvPr id="4" name="Picture 3"/>
          <p:cNvPicPr>
            <a:picLocks noChangeAspect="1"/>
          </p:cNvPicPr>
          <p:nvPr/>
        </p:nvPicPr>
        <p:blipFill>
          <a:blip r:embed="rId4"/>
          <a:stretch>
            <a:fillRect/>
          </a:stretch>
        </p:blipFill>
        <p:spPr>
          <a:xfrm>
            <a:off x="6424946" y="1790700"/>
            <a:ext cx="2655554" cy="4279900"/>
          </a:xfrm>
          <a:prstGeom prst="rect">
            <a:avLst/>
          </a:prstGeom>
        </p:spPr>
      </p:pic>
      <p:pic>
        <p:nvPicPr>
          <p:cNvPr id="2" name="Picture 1"/>
          <p:cNvPicPr>
            <a:picLocks noChangeAspect="1"/>
          </p:cNvPicPr>
          <p:nvPr/>
        </p:nvPicPr>
        <p:blipFill>
          <a:blip r:embed="rId5"/>
          <a:stretch>
            <a:fillRect/>
          </a:stretch>
        </p:blipFill>
        <p:spPr>
          <a:xfrm>
            <a:off x="6442075" y="2273300"/>
            <a:ext cx="2622549" cy="1066800"/>
          </a:xfrm>
          <a:prstGeom prst="rect">
            <a:avLst/>
          </a:prstGeom>
        </p:spPr>
      </p:pic>
    </p:spTree>
    <p:extLst>
      <p:ext uri="{BB962C8B-B14F-4D97-AF65-F5344CB8AC3E}">
        <p14:creationId xmlns:p14="http://schemas.microsoft.com/office/powerpoint/2010/main" val="2266410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 Main GeoPal Features</a:t>
            </a:r>
            <a:endParaRPr lang="ga-IE" dirty="0"/>
          </a:p>
        </p:txBody>
      </p:sp>
      <p:sp>
        <p:nvSpPr>
          <p:cNvPr id="8" name="TextBox 7"/>
          <p:cNvSpPr txBox="1"/>
          <p:nvPr/>
        </p:nvSpPr>
        <p:spPr>
          <a:xfrm>
            <a:off x="354698" y="1021148"/>
            <a:ext cx="5868302" cy="5604098"/>
          </a:xfrm>
          <a:prstGeom prst="rect">
            <a:avLst/>
          </a:prstGeom>
          <a:noFill/>
        </p:spPr>
        <p:txBody>
          <a:bodyPr wrap="square" rtlCol="0">
            <a:spAutoFit/>
          </a:bodyPr>
          <a:lstStyle/>
          <a:p>
            <a:pPr>
              <a:lnSpc>
                <a:spcPts val="3500"/>
              </a:lnSpc>
            </a:pPr>
            <a:r>
              <a:rPr lang="en-IE" sz="2400" dirty="0">
                <a:solidFill>
                  <a:srgbClr val="000000"/>
                </a:solidFill>
              </a:rPr>
              <a:t>1.0 KPI and SLA Information/Analysis </a:t>
            </a:r>
          </a:p>
          <a:p>
            <a:pPr>
              <a:lnSpc>
                <a:spcPts val="3500"/>
              </a:lnSpc>
            </a:pPr>
            <a:r>
              <a:rPr lang="en-IE" sz="2400" dirty="0">
                <a:solidFill>
                  <a:srgbClr val="000000"/>
                </a:solidFill>
              </a:rPr>
              <a:t>2.0 Custom (Paperless) Job Workflows</a:t>
            </a:r>
          </a:p>
          <a:p>
            <a:pPr lvl="1">
              <a:lnSpc>
                <a:spcPts val="3500"/>
              </a:lnSpc>
            </a:pPr>
            <a:r>
              <a:rPr lang="en-IE" sz="2400" dirty="0">
                <a:solidFill>
                  <a:srgbClr val="000000"/>
                </a:solidFill>
              </a:rPr>
              <a:t>2.1 Remove paper </a:t>
            </a:r>
          </a:p>
          <a:p>
            <a:pPr lvl="1">
              <a:lnSpc>
                <a:spcPts val="3500"/>
              </a:lnSpc>
            </a:pPr>
            <a:r>
              <a:rPr lang="en-IE" sz="2400" dirty="0">
                <a:solidFill>
                  <a:srgbClr val="000000"/>
                </a:solidFill>
              </a:rPr>
              <a:t>2.2 Time and Materials Capture</a:t>
            </a:r>
          </a:p>
          <a:p>
            <a:pPr lvl="1">
              <a:lnSpc>
                <a:spcPts val="3500"/>
              </a:lnSpc>
            </a:pPr>
            <a:r>
              <a:rPr lang="en-IE" sz="2400" dirty="0">
                <a:solidFill>
                  <a:srgbClr val="000000"/>
                </a:solidFill>
              </a:rPr>
              <a:t>2.3 Proof of Attendance </a:t>
            </a:r>
          </a:p>
          <a:p>
            <a:pPr lvl="1">
              <a:lnSpc>
                <a:spcPts val="3500"/>
              </a:lnSpc>
            </a:pPr>
            <a:r>
              <a:rPr lang="en-IE" sz="2400" dirty="0">
                <a:solidFill>
                  <a:srgbClr val="000000"/>
                </a:solidFill>
              </a:rPr>
              <a:t>2.4 Capture order changes</a:t>
            </a:r>
          </a:p>
          <a:p>
            <a:pPr lvl="1">
              <a:lnSpc>
                <a:spcPts val="3500"/>
              </a:lnSpc>
            </a:pPr>
            <a:r>
              <a:rPr lang="en-IE" sz="2400" dirty="0">
                <a:solidFill>
                  <a:srgbClr val="000000"/>
                </a:solidFill>
              </a:rPr>
              <a:t>2.5 All Safety and Health Forms</a:t>
            </a:r>
          </a:p>
          <a:p>
            <a:pPr lvl="1">
              <a:lnSpc>
                <a:spcPct val="150000"/>
              </a:lnSpc>
            </a:pPr>
            <a:endParaRPr lang="en-IE" sz="2800" dirty="0">
              <a:solidFill>
                <a:srgbClr val="000000"/>
              </a:solidFill>
            </a:endParaRPr>
          </a:p>
          <a:p>
            <a:pPr>
              <a:lnSpc>
                <a:spcPct val="150000"/>
              </a:lnSpc>
            </a:pPr>
            <a:endParaRPr lang="en-IE" sz="2800" dirty="0">
              <a:solidFill>
                <a:schemeClr val="bg1"/>
              </a:solidFill>
            </a:endParaRPr>
          </a:p>
          <a:p>
            <a:pPr>
              <a:lnSpc>
                <a:spcPct val="150000"/>
              </a:lnSpc>
            </a:pPr>
            <a:endParaRPr lang="en-IE" sz="2400" dirty="0">
              <a:solidFill>
                <a:schemeClr val="bg1"/>
              </a:solidFill>
            </a:endParaRPr>
          </a:p>
          <a:p>
            <a:pPr>
              <a:lnSpc>
                <a:spcPct val="150000"/>
              </a:lnSpc>
            </a:pPr>
            <a:endParaRPr lang="en-IE" sz="2400" dirty="0">
              <a:solidFill>
                <a:schemeClr val="bg1"/>
              </a:solidFill>
            </a:endParaRPr>
          </a:p>
        </p:txBody>
      </p:sp>
      <p:sp>
        <p:nvSpPr>
          <p:cNvPr id="4" name="TextBox 3"/>
          <p:cNvSpPr txBox="1"/>
          <p:nvPr/>
        </p:nvSpPr>
        <p:spPr>
          <a:xfrm>
            <a:off x="6324600" y="976980"/>
            <a:ext cx="6126628" cy="4629472"/>
          </a:xfrm>
          <a:prstGeom prst="rect">
            <a:avLst/>
          </a:prstGeom>
          <a:noFill/>
        </p:spPr>
        <p:txBody>
          <a:bodyPr wrap="square" rtlCol="0">
            <a:spAutoFit/>
          </a:bodyPr>
          <a:lstStyle/>
          <a:p>
            <a:pPr>
              <a:lnSpc>
                <a:spcPts val="3500"/>
              </a:lnSpc>
            </a:pPr>
            <a:r>
              <a:rPr lang="en-IE" sz="2400" dirty="0">
                <a:solidFill>
                  <a:srgbClr val="000000"/>
                </a:solidFill>
              </a:rPr>
              <a:t>3. Field Asset Management</a:t>
            </a:r>
          </a:p>
          <a:p>
            <a:pPr>
              <a:lnSpc>
                <a:spcPts val="3500"/>
              </a:lnSpc>
            </a:pPr>
            <a:r>
              <a:rPr lang="en-IE" sz="2400" dirty="0">
                <a:solidFill>
                  <a:srgbClr val="000000"/>
                </a:solidFill>
              </a:rPr>
              <a:t>4. Worker location tracking</a:t>
            </a:r>
          </a:p>
          <a:p>
            <a:pPr>
              <a:lnSpc>
                <a:spcPts val="3500"/>
              </a:lnSpc>
            </a:pPr>
            <a:r>
              <a:rPr lang="en-IE" sz="2400" dirty="0">
                <a:solidFill>
                  <a:srgbClr val="000000"/>
                </a:solidFill>
              </a:rPr>
              <a:t>5. Step by Step Navigation</a:t>
            </a:r>
          </a:p>
          <a:p>
            <a:pPr>
              <a:lnSpc>
                <a:spcPts val="3500"/>
              </a:lnSpc>
            </a:pPr>
            <a:r>
              <a:rPr lang="en-IE" sz="2400" dirty="0">
                <a:solidFill>
                  <a:srgbClr val="000000"/>
                </a:solidFill>
              </a:rPr>
              <a:t>6. Job Scheduling and Dispatch</a:t>
            </a:r>
          </a:p>
          <a:p>
            <a:pPr>
              <a:lnSpc>
                <a:spcPts val="3500"/>
              </a:lnSpc>
            </a:pPr>
            <a:r>
              <a:rPr lang="en-IE" sz="2400" dirty="0">
                <a:solidFill>
                  <a:srgbClr val="000000"/>
                </a:solidFill>
              </a:rPr>
              <a:t>7. On line real time Reports</a:t>
            </a:r>
          </a:p>
          <a:p>
            <a:pPr>
              <a:lnSpc>
                <a:spcPts val="3500"/>
              </a:lnSpc>
            </a:pPr>
            <a:r>
              <a:rPr lang="en-IE" sz="2400" dirty="0">
                <a:solidFill>
                  <a:srgbClr val="000000"/>
                </a:solidFill>
              </a:rPr>
              <a:t>8. Data Exchange to 3</a:t>
            </a:r>
            <a:r>
              <a:rPr lang="en-IE" sz="2400" baseline="30000" dirty="0">
                <a:solidFill>
                  <a:srgbClr val="000000"/>
                </a:solidFill>
              </a:rPr>
              <a:t>rd</a:t>
            </a:r>
            <a:r>
              <a:rPr lang="en-IE" sz="2400" dirty="0">
                <a:solidFill>
                  <a:srgbClr val="000000"/>
                </a:solidFill>
              </a:rPr>
              <a:t> party s/w</a:t>
            </a:r>
          </a:p>
          <a:p>
            <a:pPr>
              <a:lnSpc>
                <a:spcPts val="3500"/>
              </a:lnSpc>
            </a:pPr>
            <a:r>
              <a:rPr lang="en-IE" sz="2400" dirty="0">
                <a:solidFill>
                  <a:srgbClr val="000000"/>
                </a:solidFill>
              </a:rPr>
              <a:t>9. Proactive Field Service (IoT/M2M)</a:t>
            </a:r>
          </a:p>
          <a:p>
            <a:pPr>
              <a:lnSpc>
                <a:spcPts val="3500"/>
              </a:lnSpc>
            </a:pPr>
            <a:r>
              <a:rPr lang="en-IE" sz="2400" dirty="0">
                <a:solidFill>
                  <a:srgbClr val="000000"/>
                </a:solidFill>
              </a:rPr>
              <a:t>10. Lone Worker Protection </a:t>
            </a:r>
          </a:p>
          <a:p>
            <a:pPr>
              <a:lnSpc>
                <a:spcPct val="150000"/>
              </a:lnSpc>
            </a:pPr>
            <a:endParaRPr lang="en-IE" sz="2400" dirty="0">
              <a:solidFill>
                <a:srgbClr val="000000"/>
              </a:solidFill>
            </a:endParaRPr>
          </a:p>
          <a:p>
            <a:endParaRPr lang="en-IE" dirty="0">
              <a:solidFill>
                <a:srgbClr val="000000"/>
              </a:solidFill>
            </a:endParaRPr>
          </a:p>
        </p:txBody>
      </p:sp>
    </p:spTree>
    <p:extLst>
      <p:ext uri="{BB962C8B-B14F-4D97-AF65-F5344CB8AC3E}">
        <p14:creationId xmlns:p14="http://schemas.microsoft.com/office/powerpoint/2010/main" val="749155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Sample Executive Dashboard – Business Intelligence </a:t>
            </a:r>
          </a:p>
        </p:txBody>
      </p:sp>
      <p:sp>
        <p:nvSpPr>
          <p:cNvPr id="2" name="TextBox 1"/>
          <p:cNvSpPr txBox="1"/>
          <p:nvPr/>
        </p:nvSpPr>
        <p:spPr>
          <a:xfrm>
            <a:off x="397688" y="1193442"/>
            <a:ext cx="9287920" cy="3693318"/>
          </a:xfrm>
          <a:prstGeom prst="rect">
            <a:avLst/>
          </a:prstGeom>
          <a:noFill/>
        </p:spPr>
        <p:txBody>
          <a:bodyPr wrap="square" rtlCol="0">
            <a:spAutoFit/>
          </a:bodyPr>
          <a:lstStyle/>
          <a:p>
            <a:pPr marL="285750" indent="-285750">
              <a:buFont typeface="Wingdings" charset="2"/>
              <a:buChar char="ü"/>
            </a:pPr>
            <a:r>
              <a:rPr lang="en-IE" sz="2600" dirty="0"/>
              <a:t>Track 100s KPIs</a:t>
            </a:r>
          </a:p>
          <a:p>
            <a:pPr marL="285750" indent="-285750">
              <a:buFont typeface="Wingdings" charset="2"/>
              <a:buChar char="ü"/>
            </a:pPr>
            <a:r>
              <a:rPr lang="en-IE" sz="2600" dirty="0"/>
              <a:t>Real time analysis aginst SLAs</a:t>
            </a:r>
          </a:p>
          <a:p>
            <a:pPr marL="285750" indent="-285750">
              <a:buFont typeface="Wingdings" charset="2"/>
              <a:buChar char="ü"/>
            </a:pPr>
            <a:r>
              <a:rPr lang="en-IE" sz="2600" dirty="0"/>
              <a:t>Real time alerts (emails and SMS)</a:t>
            </a:r>
          </a:p>
          <a:p>
            <a:pPr marL="285750" indent="-285750">
              <a:buFont typeface="Wingdings" charset="2"/>
              <a:buChar char="ü"/>
            </a:pPr>
            <a:r>
              <a:rPr lang="en-IE" sz="2600" dirty="0"/>
              <a:t>Very flexible, interact and navigate </a:t>
            </a:r>
          </a:p>
          <a:p>
            <a:pPr marL="285750" indent="-285750">
              <a:buFont typeface="Wingdings" charset="2"/>
              <a:buChar char="ü"/>
            </a:pPr>
            <a:r>
              <a:rPr lang="en-IE" sz="2600" dirty="0"/>
              <a:t>Can be dynamically flexed : patterns, trends and correlations</a:t>
            </a:r>
          </a:p>
          <a:p>
            <a:pPr marL="285750" indent="-285750">
              <a:buFont typeface="Wingdings" charset="2"/>
              <a:buChar char="ü"/>
            </a:pPr>
            <a:r>
              <a:rPr lang="en-IE" sz="2600" dirty="0"/>
              <a:t>Suitable for flexible analytical scenarios</a:t>
            </a:r>
          </a:p>
          <a:p>
            <a:pPr marL="285750" indent="-285750">
              <a:buFont typeface="Wingdings" charset="2"/>
              <a:buChar char="ü"/>
            </a:pPr>
            <a:r>
              <a:rPr lang="en-IE" sz="2600" dirty="0"/>
              <a:t>Allows interpretation of data at a deeper level</a:t>
            </a:r>
          </a:p>
          <a:p>
            <a:pPr marL="285750" indent="-285750">
              <a:buFont typeface="Wingdings" charset="2"/>
              <a:buChar char="ü"/>
            </a:pPr>
            <a:r>
              <a:rPr lang="en-IE" sz="2600" dirty="0"/>
              <a:t>Allows questioning, examining, interpreting, comparing, and confirming</a:t>
            </a:r>
          </a:p>
        </p:txBody>
      </p:sp>
    </p:spTree>
    <p:extLst>
      <p:ext uri="{BB962C8B-B14F-4D97-AF65-F5344CB8AC3E}">
        <p14:creationId xmlns:p14="http://schemas.microsoft.com/office/powerpoint/2010/main" val="2210457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a:buFont typeface="Wingdings" charset="2"/>
              <a:buChar char="ü"/>
            </a:pPr>
            <a:r>
              <a:rPr lang="en-IE" dirty="0"/>
              <a:t>Environmental surveys</a:t>
            </a:r>
          </a:p>
          <a:p>
            <a:pPr>
              <a:buFont typeface="Wingdings" charset="2"/>
              <a:buChar char="ü"/>
            </a:pPr>
            <a:r>
              <a:rPr lang="en-IE" dirty="0"/>
              <a:t>Traffic Management through IoT/M2M Module</a:t>
            </a:r>
          </a:p>
          <a:p>
            <a:pPr>
              <a:buFont typeface="Wingdings" charset="2"/>
              <a:buChar char="ü"/>
            </a:pPr>
            <a:r>
              <a:rPr lang="en-IE" dirty="0"/>
              <a:t>Interconnect to GIS systems to display GIS information in the field</a:t>
            </a:r>
          </a:p>
          <a:p>
            <a:pPr>
              <a:buFont typeface="Wingdings" charset="2"/>
              <a:buChar char="ü"/>
            </a:pPr>
            <a:r>
              <a:rPr lang="en-IE" dirty="0"/>
              <a:t>Housing Surveys</a:t>
            </a:r>
          </a:p>
          <a:p>
            <a:pPr>
              <a:buFont typeface="Wingdings" charset="2"/>
              <a:buChar char="ü"/>
            </a:pPr>
            <a:r>
              <a:rPr lang="en-IE" dirty="0"/>
              <a:t>All field health and Safety checks</a:t>
            </a:r>
          </a:p>
          <a:p>
            <a:pPr>
              <a:buFont typeface="Wingdings" charset="2"/>
              <a:buChar char="ü"/>
            </a:pPr>
            <a:r>
              <a:rPr lang="en-IE" dirty="0"/>
              <a:t>All vehicle checks </a:t>
            </a:r>
          </a:p>
          <a:p>
            <a:pPr>
              <a:buFont typeface="Wingdings" charset="2"/>
              <a:buChar char="ü"/>
            </a:pPr>
            <a:r>
              <a:rPr lang="en-IE" dirty="0"/>
              <a:t>Building code control</a:t>
            </a:r>
          </a:p>
          <a:p>
            <a:pPr>
              <a:buFont typeface="Wingdings" charset="2"/>
              <a:buChar char="ü"/>
            </a:pPr>
            <a:r>
              <a:rPr lang="en-IE" dirty="0"/>
              <a:t>Road Surveys</a:t>
            </a:r>
          </a:p>
          <a:p>
            <a:pPr>
              <a:buFont typeface="Wingdings" charset="2"/>
              <a:buChar char="ü"/>
            </a:pPr>
            <a:r>
              <a:rPr lang="en-IE" dirty="0"/>
              <a:t>Water survey reports</a:t>
            </a:r>
          </a:p>
          <a:p>
            <a:pPr>
              <a:buFont typeface="Wingdings" charset="2"/>
              <a:buChar char="ü"/>
            </a:pPr>
            <a:r>
              <a:rPr lang="en-IE" dirty="0"/>
              <a:t>Parking tickets</a:t>
            </a:r>
          </a:p>
          <a:p>
            <a:pPr>
              <a:buFont typeface="Wingdings" charset="2"/>
              <a:buChar char="ü"/>
            </a:pPr>
            <a:r>
              <a:rPr lang="en-IE" dirty="0"/>
              <a:t>Credit Control</a:t>
            </a:r>
          </a:p>
          <a:p>
            <a:pPr>
              <a:buFont typeface="Wingdings" charset="2"/>
              <a:buChar char="ü"/>
            </a:pPr>
            <a:r>
              <a:rPr lang="en-IE" dirty="0"/>
              <a:t>Field Payments </a:t>
            </a:r>
          </a:p>
          <a:p>
            <a:endParaRPr lang="en-IE" dirty="0"/>
          </a:p>
        </p:txBody>
      </p:sp>
      <p:sp>
        <p:nvSpPr>
          <p:cNvPr id="3" name="Title 2"/>
          <p:cNvSpPr>
            <a:spLocks noGrp="1"/>
          </p:cNvSpPr>
          <p:nvPr>
            <p:ph type="title"/>
          </p:nvPr>
        </p:nvSpPr>
        <p:spPr/>
        <p:txBody>
          <a:bodyPr/>
          <a:lstStyle/>
          <a:p>
            <a:r>
              <a:rPr lang="en-IE" dirty="0"/>
              <a:t>Sample Public Body Use Cases</a:t>
            </a:r>
          </a:p>
        </p:txBody>
      </p:sp>
    </p:spTree>
    <p:extLst>
      <p:ext uri="{BB962C8B-B14F-4D97-AF65-F5344CB8AC3E}">
        <p14:creationId xmlns:p14="http://schemas.microsoft.com/office/powerpoint/2010/main" val="708535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Dashboard Examples </a:t>
            </a:r>
          </a:p>
        </p:txBody>
      </p:sp>
      <p:pic>
        <p:nvPicPr>
          <p:cNvPr id="8" name="Picture 7"/>
          <p:cNvPicPr>
            <a:picLocks noChangeAspect="1"/>
          </p:cNvPicPr>
          <p:nvPr/>
        </p:nvPicPr>
        <p:blipFill>
          <a:blip r:embed="rId2"/>
          <a:stretch>
            <a:fillRect/>
          </a:stretch>
        </p:blipFill>
        <p:spPr>
          <a:xfrm>
            <a:off x="428977" y="1017411"/>
            <a:ext cx="7647142" cy="4895145"/>
          </a:xfrm>
          <a:prstGeom prst="rect">
            <a:avLst/>
          </a:prstGeom>
        </p:spPr>
      </p:pic>
    </p:spTree>
    <p:extLst>
      <p:ext uri="{BB962C8B-B14F-4D97-AF65-F5344CB8AC3E}">
        <p14:creationId xmlns:p14="http://schemas.microsoft.com/office/powerpoint/2010/main" val="1954636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 Problems Solved by GeoPal</a:t>
            </a:r>
            <a:endParaRPr lang="ga-IE" dirty="0"/>
          </a:p>
        </p:txBody>
      </p:sp>
      <p:sp>
        <p:nvSpPr>
          <p:cNvPr id="8" name="TextBox 7"/>
          <p:cNvSpPr txBox="1"/>
          <p:nvPr/>
        </p:nvSpPr>
        <p:spPr>
          <a:xfrm>
            <a:off x="609344" y="775340"/>
            <a:ext cx="6500057" cy="6709528"/>
          </a:xfrm>
          <a:prstGeom prst="rect">
            <a:avLst/>
          </a:prstGeom>
          <a:noFill/>
        </p:spPr>
        <p:txBody>
          <a:bodyPr wrap="square" rtlCol="0">
            <a:spAutoFit/>
          </a:bodyPr>
          <a:lstStyle/>
          <a:p>
            <a:pPr marL="342900" indent="-342900">
              <a:lnSpc>
                <a:spcPct val="150000"/>
              </a:lnSpc>
              <a:buClr>
                <a:srgbClr val="FF0000"/>
              </a:buClr>
              <a:buFont typeface="Lucida Grande"/>
              <a:buChar char="X"/>
            </a:pPr>
            <a:r>
              <a:rPr lang="en-IE" sz="2400" dirty="0"/>
              <a:t>Lack of key Information to drive productivity and efficiencies </a:t>
            </a:r>
          </a:p>
          <a:p>
            <a:pPr marL="342900" indent="-342900">
              <a:lnSpc>
                <a:spcPct val="150000"/>
              </a:lnSpc>
              <a:buClr>
                <a:srgbClr val="FF0000"/>
              </a:buClr>
              <a:buFont typeface="Lucida Grande"/>
              <a:buChar char="X"/>
            </a:pPr>
            <a:r>
              <a:rPr lang="en-IE" sz="2400" dirty="0"/>
              <a:t>Not meeting KPIs /SLAs</a:t>
            </a:r>
          </a:p>
          <a:p>
            <a:pPr marL="342900" indent="-342900">
              <a:lnSpc>
                <a:spcPct val="150000"/>
              </a:lnSpc>
              <a:buClr>
                <a:srgbClr val="FF0000"/>
              </a:buClr>
              <a:buFont typeface="Lucida Grande"/>
              <a:buChar char="X"/>
            </a:pPr>
            <a:r>
              <a:rPr lang="en-IE" sz="2400" dirty="0">
                <a:solidFill>
                  <a:srgbClr val="000000"/>
                </a:solidFill>
              </a:rPr>
              <a:t>Revenue Assurance problems </a:t>
            </a:r>
          </a:p>
          <a:p>
            <a:pPr marL="342900" indent="-342900">
              <a:lnSpc>
                <a:spcPct val="150000"/>
              </a:lnSpc>
              <a:buClr>
                <a:srgbClr val="FF0000"/>
              </a:buClr>
              <a:buFont typeface="Lucida Grande"/>
              <a:buChar char="X"/>
            </a:pPr>
            <a:r>
              <a:rPr lang="en-IE" sz="2400" dirty="0">
                <a:solidFill>
                  <a:srgbClr val="000000"/>
                </a:solidFill>
              </a:rPr>
              <a:t>Proof of Delivery Issues </a:t>
            </a:r>
          </a:p>
          <a:p>
            <a:pPr marL="342900" indent="-342900">
              <a:lnSpc>
                <a:spcPct val="150000"/>
              </a:lnSpc>
              <a:buClr>
                <a:srgbClr val="FF0000"/>
              </a:buClr>
              <a:buFont typeface="Lucida Grande"/>
              <a:buChar char="X"/>
            </a:pPr>
            <a:r>
              <a:rPr lang="en-IE" sz="2400" dirty="0">
                <a:solidFill>
                  <a:srgbClr val="000000"/>
                </a:solidFill>
              </a:rPr>
              <a:t>Excessive penalties </a:t>
            </a:r>
          </a:p>
          <a:p>
            <a:pPr marL="342900" indent="-342900">
              <a:lnSpc>
                <a:spcPct val="150000"/>
              </a:lnSpc>
              <a:buClr>
                <a:srgbClr val="FF0000"/>
              </a:buClr>
              <a:buFont typeface="Lucida Grande"/>
              <a:buChar char="X"/>
            </a:pPr>
            <a:r>
              <a:rPr lang="en-IE" sz="2400" dirty="0">
                <a:solidFill>
                  <a:srgbClr val="000000"/>
                </a:solidFill>
              </a:rPr>
              <a:t>Mileage Time and Material capture </a:t>
            </a:r>
          </a:p>
          <a:p>
            <a:pPr marL="342900" indent="-342900">
              <a:lnSpc>
                <a:spcPct val="150000"/>
              </a:lnSpc>
              <a:buClr>
                <a:srgbClr val="FF0000"/>
              </a:buClr>
              <a:buFont typeface="Lucida Grande"/>
              <a:buChar char="X"/>
            </a:pPr>
            <a:r>
              <a:rPr lang="en-IE" sz="2400" dirty="0"/>
              <a:t>Excess of Paper Forms</a:t>
            </a:r>
          </a:p>
          <a:p>
            <a:pPr marL="342900" indent="-342900">
              <a:lnSpc>
                <a:spcPct val="150000"/>
              </a:lnSpc>
              <a:buClr>
                <a:srgbClr val="FF0000"/>
              </a:buClr>
              <a:buFont typeface="Lucida Grande"/>
              <a:buChar char="X"/>
            </a:pPr>
            <a:r>
              <a:rPr lang="en-IE" sz="2400" dirty="0"/>
              <a:t>Market differentiation to win new business</a:t>
            </a:r>
          </a:p>
          <a:p>
            <a:pPr>
              <a:lnSpc>
                <a:spcPct val="150000"/>
              </a:lnSpc>
            </a:pPr>
            <a:endParaRPr lang="en-IE" sz="2400" dirty="0">
              <a:solidFill>
                <a:schemeClr val="bg1"/>
              </a:solidFill>
            </a:endParaRPr>
          </a:p>
          <a:p>
            <a:pPr>
              <a:lnSpc>
                <a:spcPct val="150000"/>
              </a:lnSpc>
            </a:pPr>
            <a:endParaRPr lang="en-IE" sz="2400" dirty="0">
              <a:solidFill>
                <a:schemeClr val="bg1"/>
              </a:solidFill>
            </a:endParaRPr>
          </a:p>
          <a:p>
            <a:pPr>
              <a:lnSpc>
                <a:spcPct val="150000"/>
              </a:lnSpc>
            </a:pPr>
            <a:endParaRPr lang="en-GB" sz="2400" dirty="0">
              <a:solidFill>
                <a:schemeClr val="bg1"/>
              </a:solidFill>
            </a:endParaRPr>
          </a:p>
        </p:txBody>
      </p:sp>
      <p:sp>
        <p:nvSpPr>
          <p:cNvPr id="2" name="Rectangle 1"/>
          <p:cNvSpPr/>
          <p:nvPr/>
        </p:nvSpPr>
        <p:spPr>
          <a:xfrm>
            <a:off x="7200900" y="756760"/>
            <a:ext cx="4991100" cy="4580741"/>
          </a:xfrm>
          <a:prstGeom prst="rect">
            <a:avLst/>
          </a:prstGeom>
        </p:spPr>
        <p:txBody>
          <a:bodyPr wrap="square">
            <a:spAutoFit/>
          </a:bodyPr>
          <a:lstStyle/>
          <a:p>
            <a:pPr marL="342900" indent="-342900">
              <a:lnSpc>
                <a:spcPct val="150000"/>
              </a:lnSpc>
              <a:buClr>
                <a:srgbClr val="FF0000"/>
              </a:buClr>
              <a:buFont typeface="Lucida Grande"/>
              <a:buChar char="X"/>
            </a:pPr>
            <a:r>
              <a:rPr lang="en-IE" sz="2400" dirty="0"/>
              <a:t>No real-time job status</a:t>
            </a:r>
          </a:p>
          <a:p>
            <a:pPr marL="342900" indent="-342900">
              <a:lnSpc>
                <a:spcPct val="150000"/>
              </a:lnSpc>
              <a:buClr>
                <a:srgbClr val="FF0000"/>
              </a:buClr>
              <a:buFont typeface="Lucida Grande"/>
              <a:buChar char="X"/>
            </a:pPr>
            <a:r>
              <a:rPr lang="en-IE" sz="2400" dirty="0">
                <a:solidFill>
                  <a:srgbClr val="000000"/>
                </a:solidFill>
              </a:rPr>
              <a:t>Lack of Visibility of Workers</a:t>
            </a:r>
          </a:p>
          <a:p>
            <a:pPr marL="342900" indent="-342900">
              <a:lnSpc>
                <a:spcPct val="150000"/>
              </a:lnSpc>
              <a:buClr>
                <a:srgbClr val="FF0000"/>
              </a:buClr>
              <a:buFont typeface="Lucida Grande"/>
              <a:buChar char="X"/>
            </a:pPr>
            <a:r>
              <a:rPr lang="en-IE" sz="2400" dirty="0">
                <a:solidFill>
                  <a:srgbClr val="000000"/>
                </a:solidFill>
              </a:rPr>
              <a:t>Health &amp; Safety Issues </a:t>
            </a:r>
          </a:p>
          <a:p>
            <a:pPr marL="342900" indent="-342900">
              <a:lnSpc>
                <a:spcPct val="150000"/>
              </a:lnSpc>
              <a:buClr>
                <a:srgbClr val="FF0000"/>
              </a:buClr>
              <a:buFont typeface="Lucida Grande"/>
              <a:buChar char="X"/>
            </a:pPr>
            <a:r>
              <a:rPr lang="en-IE" sz="2400" dirty="0">
                <a:solidFill>
                  <a:srgbClr val="000000"/>
                </a:solidFill>
              </a:rPr>
              <a:t>Regular Vehicle Inspections </a:t>
            </a:r>
          </a:p>
          <a:p>
            <a:pPr marL="342900" indent="-342900">
              <a:lnSpc>
                <a:spcPct val="150000"/>
              </a:lnSpc>
              <a:buClr>
                <a:srgbClr val="FF0000"/>
              </a:buClr>
              <a:buFont typeface="Lucida Grande"/>
              <a:buChar char="X"/>
            </a:pPr>
            <a:r>
              <a:rPr lang="en-IE" sz="2400" dirty="0">
                <a:solidFill>
                  <a:srgbClr val="000000"/>
                </a:solidFill>
              </a:rPr>
              <a:t>Field Asset Management </a:t>
            </a:r>
          </a:p>
          <a:p>
            <a:pPr marL="342900" indent="-342900">
              <a:lnSpc>
                <a:spcPct val="150000"/>
              </a:lnSpc>
              <a:buClr>
                <a:srgbClr val="FF0000"/>
              </a:buClr>
              <a:buFont typeface="Lucida Grande"/>
              <a:buChar char="X"/>
            </a:pPr>
            <a:r>
              <a:rPr lang="en-IE" sz="2400" dirty="0"/>
              <a:t>Inefficient Job Scheduling </a:t>
            </a:r>
          </a:p>
          <a:p>
            <a:pPr marL="342900" indent="-342900">
              <a:lnSpc>
                <a:spcPct val="150000"/>
              </a:lnSpc>
              <a:buClr>
                <a:srgbClr val="FF0000"/>
              </a:buClr>
              <a:buFont typeface="Lucida Grande"/>
              <a:buChar char="X"/>
            </a:pPr>
            <a:r>
              <a:rPr lang="en-IE" sz="2400" dirty="0"/>
              <a:t>Inefficient Navigation </a:t>
            </a:r>
          </a:p>
          <a:p>
            <a:pPr marL="342900" indent="-342900">
              <a:lnSpc>
                <a:spcPct val="150000"/>
              </a:lnSpc>
              <a:buClr>
                <a:srgbClr val="FF0000"/>
              </a:buClr>
              <a:buFont typeface="Lucida Grande"/>
              <a:buChar char="X"/>
            </a:pPr>
            <a:endParaRPr lang="en-IE" sz="2800" dirty="0">
              <a:solidFill>
                <a:srgbClr val="000000"/>
              </a:solidFill>
            </a:endParaRPr>
          </a:p>
        </p:txBody>
      </p:sp>
    </p:spTree>
    <p:extLst>
      <p:ext uri="{BB962C8B-B14F-4D97-AF65-F5344CB8AC3E}">
        <p14:creationId xmlns:p14="http://schemas.microsoft.com/office/powerpoint/2010/main" val="2346050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Dashboard Examples </a:t>
            </a:r>
          </a:p>
        </p:txBody>
      </p:sp>
      <p:pic>
        <p:nvPicPr>
          <p:cNvPr id="7" name="Picture 6"/>
          <p:cNvPicPr>
            <a:picLocks noChangeAspect="1"/>
          </p:cNvPicPr>
          <p:nvPr/>
        </p:nvPicPr>
        <p:blipFill>
          <a:blip r:embed="rId2"/>
          <a:stretch>
            <a:fillRect/>
          </a:stretch>
        </p:blipFill>
        <p:spPr>
          <a:xfrm>
            <a:off x="314678" y="938389"/>
            <a:ext cx="8902700" cy="4945944"/>
          </a:xfrm>
          <a:prstGeom prst="rect">
            <a:avLst/>
          </a:prstGeom>
        </p:spPr>
      </p:pic>
    </p:spTree>
    <p:extLst>
      <p:ext uri="{BB962C8B-B14F-4D97-AF65-F5344CB8AC3E}">
        <p14:creationId xmlns:p14="http://schemas.microsoft.com/office/powerpoint/2010/main" val="2103667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Dashboard Examples </a:t>
            </a:r>
          </a:p>
        </p:txBody>
      </p:sp>
      <p:pic>
        <p:nvPicPr>
          <p:cNvPr id="2" name="Picture 1"/>
          <p:cNvPicPr>
            <a:picLocks noChangeAspect="1"/>
          </p:cNvPicPr>
          <p:nvPr/>
        </p:nvPicPr>
        <p:blipFill>
          <a:blip r:embed="rId2"/>
          <a:stretch>
            <a:fillRect/>
          </a:stretch>
        </p:blipFill>
        <p:spPr>
          <a:xfrm>
            <a:off x="334433" y="1004711"/>
            <a:ext cx="7598197" cy="4921956"/>
          </a:xfrm>
          <a:prstGeom prst="rect">
            <a:avLst/>
          </a:prstGeom>
        </p:spPr>
      </p:pic>
    </p:spTree>
    <p:extLst>
      <p:ext uri="{BB962C8B-B14F-4D97-AF65-F5344CB8AC3E}">
        <p14:creationId xmlns:p14="http://schemas.microsoft.com/office/powerpoint/2010/main" val="2942522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Dashboard Examples </a:t>
            </a:r>
          </a:p>
        </p:txBody>
      </p:sp>
      <p:pic>
        <p:nvPicPr>
          <p:cNvPr id="2" name="Picture 1"/>
          <p:cNvPicPr>
            <a:picLocks noChangeAspect="1"/>
          </p:cNvPicPr>
          <p:nvPr/>
        </p:nvPicPr>
        <p:blipFill>
          <a:blip r:embed="rId2"/>
          <a:stretch>
            <a:fillRect/>
          </a:stretch>
        </p:blipFill>
        <p:spPr>
          <a:xfrm>
            <a:off x="970844" y="993421"/>
            <a:ext cx="7602730" cy="5032023"/>
          </a:xfrm>
          <a:prstGeom prst="rect">
            <a:avLst/>
          </a:prstGeom>
        </p:spPr>
      </p:pic>
    </p:spTree>
    <p:extLst>
      <p:ext uri="{BB962C8B-B14F-4D97-AF65-F5344CB8AC3E}">
        <p14:creationId xmlns:p14="http://schemas.microsoft.com/office/powerpoint/2010/main" val="1361623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Dashboard Examples </a:t>
            </a:r>
          </a:p>
        </p:txBody>
      </p:sp>
      <p:pic>
        <p:nvPicPr>
          <p:cNvPr id="2" name="Picture 1"/>
          <p:cNvPicPr>
            <a:picLocks noChangeAspect="1"/>
          </p:cNvPicPr>
          <p:nvPr/>
        </p:nvPicPr>
        <p:blipFill>
          <a:blip r:embed="rId2"/>
          <a:stretch>
            <a:fillRect/>
          </a:stretch>
        </p:blipFill>
        <p:spPr>
          <a:xfrm>
            <a:off x="671688" y="996244"/>
            <a:ext cx="7759700" cy="5232400"/>
          </a:xfrm>
          <a:prstGeom prst="rect">
            <a:avLst/>
          </a:prstGeom>
        </p:spPr>
      </p:pic>
    </p:spTree>
    <p:extLst>
      <p:ext uri="{BB962C8B-B14F-4D97-AF65-F5344CB8AC3E}">
        <p14:creationId xmlns:p14="http://schemas.microsoft.com/office/powerpoint/2010/main" val="1905290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463827" y="1077144"/>
            <a:ext cx="11343859" cy="5628456"/>
          </a:xfrm>
        </p:spPr>
        <p:txBody>
          <a:bodyPr>
            <a:normAutofit/>
          </a:bodyPr>
          <a:lstStyle/>
          <a:p>
            <a:pPr marL="0" indent="0">
              <a:buNone/>
            </a:pPr>
            <a:r>
              <a:rPr lang="en-IE" sz="2000" dirty="0"/>
              <a:t>Dublin (Fingal) City are using GeoPal for Environmental Surveys and </a:t>
            </a:r>
          </a:p>
          <a:p>
            <a:pPr marL="0" indent="0">
              <a:buNone/>
            </a:pPr>
            <a:r>
              <a:rPr lang="en-IE" sz="2000" dirty="0"/>
              <a:t>Traffic Junction Fault Management</a:t>
            </a:r>
          </a:p>
          <a:p>
            <a:pPr marL="0" indent="0">
              <a:buNone/>
            </a:pPr>
            <a:endParaRPr lang="en-IE" sz="2000" dirty="0"/>
          </a:p>
          <a:p>
            <a:pPr marL="0" indent="0">
              <a:buNone/>
            </a:pPr>
            <a:endParaRPr lang="en-IE" sz="2000" dirty="0"/>
          </a:p>
          <a:p>
            <a:pPr marL="0" indent="0">
              <a:buNone/>
            </a:pPr>
            <a:r>
              <a:rPr lang="en-IE" sz="900" i="1" dirty="0">
                <a:solidFill>
                  <a:srgbClr val="41BBDF"/>
                </a:solidFill>
              </a:rPr>
              <a:t>    </a:t>
            </a:r>
          </a:p>
        </p:txBody>
      </p:sp>
      <p:sp>
        <p:nvSpPr>
          <p:cNvPr id="3" name="Title 2"/>
          <p:cNvSpPr>
            <a:spLocks noGrp="1"/>
          </p:cNvSpPr>
          <p:nvPr>
            <p:ph type="title"/>
          </p:nvPr>
        </p:nvSpPr>
        <p:spPr/>
        <p:txBody>
          <a:bodyPr/>
          <a:lstStyle/>
          <a:p>
            <a:r>
              <a:rPr lang="en-IE" dirty="0">
                <a:latin typeface="+mn-lt"/>
              </a:rPr>
              <a:t>Success Story – Fingal Dublin </a:t>
            </a:r>
          </a:p>
        </p:txBody>
      </p:sp>
      <p:pic>
        <p:nvPicPr>
          <p:cNvPr id="7" name="Picture 12" descr="http://www.geopalsolutions.com/sites/default/files/styles/partners_customers_logo_normal/public/FingalCountyCouncil.jpg?itok=JXnEkdC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7747" y="1077144"/>
            <a:ext cx="1920914" cy="1416674"/>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3"/>
          <a:stretch>
            <a:fillRect/>
          </a:stretch>
        </p:blipFill>
        <p:spPr>
          <a:xfrm>
            <a:off x="1653957" y="2031609"/>
            <a:ext cx="8309317" cy="4673991"/>
          </a:xfrm>
          <a:prstGeom prst="rect">
            <a:avLst/>
          </a:prstGeom>
        </p:spPr>
      </p:pic>
    </p:spTree>
    <p:extLst>
      <p:ext uri="{BB962C8B-B14F-4D97-AF65-F5344CB8AC3E}">
        <p14:creationId xmlns:p14="http://schemas.microsoft.com/office/powerpoint/2010/main" val="3722640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GeoPal Platform</a:t>
            </a:r>
            <a:endParaRPr lang="ga-IE" dirty="0"/>
          </a:p>
        </p:txBody>
      </p:sp>
      <p:pic>
        <p:nvPicPr>
          <p:cNvPr id="38" name="Picture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1545" y="1340768"/>
            <a:ext cx="2978341" cy="1800200"/>
          </a:xfrm>
          <a:prstGeom prst="rect">
            <a:avLst/>
          </a:prstGeom>
          <a:ln>
            <a:noFill/>
          </a:ln>
          <a:effectLst>
            <a:outerShdw blurRad="292100" dist="139700" dir="2700000" algn="tl" rotWithShape="0">
              <a:srgbClr val="333333">
                <a:alpha val="65000"/>
              </a:srgbClr>
            </a:outerShdw>
          </a:effectLst>
        </p:spPr>
      </p:pic>
      <p:grpSp>
        <p:nvGrpSpPr>
          <p:cNvPr id="39" name="Group 38"/>
          <p:cNvGrpSpPr/>
          <p:nvPr/>
        </p:nvGrpSpPr>
        <p:grpSpPr>
          <a:xfrm>
            <a:off x="2351585" y="4509120"/>
            <a:ext cx="2440989" cy="1746978"/>
            <a:chOff x="971600" y="1484785"/>
            <a:chExt cx="6984776" cy="4776932"/>
          </a:xfrm>
        </p:grpSpPr>
        <p:grpSp>
          <p:nvGrpSpPr>
            <p:cNvPr id="40" name="Group 22"/>
            <p:cNvGrpSpPr/>
            <p:nvPr/>
          </p:nvGrpSpPr>
          <p:grpSpPr>
            <a:xfrm rot="21197412">
              <a:off x="971600" y="1628801"/>
              <a:ext cx="2376264" cy="4416892"/>
              <a:chOff x="4572000" y="1484784"/>
              <a:chExt cx="2520280" cy="4776932"/>
            </a:xfrm>
          </p:grpSpPr>
          <p:grpSp>
            <p:nvGrpSpPr>
              <p:cNvPr id="53" name="Group 52"/>
              <p:cNvGrpSpPr/>
              <p:nvPr/>
            </p:nvGrpSpPr>
            <p:grpSpPr>
              <a:xfrm>
                <a:off x="4572000" y="1484784"/>
                <a:ext cx="2520280" cy="4776932"/>
                <a:chOff x="1619672" y="1454726"/>
                <a:chExt cx="2520280" cy="4776932"/>
              </a:xfrm>
            </p:grpSpPr>
            <p:pic>
              <p:nvPicPr>
                <p:cNvPr id="5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19672" y="1454726"/>
                  <a:ext cx="2520280" cy="4776932"/>
                </a:xfrm>
                <a:prstGeom prst="rect">
                  <a:avLst/>
                </a:prstGeom>
                <a:ln>
                  <a:noFill/>
                </a:ln>
                <a:effectLst>
                  <a:outerShdw blurRad="292100" dist="139700" dir="2700000" algn="tl" rotWithShape="0">
                    <a:srgbClr val="333333">
                      <a:alpha val="65000"/>
                    </a:srgbClr>
                  </a:outerShdw>
                </a:effectLst>
              </p:spPr>
            </p:pic>
            <p:pic>
              <p:nvPicPr>
                <p:cNvPr id="56" name="Picture 55" descr="2012-10-30 09.53.1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4132" y="2060848"/>
                  <a:ext cx="2201804" cy="3600400"/>
                </a:xfrm>
                <a:prstGeom prst="rect">
                  <a:avLst/>
                </a:prstGeom>
                <a:ln>
                  <a:noFill/>
                </a:ln>
                <a:effectLst>
                  <a:outerShdw blurRad="292100" dist="139700" dir="2700000" algn="tl" rotWithShape="0">
                    <a:srgbClr val="333333">
                      <a:alpha val="65000"/>
                    </a:srgbClr>
                  </a:outerShdw>
                </a:effectLst>
              </p:spPr>
            </p:pic>
            <p:sp>
              <p:nvSpPr>
                <p:cNvPr id="57" name="Rectangle 56"/>
                <p:cNvSpPr/>
                <p:nvPr/>
              </p:nvSpPr>
              <p:spPr>
                <a:xfrm>
                  <a:off x="1763688" y="2060848"/>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54" name="Picture 53" descr="2012-10-30 10.08.1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6016" y="2060848"/>
                <a:ext cx="2232248" cy="3600400"/>
              </a:xfrm>
              <a:prstGeom prst="rect">
                <a:avLst/>
              </a:prstGeom>
              <a:ln>
                <a:noFill/>
              </a:ln>
              <a:effectLst>
                <a:outerShdw blurRad="292100" dist="139700" dir="2700000" algn="tl" rotWithShape="0">
                  <a:srgbClr val="333333">
                    <a:alpha val="65000"/>
                  </a:srgbClr>
                </a:outerShdw>
              </a:effectLst>
            </p:spPr>
          </p:pic>
        </p:grpSp>
        <p:grpSp>
          <p:nvGrpSpPr>
            <p:cNvPr id="41" name="Group 30"/>
            <p:cNvGrpSpPr/>
            <p:nvPr/>
          </p:nvGrpSpPr>
          <p:grpSpPr>
            <a:xfrm rot="406941">
              <a:off x="5580112" y="1628801"/>
              <a:ext cx="2376264" cy="4416892"/>
              <a:chOff x="5940152" y="1628800"/>
              <a:chExt cx="2376264" cy="4416892"/>
            </a:xfrm>
          </p:grpSpPr>
          <p:grpSp>
            <p:nvGrpSpPr>
              <p:cNvPr id="46" name="Group 23"/>
              <p:cNvGrpSpPr/>
              <p:nvPr/>
            </p:nvGrpSpPr>
            <p:grpSpPr>
              <a:xfrm>
                <a:off x="5940152" y="1628800"/>
                <a:ext cx="2376264" cy="4416892"/>
                <a:chOff x="4572000" y="1484784"/>
                <a:chExt cx="2520280" cy="4776932"/>
              </a:xfrm>
            </p:grpSpPr>
            <p:grpSp>
              <p:nvGrpSpPr>
                <p:cNvPr id="48" name="Group 18"/>
                <p:cNvGrpSpPr/>
                <p:nvPr/>
              </p:nvGrpSpPr>
              <p:grpSpPr>
                <a:xfrm>
                  <a:off x="4572000" y="1484784"/>
                  <a:ext cx="2520280" cy="4776932"/>
                  <a:chOff x="1619672" y="1454726"/>
                  <a:chExt cx="2520280" cy="4776932"/>
                </a:xfrm>
              </p:grpSpPr>
              <p:pic>
                <p:nvPicPr>
                  <p:cNvPr id="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19672" y="1454726"/>
                    <a:ext cx="2520280" cy="4776932"/>
                  </a:xfrm>
                  <a:prstGeom prst="rect">
                    <a:avLst/>
                  </a:prstGeom>
                  <a:ln>
                    <a:noFill/>
                  </a:ln>
                  <a:effectLst>
                    <a:outerShdw blurRad="292100" dist="139700" dir="2700000" algn="tl" rotWithShape="0">
                      <a:srgbClr val="333333">
                        <a:alpha val="65000"/>
                      </a:srgbClr>
                    </a:outerShdw>
                  </a:effectLst>
                </p:spPr>
              </p:pic>
              <p:pic>
                <p:nvPicPr>
                  <p:cNvPr id="51" name="Picture 50" descr="2012-10-30 09.53.1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4132" y="2060848"/>
                    <a:ext cx="2201804" cy="3600400"/>
                  </a:xfrm>
                  <a:prstGeom prst="rect">
                    <a:avLst/>
                  </a:prstGeom>
                  <a:ln>
                    <a:noFill/>
                  </a:ln>
                  <a:effectLst>
                    <a:outerShdw blurRad="292100" dist="139700" dir="2700000" algn="tl" rotWithShape="0">
                      <a:srgbClr val="333333">
                        <a:alpha val="65000"/>
                      </a:srgbClr>
                    </a:outerShdw>
                  </a:effectLst>
                </p:spPr>
              </p:pic>
              <p:sp>
                <p:nvSpPr>
                  <p:cNvPr id="52" name="Rectangle 51"/>
                  <p:cNvSpPr/>
                  <p:nvPr/>
                </p:nvSpPr>
                <p:spPr>
                  <a:xfrm>
                    <a:off x="1763688" y="2060848"/>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49" name="Picture 48" descr="2012-10-30 10.08.1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6016" y="2060848"/>
                  <a:ext cx="2232248" cy="3600400"/>
                </a:xfrm>
                <a:prstGeom prst="rect">
                  <a:avLst/>
                </a:prstGeom>
                <a:ln>
                  <a:noFill/>
                </a:ln>
                <a:effectLst>
                  <a:outerShdw blurRad="292100" dist="139700" dir="2700000" algn="tl" rotWithShape="0">
                    <a:srgbClr val="333333">
                      <a:alpha val="65000"/>
                    </a:srgbClr>
                  </a:outerShdw>
                </a:effectLst>
              </p:spPr>
            </p:pic>
          </p:grpSp>
          <p:pic>
            <p:nvPicPr>
              <p:cNvPr id="47" name="Picture 46" descr="2012-10-30 10.16.12.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84168" y="2204864"/>
                <a:ext cx="2088232" cy="3240361"/>
              </a:xfrm>
              <a:prstGeom prst="rect">
                <a:avLst/>
              </a:prstGeom>
              <a:ln>
                <a:noFill/>
              </a:ln>
              <a:effectLst>
                <a:outerShdw blurRad="292100" dist="139700" dir="2700000" algn="tl" rotWithShape="0">
                  <a:srgbClr val="333333">
                    <a:alpha val="65000"/>
                  </a:srgbClr>
                </a:outerShdw>
              </a:effectLst>
            </p:spPr>
          </p:pic>
        </p:grpSp>
        <p:grpSp>
          <p:nvGrpSpPr>
            <p:cNvPr id="42" name="Group 41"/>
            <p:cNvGrpSpPr/>
            <p:nvPr/>
          </p:nvGrpSpPr>
          <p:grpSpPr>
            <a:xfrm>
              <a:off x="3203848" y="1484785"/>
              <a:ext cx="2520280" cy="4776932"/>
              <a:chOff x="3203848" y="1484785"/>
              <a:chExt cx="2520280" cy="4776932"/>
            </a:xfrm>
          </p:grpSpPr>
          <p:pic>
            <p:nvPicPr>
              <p:cNvPr id="43"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03848" y="1484785"/>
                <a:ext cx="2520280" cy="4776932"/>
              </a:xfrm>
              <a:prstGeom prst="rect">
                <a:avLst/>
              </a:prstGeom>
              <a:ln>
                <a:noFill/>
              </a:ln>
              <a:effectLst>
                <a:outerShdw blurRad="292100" dist="139700" dir="2700000" algn="tl" rotWithShape="0">
                  <a:srgbClr val="333333">
                    <a:alpha val="65000"/>
                  </a:srgbClr>
                </a:outerShdw>
              </a:effectLst>
            </p:spPr>
          </p:pic>
          <p:pic>
            <p:nvPicPr>
              <p:cNvPr id="44" name="Picture 43" descr="2012-10-30 09.53.1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78308" y="2090907"/>
                <a:ext cx="2201804" cy="3600400"/>
              </a:xfrm>
              <a:prstGeom prst="rect">
                <a:avLst/>
              </a:prstGeom>
              <a:ln>
                <a:noFill/>
              </a:ln>
              <a:effectLst>
                <a:outerShdw blurRad="292100" dist="139700" dir="2700000" algn="tl" rotWithShape="0">
                  <a:srgbClr val="333333">
                    <a:alpha val="65000"/>
                  </a:srgbClr>
                </a:outerShdw>
              </a:effectLst>
            </p:spPr>
          </p:pic>
          <p:sp>
            <p:nvSpPr>
              <p:cNvPr id="45" name="Rectangle 44"/>
              <p:cNvSpPr/>
              <p:nvPr/>
            </p:nvSpPr>
            <p:spPr>
              <a:xfrm>
                <a:off x="3347864" y="2090907"/>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pic>
        <p:nvPicPr>
          <p:cNvPr id="58"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13864" y="4509120"/>
            <a:ext cx="2930608" cy="1584176"/>
          </a:xfrm>
          <a:prstGeom prst="rect">
            <a:avLst/>
          </a:prstGeom>
          <a:ln>
            <a:noFill/>
          </a:ln>
          <a:effectLst>
            <a:outerShdw blurRad="292100" dist="139700" dir="2700000" algn="tl" rotWithShape="0">
              <a:srgbClr val="333333">
                <a:alpha val="65000"/>
              </a:srgbClr>
            </a:outerShdw>
          </a:effectLst>
        </p:spPr>
      </p:pic>
      <p:pic>
        <p:nvPicPr>
          <p:cNvPr id="59" name="Picture 58"/>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392144" y="1340768"/>
            <a:ext cx="2952328" cy="1944216"/>
          </a:xfrm>
          <a:prstGeom prst="rect">
            <a:avLst/>
          </a:prstGeom>
          <a:ln>
            <a:noFill/>
          </a:ln>
          <a:effectLst>
            <a:outerShdw blurRad="292100" dist="139700" dir="2700000" algn="tl" rotWithShape="0">
              <a:srgbClr val="333333">
                <a:alpha val="65000"/>
              </a:srgbClr>
            </a:outerShdw>
          </a:effectLst>
        </p:spPr>
      </p:pic>
      <p:graphicFrame>
        <p:nvGraphicFramePr>
          <p:cNvPr id="60" name="Diagram 59"/>
          <p:cNvGraphicFramePr/>
          <p:nvPr>
            <p:extLst>
              <p:ext uri="{D42A27DB-BD31-4B8C-83A1-F6EECF244321}">
                <p14:modId xmlns:p14="http://schemas.microsoft.com/office/powerpoint/2010/main" val="1982828956"/>
              </p:ext>
            </p:extLst>
          </p:nvPr>
        </p:nvGraphicFramePr>
        <p:xfrm>
          <a:off x="2477049" y="1374351"/>
          <a:ext cx="7344816" cy="490449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66098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463827" y="1077144"/>
            <a:ext cx="11343859" cy="5628456"/>
          </a:xfrm>
        </p:spPr>
        <p:txBody>
          <a:bodyPr>
            <a:normAutofit/>
          </a:bodyPr>
          <a:lstStyle/>
          <a:p>
            <a:pPr marL="0" indent="0">
              <a:buNone/>
            </a:pPr>
            <a:r>
              <a:rPr lang="en-IE" sz="2000" dirty="0"/>
              <a:t>Map of </a:t>
            </a:r>
            <a:r>
              <a:rPr lang="en-IE" sz="2000" dirty="0" err="1"/>
              <a:t>Fingal</a:t>
            </a:r>
            <a:r>
              <a:rPr lang="en-IE" sz="2000" dirty="0"/>
              <a:t> County Council Traffic Junctions on GeoPal – showing real-time faults.</a:t>
            </a:r>
          </a:p>
          <a:p>
            <a:pPr marL="0" indent="0">
              <a:buNone/>
            </a:pPr>
            <a:endParaRPr lang="en-IE" sz="2000" dirty="0"/>
          </a:p>
          <a:p>
            <a:pPr marL="0" indent="0">
              <a:buNone/>
            </a:pPr>
            <a:r>
              <a:rPr lang="en-IE" sz="900" i="1" dirty="0">
                <a:solidFill>
                  <a:srgbClr val="41BBDF"/>
                </a:solidFill>
              </a:rPr>
              <a:t>    </a:t>
            </a:r>
          </a:p>
        </p:txBody>
      </p:sp>
      <p:sp>
        <p:nvSpPr>
          <p:cNvPr id="3" name="Title 2"/>
          <p:cNvSpPr>
            <a:spLocks noGrp="1"/>
          </p:cNvSpPr>
          <p:nvPr>
            <p:ph type="title"/>
          </p:nvPr>
        </p:nvSpPr>
        <p:spPr/>
        <p:txBody>
          <a:bodyPr/>
          <a:lstStyle/>
          <a:p>
            <a:r>
              <a:rPr lang="en-IE" dirty="0">
                <a:latin typeface="+mn-lt"/>
              </a:rPr>
              <a:t>Success Story – </a:t>
            </a:r>
            <a:r>
              <a:rPr lang="en-IE" dirty="0" err="1">
                <a:latin typeface="+mn-lt"/>
              </a:rPr>
              <a:t>Fingal</a:t>
            </a:r>
            <a:r>
              <a:rPr lang="en-IE" dirty="0">
                <a:latin typeface="+mn-lt"/>
              </a:rPr>
              <a:t> County Council ….. </a:t>
            </a:r>
            <a:r>
              <a:rPr lang="en-IE" sz="2000" dirty="0">
                <a:latin typeface="+mn-lt"/>
              </a:rPr>
              <a:t>continued</a:t>
            </a:r>
            <a:endParaRPr lang="en-IE" dirty="0">
              <a:latin typeface="+mn-lt"/>
            </a:endParaRPr>
          </a:p>
        </p:txBody>
      </p:sp>
      <p:pic>
        <p:nvPicPr>
          <p:cNvPr id="7" name="Picture 12" descr="http://www.geopalsolutions.com/sites/default/files/styles/partners_customers_logo_normal/public/FingalCountyCouncil.jpg?itok=JXnEkdC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7281" y="975082"/>
            <a:ext cx="1920914" cy="1416674"/>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rotWithShape="1">
          <a:blip r:embed="rId3"/>
          <a:srcRect t="13731" r="13051" b="6155"/>
          <a:stretch/>
        </p:blipFill>
        <p:spPr>
          <a:xfrm>
            <a:off x="968098" y="1755083"/>
            <a:ext cx="9068099" cy="4697504"/>
          </a:xfrm>
          <a:prstGeom prst="rect">
            <a:avLst/>
          </a:prstGeom>
        </p:spPr>
      </p:pic>
    </p:spTree>
    <p:extLst>
      <p:ext uri="{BB962C8B-B14F-4D97-AF65-F5344CB8AC3E}">
        <p14:creationId xmlns:p14="http://schemas.microsoft.com/office/powerpoint/2010/main" val="1848902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encrypted-tbn3.gstatic.com/images?q=tbn:ANd9GcRwyaLRInLYFZk-ytVpERxQzi8lZ323GopfiFb_OD4s4f6p4Tx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5180" y="2438812"/>
            <a:ext cx="2606254" cy="239115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1" y="3335677"/>
            <a:ext cx="746918" cy="479772"/>
          </a:xfrm>
          <a:prstGeom prst="rect">
            <a:avLst/>
          </a:prstGeom>
        </p:spPr>
      </p:pic>
      <p:pic>
        <p:nvPicPr>
          <p:cNvPr id="6" name="Picture 5"/>
          <p:cNvPicPr>
            <a:picLocks noChangeAspect="1"/>
          </p:cNvPicPr>
          <p:nvPr/>
        </p:nvPicPr>
        <p:blipFill>
          <a:blip r:embed="rId5"/>
          <a:stretch>
            <a:fillRect/>
          </a:stretch>
        </p:blipFill>
        <p:spPr>
          <a:xfrm>
            <a:off x="396414" y="2082683"/>
            <a:ext cx="873249" cy="575838"/>
          </a:xfrm>
          <a:prstGeom prst="rect">
            <a:avLst/>
          </a:prstGeom>
        </p:spPr>
      </p:pic>
      <p:cxnSp>
        <p:nvCxnSpPr>
          <p:cNvPr id="8" name="Straight Connector 7"/>
          <p:cNvCxnSpPr>
            <a:stCxn id="6" idx="3"/>
          </p:cNvCxnSpPr>
          <p:nvPr/>
        </p:nvCxnSpPr>
        <p:spPr>
          <a:xfrm>
            <a:off x="1269663" y="2370602"/>
            <a:ext cx="863937" cy="28791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stretch>
            <a:fillRect/>
          </a:stretch>
        </p:blipFill>
        <p:spPr>
          <a:xfrm>
            <a:off x="590444" y="4283438"/>
            <a:ext cx="716086" cy="647887"/>
          </a:xfrm>
          <a:prstGeom prst="rect">
            <a:avLst/>
          </a:prstGeom>
        </p:spPr>
      </p:pic>
      <p:cxnSp>
        <p:nvCxnSpPr>
          <p:cNvPr id="16" name="Straight Connector 15"/>
          <p:cNvCxnSpPr>
            <a:endCxn id="4" idx="1"/>
          </p:cNvCxnSpPr>
          <p:nvPr/>
        </p:nvCxnSpPr>
        <p:spPr>
          <a:xfrm>
            <a:off x="661820" y="3537295"/>
            <a:ext cx="913360" cy="9709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69663" y="4423127"/>
            <a:ext cx="739246" cy="18425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170195" y="3075630"/>
            <a:ext cx="1492716" cy="923330"/>
          </a:xfrm>
          <a:prstGeom prst="rect">
            <a:avLst/>
          </a:prstGeom>
          <a:noFill/>
        </p:spPr>
        <p:txBody>
          <a:bodyPr wrap="none" rtlCol="0">
            <a:spAutoFit/>
          </a:bodyPr>
          <a:lstStyle/>
          <a:p>
            <a:pPr algn="ctr"/>
            <a:r>
              <a:rPr lang="en-GB" dirty="0"/>
              <a:t>Mobile</a:t>
            </a:r>
          </a:p>
          <a:p>
            <a:pPr algn="ctr"/>
            <a:r>
              <a:rPr lang="en-GB" dirty="0"/>
              <a:t>Data Network</a:t>
            </a:r>
          </a:p>
          <a:p>
            <a:pPr algn="ctr"/>
            <a:r>
              <a:rPr lang="en-GB" dirty="0"/>
              <a:t>Or Other</a:t>
            </a:r>
            <a:endParaRPr lang="ga-IE" dirty="0"/>
          </a:p>
        </p:txBody>
      </p:sp>
      <p:sp>
        <p:nvSpPr>
          <p:cNvPr id="21" name="Rectangle 20"/>
          <p:cNvSpPr/>
          <p:nvPr/>
        </p:nvSpPr>
        <p:spPr>
          <a:xfrm>
            <a:off x="4273510" y="937111"/>
            <a:ext cx="5978853" cy="564857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a-IE"/>
          </a:p>
        </p:txBody>
      </p:sp>
      <p:cxnSp>
        <p:nvCxnSpPr>
          <p:cNvPr id="24" name="Straight Connector 23"/>
          <p:cNvCxnSpPr>
            <a:stCxn id="4" idx="3"/>
          </p:cNvCxnSpPr>
          <p:nvPr/>
        </p:nvCxnSpPr>
        <p:spPr>
          <a:xfrm>
            <a:off x="4181434" y="3634388"/>
            <a:ext cx="397593"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rotWithShape="1">
          <a:blip r:embed="rId7"/>
          <a:srcRect t="11459" r="64482" b="5777"/>
          <a:stretch/>
        </p:blipFill>
        <p:spPr>
          <a:xfrm>
            <a:off x="6107431" y="1068164"/>
            <a:ext cx="4111493" cy="5386464"/>
          </a:xfrm>
          <a:prstGeom prst="rect">
            <a:avLst/>
          </a:prstGeom>
        </p:spPr>
      </p:pic>
      <p:pic>
        <p:nvPicPr>
          <p:cNvPr id="10" name="Picture 9"/>
          <p:cNvPicPr>
            <a:picLocks noChangeAspect="1"/>
          </p:cNvPicPr>
          <p:nvPr/>
        </p:nvPicPr>
        <p:blipFill>
          <a:blip r:embed="rId8"/>
          <a:stretch>
            <a:fillRect/>
          </a:stretch>
        </p:blipFill>
        <p:spPr>
          <a:xfrm>
            <a:off x="6117059" y="1969610"/>
            <a:ext cx="4121239" cy="4193502"/>
          </a:xfrm>
          <a:prstGeom prst="rect">
            <a:avLst/>
          </a:prstGeom>
        </p:spPr>
      </p:pic>
      <p:sp>
        <p:nvSpPr>
          <p:cNvPr id="23" name="Flowchart: Magnetic Disk 22"/>
          <p:cNvSpPr/>
          <p:nvPr/>
        </p:nvSpPr>
        <p:spPr>
          <a:xfrm>
            <a:off x="4590180" y="2308466"/>
            <a:ext cx="1617569" cy="252201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GeoPal</a:t>
            </a:r>
          </a:p>
          <a:p>
            <a:pPr algn="ctr"/>
            <a:r>
              <a:rPr lang="en-GB" sz="2000" dirty="0" err="1"/>
              <a:t>IoT</a:t>
            </a:r>
            <a:r>
              <a:rPr lang="en-GB" sz="2000" dirty="0"/>
              <a:t> Alarms</a:t>
            </a:r>
          </a:p>
          <a:p>
            <a:pPr algn="ctr"/>
            <a:r>
              <a:rPr lang="en-GB" sz="2000" dirty="0"/>
              <a:t>Rules</a:t>
            </a:r>
          </a:p>
          <a:p>
            <a:pPr algn="ctr"/>
            <a:r>
              <a:rPr lang="en-GB" sz="2000" dirty="0"/>
              <a:t>Table</a:t>
            </a:r>
            <a:endParaRPr lang="ga-IE" sz="2000" dirty="0"/>
          </a:p>
        </p:txBody>
      </p:sp>
      <p:sp>
        <p:nvSpPr>
          <p:cNvPr id="3" name="Title 2"/>
          <p:cNvSpPr>
            <a:spLocks noGrp="1"/>
          </p:cNvSpPr>
          <p:nvPr>
            <p:ph type="title"/>
          </p:nvPr>
        </p:nvSpPr>
        <p:spPr/>
        <p:txBody>
          <a:bodyPr/>
          <a:lstStyle/>
          <a:p>
            <a:r>
              <a:rPr lang="en-GB" dirty="0" err="1"/>
              <a:t>IoT</a:t>
            </a:r>
            <a:r>
              <a:rPr lang="en-GB" dirty="0"/>
              <a:t> / M2M  Sensor Data Interface</a:t>
            </a:r>
            <a:endParaRPr lang="ga-IE" dirty="0"/>
          </a:p>
        </p:txBody>
      </p:sp>
      <p:sp>
        <p:nvSpPr>
          <p:cNvPr id="27" name="TextBox 26"/>
          <p:cNvSpPr txBox="1"/>
          <p:nvPr/>
        </p:nvSpPr>
        <p:spPr>
          <a:xfrm>
            <a:off x="230227" y="1566835"/>
            <a:ext cx="1249894" cy="369332"/>
          </a:xfrm>
          <a:prstGeom prst="rect">
            <a:avLst/>
          </a:prstGeom>
          <a:noFill/>
        </p:spPr>
        <p:txBody>
          <a:bodyPr wrap="none" rtlCol="0">
            <a:spAutoFit/>
          </a:bodyPr>
          <a:lstStyle/>
          <a:p>
            <a:r>
              <a:rPr lang="en-GB" dirty="0" err="1"/>
              <a:t>IoT</a:t>
            </a:r>
            <a:r>
              <a:rPr lang="en-GB" dirty="0"/>
              <a:t> Sensors</a:t>
            </a:r>
            <a:endParaRPr lang="ga-IE" dirty="0"/>
          </a:p>
        </p:txBody>
      </p:sp>
      <p:sp>
        <p:nvSpPr>
          <p:cNvPr id="37" name="TextBox 36"/>
          <p:cNvSpPr txBox="1"/>
          <p:nvPr/>
        </p:nvSpPr>
        <p:spPr>
          <a:xfrm>
            <a:off x="10344439" y="1148068"/>
            <a:ext cx="1847561" cy="4801315"/>
          </a:xfrm>
          <a:prstGeom prst="rect">
            <a:avLst/>
          </a:prstGeom>
          <a:noFill/>
        </p:spPr>
        <p:txBody>
          <a:bodyPr wrap="square" rtlCol="0">
            <a:spAutoFit/>
          </a:bodyPr>
          <a:lstStyle/>
          <a:p>
            <a:r>
              <a:rPr lang="en-GB" dirty="0"/>
              <a:t>Visualisation of Asset Status on GeoPal.</a:t>
            </a:r>
          </a:p>
          <a:p>
            <a:endParaRPr lang="en-GB" dirty="0"/>
          </a:p>
          <a:p>
            <a:r>
              <a:rPr lang="en-GB" dirty="0"/>
              <a:t>Asset Status updated by </a:t>
            </a:r>
            <a:r>
              <a:rPr lang="en-GB" dirty="0" err="1"/>
              <a:t>IoT</a:t>
            </a:r>
            <a:r>
              <a:rPr lang="en-GB" dirty="0"/>
              <a:t> sensors in the field.</a:t>
            </a:r>
          </a:p>
          <a:p>
            <a:endParaRPr lang="en-GB" dirty="0"/>
          </a:p>
          <a:p>
            <a:r>
              <a:rPr lang="en-GB" dirty="0"/>
              <a:t>Asset Jobs dispatched based on Rules entered in Rules Table.</a:t>
            </a:r>
          </a:p>
          <a:p>
            <a:endParaRPr lang="en-GB" dirty="0"/>
          </a:p>
          <a:p>
            <a:r>
              <a:rPr lang="en-GB" dirty="0"/>
              <a:t>Can cater for thousands of alarms per hour</a:t>
            </a:r>
            <a:endParaRPr lang="ga-IE" dirty="0"/>
          </a:p>
        </p:txBody>
      </p:sp>
    </p:spTree>
    <p:extLst>
      <p:ext uri="{BB962C8B-B14F-4D97-AF65-F5344CB8AC3E}">
        <p14:creationId xmlns:p14="http://schemas.microsoft.com/office/powerpoint/2010/main" val="606817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a:t>IoT</a:t>
            </a:r>
            <a:r>
              <a:rPr lang="en-GB" dirty="0"/>
              <a:t> / </a:t>
            </a:r>
            <a:r>
              <a:rPr lang="en-GB" dirty="0" err="1"/>
              <a:t>M2M</a:t>
            </a:r>
            <a:r>
              <a:rPr lang="en-GB" dirty="0"/>
              <a:t> - Field Asset Management</a:t>
            </a:r>
            <a:endParaRPr lang="ga-IE" dirty="0"/>
          </a:p>
        </p:txBody>
      </p:sp>
      <p:sp>
        <p:nvSpPr>
          <p:cNvPr id="5" name="Rectangle 4"/>
          <p:cNvSpPr/>
          <p:nvPr/>
        </p:nvSpPr>
        <p:spPr>
          <a:xfrm>
            <a:off x="0" y="891627"/>
            <a:ext cx="4459458" cy="596637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414000" indent="-342900">
              <a:buFont typeface="Wingdings" charset="2"/>
              <a:buChar char="ü"/>
            </a:pPr>
            <a:r>
              <a:rPr lang="en-GB" sz="2400" dirty="0"/>
              <a:t>Register all field assets</a:t>
            </a:r>
          </a:p>
          <a:p>
            <a:pPr marL="71100"/>
            <a:endParaRPr lang="en-GB" sz="2400" dirty="0"/>
          </a:p>
          <a:p>
            <a:pPr marL="414000" indent="-342900">
              <a:buFont typeface="Wingdings" charset="2"/>
              <a:buChar char="ü"/>
            </a:pPr>
            <a:r>
              <a:rPr lang="en-GB" sz="2400" dirty="0"/>
              <a:t>Set up service and maintenance schedules</a:t>
            </a:r>
          </a:p>
          <a:p>
            <a:pPr marL="71100"/>
            <a:endParaRPr lang="en-GB" sz="2400" dirty="0"/>
          </a:p>
          <a:p>
            <a:pPr marL="414000" indent="-342900">
              <a:buFont typeface="Wingdings" charset="2"/>
              <a:buChar char="ü"/>
            </a:pPr>
            <a:r>
              <a:rPr lang="en-GB" sz="2400" dirty="0"/>
              <a:t>Visualisation of Asset Status on GeoPal.</a:t>
            </a:r>
          </a:p>
          <a:p>
            <a:pPr marL="414000" indent="-342900">
              <a:buFont typeface="Wingdings" charset="2"/>
              <a:buChar char="ü"/>
            </a:pPr>
            <a:endParaRPr lang="en-GB" sz="2400" dirty="0"/>
          </a:p>
          <a:p>
            <a:pPr marL="414000" indent="-342900">
              <a:buFont typeface="Wingdings" charset="2"/>
              <a:buChar char="ü"/>
            </a:pPr>
            <a:r>
              <a:rPr lang="en-GB" sz="2400" dirty="0"/>
              <a:t>Asset Status updated by </a:t>
            </a:r>
            <a:r>
              <a:rPr lang="en-GB" sz="2400" dirty="0" err="1"/>
              <a:t>IoT</a:t>
            </a:r>
            <a:r>
              <a:rPr lang="en-GB" sz="2400" dirty="0"/>
              <a:t>/M2M sensors in the field.</a:t>
            </a:r>
          </a:p>
          <a:p>
            <a:pPr marL="414000" indent="-342900">
              <a:buFont typeface="Wingdings" charset="2"/>
              <a:buChar char="ü"/>
            </a:pPr>
            <a:endParaRPr lang="en-GB" sz="2400" dirty="0"/>
          </a:p>
          <a:p>
            <a:pPr marL="414000" indent="-342900">
              <a:buFont typeface="Wingdings" charset="2"/>
              <a:buChar char="ü"/>
            </a:pPr>
            <a:r>
              <a:rPr lang="en-GB" sz="2400" dirty="0"/>
              <a:t>Asset Jobs dispatched based on Rules entered in Rules Table</a:t>
            </a:r>
            <a:endParaRPr lang="ga-IE" sz="2400" dirty="0"/>
          </a:p>
        </p:txBody>
      </p:sp>
      <p:pic>
        <p:nvPicPr>
          <p:cNvPr id="2" name="Picture 1"/>
          <p:cNvPicPr>
            <a:picLocks noChangeAspect="1"/>
          </p:cNvPicPr>
          <p:nvPr/>
        </p:nvPicPr>
        <p:blipFill>
          <a:blip r:embed="rId2"/>
          <a:stretch>
            <a:fillRect/>
          </a:stretch>
        </p:blipFill>
        <p:spPr>
          <a:xfrm>
            <a:off x="5111027" y="1116007"/>
            <a:ext cx="5690671" cy="5278262"/>
          </a:xfrm>
          <a:prstGeom prst="rect">
            <a:avLst/>
          </a:prstGeom>
        </p:spPr>
      </p:pic>
    </p:spTree>
    <p:extLst>
      <p:ext uri="{BB962C8B-B14F-4D97-AF65-F5344CB8AC3E}">
        <p14:creationId xmlns:p14="http://schemas.microsoft.com/office/powerpoint/2010/main" val="2011151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Pal Solutions Corporate PresentationTemplate" id="{1250128A-AFB3-4ABF-A57B-84F396A7E45C}" vid="{C8B8EA8D-D487-4A21-A8F1-71CFBCB27B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3719</TotalTime>
  <Words>1988</Words>
  <Application>Microsoft Office PowerPoint</Application>
  <PresentationFormat>Panorámica</PresentationFormat>
  <Paragraphs>340</Paragraphs>
  <Slides>43</Slides>
  <Notes>4</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43</vt:i4>
      </vt:variant>
    </vt:vector>
  </HeadingPairs>
  <TitlesOfParts>
    <vt:vector size="52" baseType="lpstr">
      <vt:lpstr>Arial</vt:lpstr>
      <vt:lpstr>Calibri</vt:lpstr>
      <vt:lpstr>Calibri Light</vt:lpstr>
      <vt:lpstr>Calluna Sans</vt:lpstr>
      <vt:lpstr>Courier New</vt:lpstr>
      <vt:lpstr>Lucida Grande</vt:lpstr>
      <vt:lpstr>Myriad Web Pro</vt:lpstr>
      <vt:lpstr>Wingdings</vt:lpstr>
      <vt:lpstr>Office Theme</vt:lpstr>
      <vt:lpstr>Smart Connected Cities  GeoPal Platform Overview (part Two)</vt:lpstr>
      <vt:lpstr>What is GeoPal?</vt:lpstr>
      <vt:lpstr>Areas Of Operation</vt:lpstr>
      <vt:lpstr> Problems Solved by GeoPal</vt:lpstr>
      <vt:lpstr>Success Story – Fingal Dublin </vt:lpstr>
      <vt:lpstr>GeoPal Platform</vt:lpstr>
      <vt:lpstr>Success Story – Fingal County Council ….. continued</vt:lpstr>
      <vt:lpstr>IoT / M2M  Sensor Data Interface</vt:lpstr>
      <vt:lpstr>IoT / M2M - Field Asset Management</vt:lpstr>
      <vt:lpstr>Smart Facility Management – use cases</vt:lpstr>
      <vt:lpstr>Smart City – use cases</vt:lpstr>
      <vt:lpstr>Appendix</vt:lpstr>
      <vt:lpstr>Detailed Value Proposition </vt:lpstr>
      <vt:lpstr>Value Proposition of Proactive IoT /M2M and MWM </vt:lpstr>
      <vt:lpstr>2.0 Custom Job Workflows</vt:lpstr>
      <vt:lpstr>2.1 Removing Paper</vt:lpstr>
      <vt:lpstr>2.2 Time and Materials Capture</vt:lpstr>
      <vt:lpstr>2.3 Electronic Proof of Delivery</vt:lpstr>
      <vt:lpstr>2.4 Proof of Attendance</vt:lpstr>
      <vt:lpstr>2.5 Capture Order Changes</vt:lpstr>
      <vt:lpstr>2.6 Document Scanner</vt:lpstr>
      <vt:lpstr>2.7 Health &amp; Safety Compliance</vt:lpstr>
      <vt:lpstr>2.8 Vehicle Inspection Checks</vt:lpstr>
      <vt:lpstr>Example: Vending Machine Sample of Dash Board Vending Metrics to be Monitored</vt:lpstr>
      <vt:lpstr>Example Transformer Buildings Sample of Dash Board Vending Metrics to be Monitored</vt:lpstr>
      <vt:lpstr>Vending Machines with IoT / M2M</vt:lpstr>
      <vt:lpstr>Award winning </vt:lpstr>
      <vt:lpstr>4.0 Worker Location Tracking</vt:lpstr>
      <vt:lpstr>5.0 Step by Step Navigation </vt:lpstr>
      <vt:lpstr>6.0 Job Scheduling and Dispatch</vt:lpstr>
      <vt:lpstr>7.0 Custom Reports</vt:lpstr>
      <vt:lpstr>8.0 Customer Portal </vt:lpstr>
      <vt:lpstr>9.0 Integration with Third Party Software</vt:lpstr>
      <vt:lpstr>11 CRM</vt:lpstr>
      <vt:lpstr>12 Credit Card Payment</vt:lpstr>
      <vt:lpstr> Main GeoPal Features</vt:lpstr>
      <vt:lpstr>Sample Executive Dashboard – Business Intelligence </vt:lpstr>
      <vt:lpstr>Sample Public Body Use Cases</vt:lpstr>
      <vt:lpstr>Dashboard Examples </vt:lpstr>
      <vt:lpstr>Dashboard Examples </vt:lpstr>
      <vt:lpstr>Dashboard Examples </vt:lpstr>
      <vt:lpstr>Dashboard Examples </vt:lpstr>
      <vt:lpstr>Dashboard Examples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scoupeau@gmail.com</cp:lastModifiedBy>
  <cp:revision>208</cp:revision>
  <dcterms:created xsi:type="dcterms:W3CDTF">2013-10-18T08:54:26Z</dcterms:created>
  <dcterms:modified xsi:type="dcterms:W3CDTF">2016-06-06T12:07:17Z</dcterms:modified>
  <cp:category/>
</cp:coreProperties>
</file>