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5" r:id="rId2"/>
    <p:sldId id="257" r:id="rId3"/>
    <p:sldId id="385" r:id="rId4"/>
    <p:sldId id="314" r:id="rId5"/>
    <p:sldId id="318" r:id="rId6"/>
    <p:sldId id="386" r:id="rId7"/>
    <p:sldId id="394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390" r:id="rId19"/>
    <p:sldId id="391" r:id="rId20"/>
    <p:sldId id="415" r:id="rId21"/>
    <p:sldId id="416" r:id="rId22"/>
    <p:sldId id="4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BDF"/>
    <a:srgbClr val="90CB75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2839" autoAdjust="0"/>
  </p:normalViewPr>
  <p:slideViewPr>
    <p:cSldViewPr snapToGrid="0">
      <p:cViewPr varScale="1">
        <p:scale>
          <a:sx n="106" d="100"/>
          <a:sy n="106" d="100"/>
        </p:scale>
        <p:origin x="786" y="108"/>
      </p:cViewPr>
      <p:guideLst>
        <p:guide orient="horz" pos="22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3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C5447-DB18-4355-88B8-B7CF1D2D2776}" type="datetimeFigureOut">
              <a:rPr lang="en-IE" smtClean="0"/>
              <a:t>06/06/2016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607CD-F4A3-4DD6-8E4B-8F917F3B7E98}" type="slidenum">
              <a:rPr lang="en-IE" smtClean="0"/>
              <a:t>‹Nº›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52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IE" dirty="0" err="1"/>
              <a:t>GeoPal’s</a:t>
            </a:r>
            <a:r>
              <a:rPr lang="en-IE" dirty="0"/>
              <a:t> mobile workforce management solutions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Simplify scheduling for your field-based workforce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Eliminate paperwork and reduce your admin costs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Improve visibility of employees and assets in the field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Increase accuracy of data collection and reporting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Enhance customer satisfaction with real-time proof of delivery</a:t>
            </a:r>
          </a:p>
          <a:p>
            <a:pPr lvl="1">
              <a:lnSpc>
                <a:spcPct val="125000"/>
              </a:lnSpc>
            </a:pPr>
            <a:r>
              <a:rPr lang="en-IE" dirty="0"/>
              <a:t>Help you to increase efficiency and cash flow</a:t>
            </a:r>
          </a:p>
          <a:p>
            <a:pPr lvl="1">
              <a:lnSpc>
                <a:spcPct val="125000"/>
              </a:lnSpc>
            </a:pPr>
            <a:r>
              <a:rPr lang="en-IE" dirty="0">
                <a:latin typeface="Calluna Sans" panose="02000000000000000000" pitchFamily="50" charset="0"/>
              </a:rPr>
              <a:t>Provide protection for lone workers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607CD-F4A3-4DD6-8E4B-8F917F3B7E9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532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607CD-F4A3-4DD6-8E4B-8F917F3B7E98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175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607CD-F4A3-4DD6-8E4B-8F917F3B7E98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070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6" y="1529649"/>
            <a:ext cx="9144000" cy="1980313"/>
          </a:xfrm>
        </p:spPr>
        <p:txBody>
          <a:bodyPr anchor="b">
            <a:normAutofit/>
          </a:bodyPr>
          <a:lstStyle>
            <a:lvl1pPr algn="r">
              <a:defRPr sz="4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6" y="3602038"/>
            <a:ext cx="9144000" cy="956710"/>
          </a:xfrm>
        </p:spPr>
        <p:txBody>
          <a:bodyPr/>
          <a:lstStyle>
            <a:lvl1pPr marL="0" indent="0" algn="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1" y="184944"/>
            <a:ext cx="3559819" cy="9374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70061" y="5298141"/>
            <a:ext cx="11670927" cy="1331259"/>
          </a:xfrm>
          <a:prstGeom prst="rect">
            <a:avLst/>
          </a:prstGeom>
          <a:solidFill>
            <a:srgbClr val="90C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 userDrawn="1"/>
        </p:nvSpPr>
        <p:spPr>
          <a:xfrm>
            <a:off x="578223" y="5548271"/>
            <a:ext cx="239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  <a:latin typeface="+mn-lt"/>
              </a:rPr>
              <a:t>Job Scheduling and Dispatch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455895" y="5548270"/>
            <a:ext cx="239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  <a:latin typeface="+mn-lt"/>
              </a:rPr>
              <a:t>Customizable Mobile Forms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503894" y="5548270"/>
            <a:ext cx="239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  <a:latin typeface="+mn-lt"/>
              </a:rPr>
              <a:t>Mapping and Location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170893" y="5548270"/>
            <a:ext cx="239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  <a:latin typeface="+mn-lt"/>
              </a:rPr>
              <a:t>Reports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83345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69663"/>
          </a:xfrm>
        </p:spPr>
        <p:txBody>
          <a:bodyPr/>
          <a:lstStyle>
            <a:lvl1pPr>
              <a:lnSpc>
                <a:spcPct val="125000"/>
              </a:lnSpc>
              <a:defRPr sz="2400">
                <a:latin typeface="+mj-lt"/>
              </a:defRPr>
            </a:lvl1pPr>
            <a:lvl2pPr>
              <a:lnSpc>
                <a:spcPct val="125000"/>
              </a:lnSpc>
              <a:defRPr>
                <a:latin typeface="+mj-lt"/>
              </a:defRPr>
            </a:lvl2pPr>
            <a:lvl3pPr>
              <a:lnSpc>
                <a:spcPct val="125000"/>
              </a:lnSpc>
              <a:defRPr>
                <a:latin typeface="+mj-lt"/>
              </a:defRPr>
            </a:lvl3pPr>
            <a:lvl4pPr>
              <a:lnSpc>
                <a:spcPct val="125000"/>
              </a:lnSpc>
              <a:defRPr>
                <a:latin typeface="+mj-lt"/>
              </a:defRPr>
            </a:lvl4pPr>
            <a:lvl5pPr>
              <a:lnSpc>
                <a:spcPct val="125000"/>
              </a:lnSpc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009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12" y="176191"/>
            <a:ext cx="2083174" cy="54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76191"/>
            <a:ext cx="11343860" cy="71543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1BBD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185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2712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Myriad Web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luna Sans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luna Sans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luna Sans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luna Sans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luna Sans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tiff"/><Relationship Id="rId3" Type="http://schemas.openxmlformats.org/officeDocument/2006/relationships/image" Target="../media/image101.tiff"/><Relationship Id="rId7" Type="http://schemas.openxmlformats.org/officeDocument/2006/relationships/image" Target="../media/image105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tiff"/><Relationship Id="rId5" Type="http://schemas.openxmlformats.org/officeDocument/2006/relationships/image" Target="../media/image103.tiff"/><Relationship Id="rId4" Type="http://schemas.openxmlformats.org/officeDocument/2006/relationships/image" Target="../media/image10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12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tiff"/><Relationship Id="rId4" Type="http://schemas.openxmlformats.org/officeDocument/2006/relationships/image" Target="../media/image10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tiff"/><Relationship Id="rId4" Type="http://schemas.openxmlformats.org/officeDocument/2006/relationships/image" Target="../media/image11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emf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352" y="1784253"/>
            <a:ext cx="11069054" cy="23876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IE" sz="4800" dirty="0">
                <a:solidFill>
                  <a:schemeClr val="accent1"/>
                </a:solidFill>
                <a:latin typeface="+mn-lt"/>
              </a:rPr>
              <a:t>Smart Connected Cities </a:t>
            </a:r>
            <a:br>
              <a:rPr lang="en-IE" sz="4800" dirty="0">
                <a:solidFill>
                  <a:schemeClr val="accent1"/>
                </a:solidFill>
                <a:latin typeface="+mn-lt"/>
              </a:rPr>
            </a:br>
            <a:r>
              <a:rPr lang="en-IE" sz="4800" dirty="0">
                <a:solidFill>
                  <a:schemeClr val="accent1"/>
                </a:solidFill>
                <a:latin typeface="+mn-lt"/>
              </a:rPr>
              <a:t>GeoPal Platform Overview </a:t>
            </a:r>
          </a:p>
        </p:txBody>
      </p:sp>
    </p:spTree>
    <p:extLst>
      <p:ext uri="{BB962C8B-B14F-4D97-AF65-F5344CB8AC3E}">
        <p14:creationId xmlns:p14="http://schemas.microsoft.com/office/powerpoint/2010/main" val="29079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Sacramento City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94809" y="883863"/>
            <a:ext cx="8149599" cy="562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IE" sz="1700" dirty="0"/>
              <a:t>Removing all field paper and logging all field staff activities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Accurate GPS tracking of staff and Assets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Efficiently scheduling and dispatching of work in the office for all internal clean and safe field staff and external 3</a:t>
            </a:r>
            <a:r>
              <a:rPr lang="en-IE" sz="1700" baseline="30000" dirty="0"/>
              <a:t>rd</a:t>
            </a:r>
            <a:r>
              <a:rPr lang="en-IE" sz="1700" dirty="0"/>
              <a:t> party contractors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Management of interactions with local business via GeoPal CRM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Reporting any issues and helping homeless population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Automatic reporting of issues and jobs and interaction with Police and municipal 311 system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Calendar scheduling of field staff’s work  </a:t>
            </a:r>
            <a:r>
              <a:rPr lang="en-IE" sz="1700" i="1" dirty="0">
                <a:solidFill>
                  <a:srgbClr val="41BBDF"/>
                </a:solidFill>
              </a:rPr>
              <a:t>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928" y="145337"/>
            <a:ext cx="2177944" cy="719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721" y="1013386"/>
            <a:ext cx="2373295" cy="1783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916" y="2999190"/>
            <a:ext cx="2360929" cy="149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765" y="4733415"/>
            <a:ext cx="2310080" cy="15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Phoenix 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245" y="124251"/>
            <a:ext cx="1834487" cy="714735"/>
          </a:xfrm>
          <a:prstGeom prst="rect">
            <a:avLst/>
          </a:prstGeo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394809" y="883863"/>
            <a:ext cx="8603525" cy="562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IE" sz="1700" dirty="0"/>
              <a:t> Removing of all field paper and logging all field staff activities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Online real time reports of KPIs and SLAs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Efficiently scheduling and dispatching of work in the office for all field staff 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Manage all staff in their Clean and Safe teams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Connect to internal ERP/CRM system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Manage 3rd party contractors, for example landscaping, infrastructure repairs and maintenance)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 Real time reporting and connection between street work completed and individual businesses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Tracking all downtown events and banner reservations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895" y="4720586"/>
            <a:ext cx="2214093" cy="14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953" y="987731"/>
            <a:ext cx="2152033" cy="1526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716" y="2860573"/>
            <a:ext cx="2131063" cy="14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Toronto City 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463828" y="1077144"/>
            <a:ext cx="8182662" cy="5628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IE" sz="1700" dirty="0"/>
              <a:t>Removing all field paper. Managing all street jobs, for example Graffiti Removal jobs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Mangaing the Location and condition of all city assets. Reporting defective city and private assets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Real-time tracking of issues, resolution times, and 3</a:t>
            </a:r>
            <a:r>
              <a:rPr lang="en-IE" sz="1700" baseline="30000" dirty="0"/>
              <a:t>rd</a:t>
            </a:r>
            <a:r>
              <a:rPr lang="en-IE" sz="1700" dirty="0"/>
              <a:t>-party agency service level agreements. Integration with municipal 311 systems ensures real-time reporting and progress tracking for all public realm assets.</a:t>
            </a:r>
            <a:r>
              <a:rPr lang="en-US" sz="1700" dirty="0"/>
              <a:t> </a:t>
            </a:r>
            <a:endParaRPr lang="en-IE" sz="1700" dirty="0"/>
          </a:p>
          <a:p>
            <a:pPr>
              <a:buFont typeface="Wingdings" charset="2"/>
              <a:buChar char="ü"/>
            </a:pPr>
            <a:r>
              <a:rPr lang="en-IE" sz="1700" dirty="0"/>
              <a:t>Accurate tracking of compliance with agreed standards for resolution times, particularly in relation to work outsourced to 3</a:t>
            </a:r>
            <a:r>
              <a:rPr lang="en-IE" sz="1700" baseline="30000" dirty="0"/>
              <a:t>rd</a:t>
            </a:r>
            <a:r>
              <a:rPr lang="en-IE" sz="1700" dirty="0"/>
              <a:t> party agencies or 311 systems for municipal services.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Planning of maintenance requests to enable more informed planning for future improvements. </a:t>
            </a:r>
          </a:p>
          <a:p>
            <a:pPr>
              <a:buFont typeface="Wingdings" charset="2"/>
              <a:buChar char="ü"/>
            </a:pPr>
            <a:r>
              <a:rPr lang="en-IE" sz="1700" dirty="0"/>
              <a:t>Detailed reports with photos, times, and locations, as well as information regarding maintenance issues resolved, provide proof of the value created /delivered for stakeholders.</a:t>
            </a:r>
            <a:endParaRPr lang="en-US" sz="1700" dirty="0"/>
          </a:p>
        </p:txBody>
      </p:sp>
      <p:pic>
        <p:nvPicPr>
          <p:cNvPr id="6" name="Picture 5" descr="http://entro.com/wp-content/uploads/torontofinancialdistrict-fea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43" y="96640"/>
            <a:ext cx="1562681" cy="7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964" y="276113"/>
            <a:ext cx="1609730" cy="39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027" y="193968"/>
            <a:ext cx="1747844" cy="5726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504" y="1257113"/>
            <a:ext cx="2319625" cy="2513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227" y="4271619"/>
            <a:ext cx="3584773" cy="20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284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sz="2000" dirty="0"/>
              <a:t>Wexford County Council are using GeoPal for surveys, inspections, and lone worker protection across </a:t>
            </a:r>
            <a:br>
              <a:rPr lang="en-IE" sz="2000" dirty="0"/>
            </a:br>
            <a:r>
              <a:rPr lang="en-IE" sz="2000" dirty="0"/>
              <a:t>a number of departments including Environment and Housing.  Inspections include :</a:t>
            </a:r>
          </a:p>
          <a:p>
            <a:pPr>
              <a:buFontTx/>
              <a:buChar char="-"/>
            </a:pPr>
            <a:r>
              <a:rPr lang="en-IE" sz="2000" dirty="0"/>
              <a:t>Bring Centre Inspection</a:t>
            </a:r>
          </a:p>
          <a:p>
            <a:pPr>
              <a:buFontTx/>
              <a:buChar char="-"/>
            </a:pPr>
            <a:r>
              <a:rPr lang="en-IE" sz="2000" dirty="0"/>
              <a:t>Dangerous Structure Inspection</a:t>
            </a:r>
          </a:p>
          <a:p>
            <a:pPr>
              <a:buFontTx/>
              <a:buChar char="-"/>
            </a:pPr>
            <a:r>
              <a:rPr lang="en-IE" sz="2000" dirty="0"/>
              <a:t>Derelict Site Inspection</a:t>
            </a:r>
          </a:p>
          <a:p>
            <a:pPr>
              <a:buFontTx/>
              <a:buChar char="-"/>
            </a:pPr>
            <a:r>
              <a:rPr lang="en-IE" sz="2000" dirty="0"/>
              <a:t>Dumping and Dumping </a:t>
            </a:r>
            <a:r>
              <a:rPr lang="en-IE" sz="2000" dirty="0" err="1"/>
              <a:t>Cleanup</a:t>
            </a:r>
            <a:endParaRPr lang="en-IE" sz="2000" dirty="0"/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2000" dirty="0"/>
              <a:t>GeoPal has been integrated into the existing IT systems, including a CRM and an ArcGIS database, enabling Wexford County Council to securely and instantly transfer data and asset information captured in the field to their internal systems for analysis and reporting.</a:t>
            </a:r>
          </a:p>
          <a:p>
            <a:pPr marL="0" indent="0"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  <a:p>
            <a:pPr marL="0" indent="0">
              <a:buNone/>
            </a:pPr>
            <a:r>
              <a:rPr lang="en-IE" sz="2200" i="1" dirty="0">
                <a:solidFill>
                  <a:srgbClr val="41BBDF"/>
                </a:solidFill>
                <a:latin typeface="+mn-lt"/>
              </a:rPr>
              <a:t>“Since we began using GeoPal our Environment team had observed a noticeable decrease in the turnaround times from when a call comes in from a member of the public to the time when the incident was closed. On investigation of our internal stats we found a 36% decrease in the time taken from receiving a call on an incident to closing it.”</a:t>
            </a:r>
            <a:endParaRPr lang="en-IE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Success Story – Wexford City</a:t>
            </a:r>
          </a:p>
        </p:txBody>
      </p:sp>
      <p:pic>
        <p:nvPicPr>
          <p:cNvPr id="4098" name="Picture 2" descr="http://www.geopalsolutions.com/sites/default/files/styles/partners_customers_logo_normal/public/WexfordCountyCouncil.jpg?itok=ihtquGw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36" y="1239376"/>
            <a:ext cx="11620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5724" y="1719955"/>
            <a:ext cx="3539046" cy="1801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900" dirty="0">
                <a:latin typeface="+mj-lt"/>
              </a:rPr>
              <a:t>Housing Annual Survey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900" dirty="0">
                <a:latin typeface="+mj-lt"/>
              </a:rPr>
              <a:t>Health &amp; Safety Site Inspection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900" dirty="0">
                <a:latin typeface="+mj-lt"/>
              </a:rPr>
              <a:t>Vacant House Inspection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1900" dirty="0">
                <a:latin typeface="+mj-lt"/>
              </a:rPr>
              <a:t>Parking Offence ticketing</a:t>
            </a:r>
            <a:endParaRPr lang="ga-IE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554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H&amp;S and facilities – Fire prevention equipment inspection , Photo record, Driver walk around inspections, confined spaces permit, GA3 – Working at height form, , Roof Access Permit.</a:t>
            </a:r>
          </a:p>
          <a:p>
            <a:r>
              <a:rPr lang="en-US" dirty="0"/>
              <a:t>Roads – Photo record, Road Traffic counts, our entire fleet management is done through GeoPal such as DOE, Service, Tax scheduled jobs using Asset Management</a:t>
            </a:r>
          </a:p>
          <a:p>
            <a:r>
              <a:rPr lang="en-US" dirty="0"/>
              <a:t>Building Control – Photo record</a:t>
            </a:r>
          </a:p>
          <a:p>
            <a:r>
              <a:rPr lang="en-US" dirty="0"/>
              <a:t>Access for All – Photo record</a:t>
            </a:r>
          </a:p>
          <a:p>
            <a:r>
              <a:rPr lang="en-US" dirty="0"/>
              <a:t>Environment – Environmental Cleanup Inspections, Playground Inspections, Park Inspections, Ring Buoy Inspections , Lone Worker Activity Log</a:t>
            </a:r>
          </a:p>
          <a:p>
            <a:r>
              <a:rPr lang="en-US" dirty="0"/>
              <a:t>Water – Chlorine readings, Sewerage and Water Connections, Water meter reading, Community Cleanups, Environment Incident Cleanups, ESB meter reading, Photo Record, Sludge Transport Record</a:t>
            </a:r>
          </a:p>
          <a:p>
            <a:r>
              <a:rPr lang="en-US" dirty="0"/>
              <a:t>Credit Control </a:t>
            </a:r>
            <a:r>
              <a:rPr lang="en-US"/>
              <a:t>– For all </a:t>
            </a:r>
            <a:r>
              <a:rPr lang="en-US" dirty="0"/>
              <a:t>public housing. </a:t>
            </a:r>
          </a:p>
          <a:p>
            <a:r>
              <a:rPr lang="en-US" dirty="0"/>
              <a:t>Housing – Housing Response Maintenance, Preplanned maintenance, Photo Records, Septic tank Inspections, Ladder and Scaffolding Inspections</a:t>
            </a:r>
          </a:p>
          <a:p>
            <a:r>
              <a:rPr lang="en-US" dirty="0"/>
              <a:t>Pay Parking  – All towns.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Wexford Use Cases</a:t>
            </a:r>
          </a:p>
        </p:txBody>
      </p:sp>
    </p:spTree>
    <p:extLst>
      <p:ext uri="{BB962C8B-B14F-4D97-AF65-F5344CB8AC3E}">
        <p14:creationId xmlns:p14="http://schemas.microsoft.com/office/powerpoint/2010/main" val="3289480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2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Roscommon County Council are using GeoPal for the following surveys and inspections:</a:t>
            </a:r>
          </a:p>
          <a:p>
            <a:pPr>
              <a:buFontTx/>
              <a:buChar char="-"/>
            </a:pPr>
            <a:r>
              <a:rPr lang="en-IE" sz="2000" dirty="0"/>
              <a:t>Cemetery Monument Records</a:t>
            </a:r>
          </a:p>
          <a:p>
            <a:pPr>
              <a:buFontTx/>
              <a:buChar char="-"/>
            </a:pPr>
            <a:r>
              <a:rPr lang="en-IE" sz="2000" dirty="0"/>
              <a:t>Household Waste Surveys</a:t>
            </a:r>
          </a:p>
          <a:p>
            <a:pPr>
              <a:buFontTx/>
              <a:buChar char="-"/>
            </a:pPr>
            <a:r>
              <a:rPr lang="en-IE" sz="2000" dirty="0"/>
              <a:t>Unauthorised Signs</a:t>
            </a:r>
          </a:p>
          <a:p>
            <a:pPr>
              <a:buFontTx/>
              <a:buChar char="-"/>
            </a:pPr>
            <a:r>
              <a:rPr lang="en-IE" sz="2000" dirty="0"/>
              <a:t>WEEE and battery regulation</a:t>
            </a:r>
          </a:p>
          <a:p>
            <a:pPr>
              <a:buFontTx/>
              <a:buChar char="-"/>
            </a:pPr>
            <a:r>
              <a:rPr lang="en-IE" sz="2000" dirty="0"/>
              <a:t>Vehicle Refinisher Inspection</a:t>
            </a:r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Success Story – Roscommon Town</a:t>
            </a:r>
          </a:p>
        </p:txBody>
      </p:sp>
      <p:pic>
        <p:nvPicPr>
          <p:cNvPr id="6" name="Picture 18" descr="http://www.geopalsolutions.com/sites/default/files/styles/partners_customers_logo_normal/public/Roscommon%20CoCo.jpg?itok=dkJotn9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4"/>
          <a:stretch/>
        </p:blipFill>
        <p:spPr bwMode="auto">
          <a:xfrm>
            <a:off x="6989930" y="258582"/>
            <a:ext cx="1642707" cy="4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079" b="13730"/>
          <a:stretch/>
        </p:blipFill>
        <p:spPr>
          <a:xfrm>
            <a:off x="4553966" y="2169027"/>
            <a:ext cx="7253720" cy="364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2499" y="5939043"/>
            <a:ext cx="4284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Polygon selection of Household waste survey jobs</a:t>
            </a:r>
            <a:endParaRPr lang="ga-IE" sz="1600" i="1" dirty="0"/>
          </a:p>
        </p:txBody>
      </p:sp>
    </p:spTree>
    <p:extLst>
      <p:ext uri="{BB962C8B-B14F-4D97-AF65-F5344CB8AC3E}">
        <p14:creationId xmlns:p14="http://schemas.microsoft.com/office/powerpoint/2010/main" val="287078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2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Dublin (Fingal) City are using GeoPal for Environmental Surveys and </a:t>
            </a:r>
          </a:p>
          <a:p>
            <a:pPr marL="0" indent="0">
              <a:buNone/>
            </a:pPr>
            <a:r>
              <a:rPr lang="en-IE" sz="2000" dirty="0"/>
              <a:t>Traffic Junction Fault Management</a:t>
            </a:r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Success Story – Fingal Dublin </a:t>
            </a:r>
          </a:p>
        </p:txBody>
      </p:sp>
      <p:pic>
        <p:nvPicPr>
          <p:cNvPr id="7" name="Picture 12" descr="http://www.geopalsolutions.com/sites/default/files/styles/partners_customers_logo_normal/public/FingalCountyCouncil.jpg?itok=JXnEkdC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47" y="1077144"/>
            <a:ext cx="1920914" cy="141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957" y="2031609"/>
            <a:ext cx="8309317" cy="467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2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Map of </a:t>
            </a:r>
            <a:r>
              <a:rPr lang="en-IE" sz="2000" dirty="0" err="1"/>
              <a:t>Fingal</a:t>
            </a:r>
            <a:r>
              <a:rPr lang="en-IE" sz="2000" dirty="0"/>
              <a:t> County Council Traffic Junctions on GeoPal – showing real-time faults.</a:t>
            </a:r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Success Story – </a:t>
            </a:r>
            <a:r>
              <a:rPr lang="en-IE" dirty="0" err="1">
                <a:latin typeface="+mn-lt"/>
              </a:rPr>
              <a:t>Fingal</a:t>
            </a:r>
            <a:r>
              <a:rPr lang="en-IE" dirty="0">
                <a:latin typeface="+mn-lt"/>
              </a:rPr>
              <a:t> County Council ….. </a:t>
            </a:r>
            <a:r>
              <a:rPr lang="en-IE" sz="2000" dirty="0">
                <a:latin typeface="+mn-lt"/>
              </a:rPr>
              <a:t>continued</a:t>
            </a:r>
            <a:endParaRPr lang="en-IE" dirty="0">
              <a:latin typeface="+mn-lt"/>
            </a:endParaRPr>
          </a:p>
        </p:txBody>
      </p:sp>
      <p:pic>
        <p:nvPicPr>
          <p:cNvPr id="7" name="Picture 12" descr="http://www.geopalsolutions.com/sites/default/files/styles/partners_customers_logo_normal/public/FingalCountyCouncil.jpg?itok=JXnEkdC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81" y="975082"/>
            <a:ext cx="1920914" cy="141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731" r="13051" b="6155"/>
          <a:stretch/>
        </p:blipFill>
        <p:spPr>
          <a:xfrm>
            <a:off x="968098" y="1755083"/>
            <a:ext cx="9068099" cy="46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3.gstatic.com/images?q=tbn:ANd9GcRwyaLRInLYFZk-ytVpERxQzi8lZ323GopfiFb_OD4s4f6p4T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180" y="2438812"/>
            <a:ext cx="2606254" cy="2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3335677"/>
            <a:ext cx="746918" cy="479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14" y="2082683"/>
            <a:ext cx="873249" cy="575838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6" idx="3"/>
          </p:cNvCxnSpPr>
          <p:nvPr/>
        </p:nvCxnSpPr>
        <p:spPr>
          <a:xfrm>
            <a:off x="1269663" y="2370602"/>
            <a:ext cx="863937" cy="287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44" y="4283438"/>
            <a:ext cx="716086" cy="647887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4" idx="1"/>
          </p:cNvCxnSpPr>
          <p:nvPr/>
        </p:nvCxnSpPr>
        <p:spPr>
          <a:xfrm>
            <a:off x="661820" y="3537295"/>
            <a:ext cx="913360" cy="97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69663" y="4423127"/>
            <a:ext cx="739246" cy="1842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70195" y="3075630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Mobile</a:t>
            </a:r>
          </a:p>
          <a:p>
            <a:pPr algn="ctr"/>
            <a:r>
              <a:rPr lang="en-GB" dirty="0"/>
              <a:t>Data Network</a:t>
            </a:r>
          </a:p>
          <a:p>
            <a:pPr algn="ctr"/>
            <a:r>
              <a:rPr lang="en-GB" dirty="0"/>
              <a:t>Or Other</a:t>
            </a:r>
            <a:endParaRPr lang="ga-IE" dirty="0"/>
          </a:p>
        </p:txBody>
      </p:sp>
      <p:sp>
        <p:nvSpPr>
          <p:cNvPr id="21" name="Rectangle 20"/>
          <p:cNvSpPr/>
          <p:nvPr/>
        </p:nvSpPr>
        <p:spPr>
          <a:xfrm>
            <a:off x="4273510" y="937111"/>
            <a:ext cx="5978853" cy="564857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/>
          </a:p>
        </p:txBody>
      </p:sp>
      <p:cxnSp>
        <p:nvCxnSpPr>
          <p:cNvPr id="24" name="Straight Connector 23"/>
          <p:cNvCxnSpPr>
            <a:stCxn id="4" idx="3"/>
          </p:cNvCxnSpPr>
          <p:nvPr/>
        </p:nvCxnSpPr>
        <p:spPr>
          <a:xfrm>
            <a:off x="4181434" y="3634388"/>
            <a:ext cx="3975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t="11459" r="64482" b="5777"/>
          <a:stretch/>
        </p:blipFill>
        <p:spPr>
          <a:xfrm>
            <a:off x="6107431" y="1068164"/>
            <a:ext cx="4111493" cy="5386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7059" y="1969610"/>
            <a:ext cx="4121239" cy="4193502"/>
          </a:xfrm>
          <a:prstGeom prst="rect">
            <a:avLst/>
          </a:prstGeom>
        </p:spPr>
      </p:pic>
      <p:sp>
        <p:nvSpPr>
          <p:cNvPr id="23" name="Flowchart: Magnetic Disk 22"/>
          <p:cNvSpPr/>
          <p:nvPr/>
        </p:nvSpPr>
        <p:spPr>
          <a:xfrm>
            <a:off x="4590180" y="2308466"/>
            <a:ext cx="1617569" cy="252201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GeoPal</a:t>
            </a:r>
          </a:p>
          <a:p>
            <a:pPr algn="ctr"/>
            <a:r>
              <a:rPr lang="en-GB" sz="2000" dirty="0" err="1"/>
              <a:t>IoT</a:t>
            </a:r>
            <a:r>
              <a:rPr lang="en-GB" sz="2000" dirty="0"/>
              <a:t> Alarms</a:t>
            </a:r>
          </a:p>
          <a:p>
            <a:pPr algn="ctr"/>
            <a:r>
              <a:rPr lang="en-GB" sz="2000" dirty="0"/>
              <a:t>Rules</a:t>
            </a:r>
          </a:p>
          <a:p>
            <a:pPr algn="ctr"/>
            <a:r>
              <a:rPr lang="en-GB" sz="2000" dirty="0"/>
              <a:t>Table</a:t>
            </a:r>
            <a:endParaRPr lang="ga-IE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IoT</a:t>
            </a:r>
            <a:r>
              <a:rPr lang="en-GB" dirty="0"/>
              <a:t> / M2M  Sensor Data Interface</a:t>
            </a:r>
            <a:endParaRPr lang="ga-IE" dirty="0"/>
          </a:p>
        </p:txBody>
      </p:sp>
      <p:sp>
        <p:nvSpPr>
          <p:cNvPr id="27" name="TextBox 26"/>
          <p:cNvSpPr txBox="1"/>
          <p:nvPr/>
        </p:nvSpPr>
        <p:spPr>
          <a:xfrm>
            <a:off x="230227" y="1566835"/>
            <a:ext cx="12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IoT</a:t>
            </a:r>
            <a:r>
              <a:rPr lang="en-GB" dirty="0"/>
              <a:t> Sensors</a:t>
            </a:r>
            <a:endParaRPr lang="ga-IE" dirty="0"/>
          </a:p>
        </p:txBody>
      </p:sp>
      <p:sp>
        <p:nvSpPr>
          <p:cNvPr id="37" name="TextBox 36"/>
          <p:cNvSpPr txBox="1"/>
          <p:nvPr/>
        </p:nvSpPr>
        <p:spPr>
          <a:xfrm>
            <a:off x="10344439" y="1148068"/>
            <a:ext cx="184756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Visualisation of Asset Status on GeoPal.</a:t>
            </a:r>
          </a:p>
          <a:p>
            <a:endParaRPr lang="en-GB" dirty="0"/>
          </a:p>
          <a:p>
            <a:r>
              <a:rPr lang="en-GB" dirty="0"/>
              <a:t>Asset Status updated by </a:t>
            </a:r>
            <a:r>
              <a:rPr lang="en-GB" dirty="0" err="1"/>
              <a:t>IoT</a:t>
            </a:r>
            <a:r>
              <a:rPr lang="en-GB" dirty="0"/>
              <a:t> sensors in the field.</a:t>
            </a:r>
          </a:p>
          <a:p>
            <a:endParaRPr lang="en-GB" dirty="0"/>
          </a:p>
          <a:p>
            <a:r>
              <a:rPr lang="en-GB" dirty="0"/>
              <a:t>Asset Jobs dispatched based on Rules entered in Rules Table.</a:t>
            </a:r>
          </a:p>
          <a:p>
            <a:endParaRPr lang="en-GB" dirty="0"/>
          </a:p>
          <a:p>
            <a:r>
              <a:rPr lang="en-GB" dirty="0"/>
              <a:t>Can cater for thousands of alarms per hour</a:t>
            </a:r>
            <a:endParaRPr lang="ga-IE" dirty="0"/>
          </a:p>
        </p:txBody>
      </p:sp>
    </p:spTree>
    <p:extLst>
      <p:ext uri="{BB962C8B-B14F-4D97-AF65-F5344CB8AC3E}">
        <p14:creationId xmlns:p14="http://schemas.microsoft.com/office/powerpoint/2010/main" val="60681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IoT</a:t>
            </a:r>
            <a:r>
              <a:rPr lang="en-GB" dirty="0"/>
              <a:t> / </a:t>
            </a:r>
            <a:r>
              <a:rPr lang="en-GB" dirty="0" err="1"/>
              <a:t>M2M</a:t>
            </a:r>
            <a:r>
              <a:rPr lang="en-GB" dirty="0"/>
              <a:t> - Field Asset Management</a:t>
            </a:r>
            <a:endParaRPr lang="ga-IE" dirty="0"/>
          </a:p>
        </p:txBody>
      </p:sp>
      <p:sp>
        <p:nvSpPr>
          <p:cNvPr id="5" name="Rectangle 4"/>
          <p:cNvSpPr/>
          <p:nvPr/>
        </p:nvSpPr>
        <p:spPr>
          <a:xfrm>
            <a:off x="0" y="891627"/>
            <a:ext cx="4459458" cy="5966373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414000" indent="-342900">
              <a:buFont typeface="Wingdings" charset="2"/>
              <a:buChar char="ü"/>
            </a:pPr>
            <a:r>
              <a:rPr lang="en-GB" sz="2400" dirty="0"/>
              <a:t>Register all field assets</a:t>
            </a:r>
          </a:p>
          <a:p>
            <a:pPr marL="71100"/>
            <a:endParaRPr lang="en-GB" sz="2400" dirty="0"/>
          </a:p>
          <a:p>
            <a:pPr marL="414000" indent="-342900">
              <a:buFont typeface="Wingdings" charset="2"/>
              <a:buChar char="ü"/>
            </a:pPr>
            <a:r>
              <a:rPr lang="en-GB" sz="2400" dirty="0"/>
              <a:t>Set up service and maintenance schedules</a:t>
            </a:r>
          </a:p>
          <a:p>
            <a:pPr marL="71100"/>
            <a:endParaRPr lang="en-GB" sz="2400" dirty="0"/>
          </a:p>
          <a:p>
            <a:pPr marL="414000" indent="-342900">
              <a:buFont typeface="Wingdings" charset="2"/>
              <a:buChar char="ü"/>
            </a:pPr>
            <a:r>
              <a:rPr lang="en-GB" sz="2400" dirty="0"/>
              <a:t>Visualisation of Asset Status on GeoPal.</a:t>
            </a:r>
          </a:p>
          <a:p>
            <a:pPr marL="414000" indent="-342900">
              <a:buFont typeface="Wingdings" charset="2"/>
              <a:buChar char="ü"/>
            </a:pPr>
            <a:endParaRPr lang="en-GB" sz="2400" dirty="0"/>
          </a:p>
          <a:p>
            <a:pPr marL="414000" indent="-342900">
              <a:buFont typeface="Wingdings" charset="2"/>
              <a:buChar char="ü"/>
            </a:pPr>
            <a:r>
              <a:rPr lang="en-GB" sz="2400" dirty="0"/>
              <a:t>Asset Status updated by </a:t>
            </a:r>
            <a:r>
              <a:rPr lang="en-GB" sz="2400" dirty="0" err="1"/>
              <a:t>IoT</a:t>
            </a:r>
            <a:r>
              <a:rPr lang="en-GB" sz="2400" dirty="0"/>
              <a:t>/M2M sensors in the field.</a:t>
            </a:r>
          </a:p>
          <a:p>
            <a:pPr marL="414000" indent="-342900">
              <a:buFont typeface="Wingdings" charset="2"/>
              <a:buChar char="ü"/>
            </a:pPr>
            <a:endParaRPr lang="en-GB" sz="2400" dirty="0"/>
          </a:p>
          <a:p>
            <a:pPr marL="414000" indent="-342900">
              <a:buFont typeface="Wingdings" charset="2"/>
              <a:buChar char="ü"/>
            </a:pPr>
            <a:r>
              <a:rPr lang="en-GB" sz="2400" dirty="0"/>
              <a:t>Asset Jobs dispatched based on Rules entered in Rules Table</a:t>
            </a:r>
            <a:endParaRPr lang="ga-I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027" y="1116007"/>
            <a:ext cx="5690671" cy="52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5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102660"/>
            <a:ext cx="11464412" cy="5644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800" dirty="0">
                <a:solidFill>
                  <a:srgbClr val="41BBDF"/>
                </a:solidFill>
                <a:latin typeface="Calibri Light" panose="020F0302020204030204" pitchFamily="34" charset="0"/>
              </a:rPr>
              <a:t>GeoPal is a cloud service and mobile app for Public Sector bodies to cost effectively and smartly manage field operations.</a:t>
            </a:r>
            <a:endParaRPr lang="en-IE" dirty="0">
              <a:latin typeface="Calibri Light" panose="020F0302020204030204" pitchFamily="34" charset="0"/>
            </a:endParaRPr>
          </a:p>
          <a:p>
            <a:r>
              <a:rPr lang="en-IE" sz="2000" dirty="0">
                <a:latin typeface="Calibri Light" panose="020F0302020204030204" pitchFamily="34" charset="0"/>
              </a:rPr>
              <a:t>Mobile data capture with photographs, time, date &amp; location stamps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Job scheduling and dispatch with status tracking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Asset Management System with Map view functionality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Flexible IoT / M2M functionality 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Seamless integration with CRM, GIS, or other IT systems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Health &amp; Safety Legislation compliance with mobile forms for </a:t>
            </a:r>
            <a:br>
              <a:rPr lang="en-IE" sz="2000" dirty="0">
                <a:latin typeface="Calibri Light" panose="020F0302020204030204" pitchFamily="34" charset="0"/>
              </a:rPr>
            </a:br>
            <a:r>
              <a:rPr lang="en-IE" sz="2000" dirty="0">
                <a:latin typeface="Calibri Light" panose="020F0302020204030204" pitchFamily="34" charset="0"/>
              </a:rPr>
              <a:t>Risk Assessment and Vehicle Roadworthiness Inspection Checks</a:t>
            </a:r>
          </a:p>
          <a:p>
            <a:r>
              <a:rPr lang="en-IE" sz="2000" dirty="0">
                <a:latin typeface="Calibri Light" panose="020F0302020204030204" pitchFamily="34" charset="0"/>
              </a:rPr>
              <a:t>Lone Worker Protection, panic alarm and still detection</a:t>
            </a:r>
          </a:p>
          <a:p>
            <a:pPr marL="457200" lvl="1" indent="0">
              <a:buNone/>
            </a:pP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What is </a:t>
            </a:r>
            <a:r>
              <a:rPr lang="en-IE" dirty="0" err="1">
                <a:latin typeface="+mn-lt"/>
              </a:rPr>
              <a:t>GeoPal</a:t>
            </a:r>
            <a:r>
              <a:rPr lang="en-IE" dirty="0">
                <a:latin typeface="+mn-lt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28" y="2597427"/>
            <a:ext cx="3238872" cy="2010852"/>
          </a:xfrm>
          <a:prstGeom prst="rect">
            <a:avLst/>
          </a:prstGeom>
        </p:spPr>
      </p:pic>
      <p:pic>
        <p:nvPicPr>
          <p:cNvPr id="1026" name="Picture 2" descr="http://www.geopalsolutions.com/sites/default/files/Dublin_BID_Cleaners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999" y="4819312"/>
            <a:ext cx="2698958" cy="180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3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Infrastructure use cases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77" y="3900836"/>
            <a:ext cx="2546151" cy="1802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177" y="5981256"/>
            <a:ext cx="286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Signage control / monitoring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53" y="1104161"/>
            <a:ext cx="2429672" cy="1819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8737"/>
          <a:stretch/>
        </p:blipFill>
        <p:spPr>
          <a:xfrm>
            <a:off x="4318252" y="1058505"/>
            <a:ext cx="2841369" cy="1802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6658" y="3138925"/>
            <a:ext cx="23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Lay-by usage detection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1653" y="3067109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Smart lighting / faults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81" y="3867016"/>
            <a:ext cx="2200655" cy="1757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1" y="5981256"/>
            <a:ext cx="189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Lay-by Bin Level </a:t>
            </a:r>
          </a:p>
          <a:p>
            <a:pPr algn="ctr"/>
            <a:r>
              <a:rPr lang="en-US" dirty="0">
                <a:latin typeface="+mj-lt"/>
              </a:rPr>
              <a:t>Detection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32" y="1104161"/>
            <a:ext cx="2546151" cy="1697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061" y="2864180"/>
            <a:ext cx="1737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Toilet usage / </a:t>
            </a:r>
          </a:p>
          <a:p>
            <a:pPr algn="ctr"/>
            <a:r>
              <a:rPr lang="en-US" dirty="0">
                <a:latin typeface="+mj-lt"/>
              </a:rPr>
              <a:t>People counter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284" y="3900836"/>
            <a:ext cx="2841369" cy="17403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34632" y="5981256"/>
            <a:ext cx="223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Movement of animals</a:t>
            </a:r>
            <a:endParaRPr lang="en-US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0609" y="3900836"/>
            <a:ext cx="2809743" cy="17403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18989" y="5953284"/>
            <a:ext cx="226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+mj-lt"/>
              </a:rPr>
              <a:t>Traffic Flow / Incident </a:t>
            </a:r>
          </a:p>
          <a:p>
            <a:pPr algn="ctr"/>
            <a:r>
              <a:rPr lang="en-US" dirty="0">
                <a:latin typeface="+mj-lt"/>
              </a:rPr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95748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Field Service – use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1093" b="43334"/>
          <a:stretch/>
        </p:blipFill>
        <p:spPr>
          <a:xfrm>
            <a:off x="8613674" y="1430882"/>
            <a:ext cx="977372" cy="1796583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7770804" y="3278200"/>
            <a:ext cx="2924226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Detecting Coin jams, faults, stock levels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1135777"/>
            <a:ext cx="2070100" cy="1968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0251" r="24732"/>
          <a:stretch/>
        </p:blipFill>
        <p:spPr>
          <a:xfrm>
            <a:off x="4670760" y="1061035"/>
            <a:ext cx="1974079" cy="238679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49891" y="4242915"/>
            <a:ext cx="1262494" cy="1466764"/>
            <a:chOff x="980644" y="3648281"/>
            <a:chExt cx="1591106" cy="21047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28288" r="28335"/>
            <a:stretch/>
          </p:blipFill>
          <p:spPr>
            <a:xfrm>
              <a:off x="980644" y="3648281"/>
              <a:ext cx="1372462" cy="210473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028825" y="5386388"/>
              <a:ext cx="542925" cy="366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0644" y="4007022"/>
              <a:ext cx="862444" cy="39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1"/>
          <p:cNvSpPr txBox="1">
            <a:spLocks/>
          </p:cNvSpPr>
          <p:nvPr/>
        </p:nvSpPr>
        <p:spPr>
          <a:xfrm>
            <a:off x="257812" y="3278200"/>
            <a:ext cx="2924226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Temperature monitoring of refrigeration equipment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375123" y="3367963"/>
            <a:ext cx="2924226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Detecting door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opening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31781" y="5802044"/>
            <a:ext cx="1799906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Remote meter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reading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b="13007"/>
          <a:stretch/>
        </p:blipFill>
        <p:spPr>
          <a:xfrm>
            <a:off x="4104919" y="4175089"/>
            <a:ext cx="2250334" cy="1602416"/>
          </a:xfrm>
          <a:prstGeom prst="rect">
            <a:avLst/>
          </a:prstGeom>
        </p:spPr>
      </p:pic>
      <p:sp>
        <p:nvSpPr>
          <p:cNvPr id="26" name="Content Placeholder 1"/>
          <p:cNvSpPr txBox="1">
            <a:spLocks/>
          </p:cNvSpPr>
          <p:nvPr/>
        </p:nvSpPr>
        <p:spPr>
          <a:xfrm>
            <a:off x="4542590" y="5924166"/>
            <a:ext cx="2049936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Monitoring of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HVAC units </a:t>
            </a:r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7872554" y="5709679"/>
            <a:ext cx="2720724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/>
              <a:t>Monitoring flow rates and filter condition ( pressure 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65" y="4115694"/>
            <a:ext cx="1679303" cy="1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Facility Management – use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567" y="891627"/>
            <a:ext cx="2375612" cy="1779416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707518" y="2868970"/>
            <a:ext cx="2693711" cy="71748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Bin level sensors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75" y="3874374"/>
            <a:ext cx="2452765" cy="1779416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510361" y="5915107"/>
            <a:ext cx="2693711" cy="717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Defibrillator usage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707518" y="5863259"/>
            <a:ext cx="2630593" cy="71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Wireless service request button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815" y="982007"/>
            <a:ext cx="1839487" cy="1796583"/>
          </a:xfrm>
          <a:prstGeom prst="rect">
            <a:avLst/>
          </a:prstGeom>
        </p:spPr>
      </p:pic>
      <p:sp>
        <p:nvSpPr>
          <p:cNvPr id="20" name="Content Placeholder 1"/>
          <p:cNvSpPr txBox="1">
            <a:spLocks/>
          </p:cNvSpPr>
          <p:nvPr/>
        </p:nvSpPr>
        <p:spPr>
          <a:xfrm>
            <a:off x="1321701" y="2980431"/>
            <a:ext cx="2693711" cy="717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Washroom people counter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22109" t="14806" r="20671" b="9087"/>
          <a:stretch/>
        </p:blipFill>
        <p:spPr>
          <a:xfrm>
            <a:off x="6992847" y="3852815"/>
            <a:ext cx="2059936" cy="18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709368" y="974906"/>
            <a:ext cx="5375192" cy="2578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of our Customers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5" y="4197796"/>
            <a:ext cx="1881993" cy="515944"/>
          </a:xfrm>
          <a:prstGeom prst="rect">
            <a:avLst/>
          </a:prstGeom>
        </p:spPr>
      </p:pic>
      <p:pic>
        <p:nvPicPr>
          <p:cNvPr id="5" name="Picture 10" descr="http://magdalene-fields.co.uk/wp-content/uploads/2014/06/bourney_leisur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9000" y="2514872"/>
            <a:ext cx="1483975" cy="1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315" y="5832479"/>
            <a:ext cx="1085188" cy="920240"/>
          </a:xfrm>
          <a:prstGeom prst="rect">
            <a:avLst/>
          </a:prstGeom>
        </p:spPr>
      </p:pic>
      <p:pic>
        <p:nvPicPr>
          <p:cNvPr id="13" name="Picture 10" descr="Coff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1" y="1094925"/>
            <a:ext cx="1734059" cy="5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gdfsuezenergyresources.com/assets/images/times-square-alliance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717" y="2831626"/>
            <a:ext cx="938433" cy="469217"/>
          </a:xfrm>
          <a:prstGeom prst="rect">
            <a:avLst/>
          </a:prstGeom>
          <a:solidFill>
            <a:schemeClr val="accent2"/>
          </a:solidFill>
          <a:ex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35733" y="1058166"/>
            <a:ext cx="1261640" cy="73539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8370" y="1040427"/>
            <a:ext cx="1966908" cy="65821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7" name="Picture 8" descr="http://torontofinancialdistrict.com/wp-content/uploads/fdbia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7889" y="2723257"/>
            <a:ext cx="1162800" cy="553383"/>
          </a:xfrm>
          <a:prstGeom prst="rect">
            <a:avLst/>
          </a:prstGeom>
          <a:solidFill>
            <a:schemeClr val="accent2"/>
          </a:solidFill>
          <a:extLst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90794" y="1975300"/>
            <a:ext cx="1263364" cy="49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26" y="2792131"/>
            <a:ext cx="1358777" cy="430547"/>
          </a:xfrm>
          <a:prstGeom prst="rect">
            <a:avLst/>
          </a:prstGeom>
        </p:spPr>
      </p:pic>
      <p:pic>
        <p:nvPicPr>
          <p:cNvPr id="20" name="Picture 7" descr="http://www.nihgc.org/resources/images/news/article/20/1_Multipart_xF8FF_3_OP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335" y="3058524"/>
            <a:ext cx="872345" cy="61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http://www.netcare911.co.za/upload/logo~15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26" y="5174310"/>
            <a:ext cx="1568631" cy="7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North East Ambulance Servi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66" y="4135907"/>
            <a:ext cx="2591584" cy="60321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0513" y="4739450"/>
            <a:ext cx="1184991" cy="779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1393" y="5176016"/>
            <a:ext cx="1001555" cy="714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58995" y="3845649"/>
            <a:ext cx="2090204" cy="916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9989" y="5892800"/>
            <a:ext cx="1638300" cy="965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4173" y="5925833"/>
            <a:ext cx="1342792" cy="7405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6237" y="1142893"/>
            <a:ext cx="1373530" cy="4788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38421" y="3951458"/>
            <a:ext cx="1710936" cy="756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16045" y="5095803"/>
            <a:ext cx="22860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90255" y="1087881"/>
            <a:ext cx="1448644" cy="463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66194" y="6127172"/>
            <a:ext cx="1775138" cy="4751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46299" y="3118472"/>
            <a:ext cx="1078665" cy="10112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9195" y="1867580"/>
            <a:ext cx="1149028" cy="6343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12276" y="1872261"/>
            <a:ext cx="1778084" cy="6084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1838" y="3098830"/>
            <a:ext cx="1374249" cy="6627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4822" y="1977400"/>
            <a:ext cx="854840" cy="9179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68713" y="1914783"/>
            <a:ext cx="1824705" cy="689938"/>
          </a:xfrm>
          <a:prstGeom prst="rect">
            <a:avLst/>
          </a:prstGeom>
        </p:spPr>
      </p:pic>
      <p:pic>
        <p:nvPicPr>
          <p:cNvPr id="42" name="Picture 12" descr="http://artsdistrictla.org/files/ADLA%20logo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88" y="2723385"/>
            <a:ext cx="469662" cy="5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46295" y="1815467"/>
            <a:ext cx="783389" cy="89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46947" y="4794699"/>
            <a:ext cx="1000777" cy="860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55189" y="1657684"/>
            <a:ext cx="1244600" cy="6223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436646" y="5932796"/>
            <a:ext cx="940721" cy="60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65237" y="4980612"/>
            <a:ext cx="1868905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49931" y="5725392"/>
            <a:ext cx="1568784" cy="746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34431" y="5978003"/>
            <a:ext cx="1139180" cy="597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901797" y="1064698"/>
            <a:ext cx="1432681" cy="5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Problems Solved by GeoPal</a:t>
            </a:r>
            <a:endParaRPr lang="ga-IE" dirty="0"/>
          </a:p>
        </p:txBody>
      </p:sp>
      <p:sp>
        <p:nvSpPr>
          <p:cNvPr id="8" name="TextBox 7"/>
          <p:cNvSpPr txBox="1"/>
          <p:nvPr/>
        </p:nvSpPr>
        <p:spPr>
          <a:xfrm>
            <a:off x="609344" y="775340"/>
            <a:ext cx="6500057" cy="670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Lack of key Information to drive productivity and efficiencies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Not meeting KPIs /SLAs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Revenue Assurance problems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Proof of Delivery Issues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Excessive penalties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Mileage Time and Material capture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Excess of Paper Forms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Market differentiation to win new business</a:t>
            </a:r>
          </a:p>
          <a:p>
            <a:pPr>
              <a:lnSpc>
                <a:spcPct val="150000"/>
              </a:lnSpc>
            </a:pPr>
            <a:endParaRPr lang="en-IE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IE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0900" y="756760"/>
            <a:ext cx="4991100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No real-time job status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Lack of Visibility of Workers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Health &amp; Safety Issues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Regular Vehicle Inspections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>
                <a:solidFill>
                  <a:srgbClr val="000000"/>
                </a:solidFill>
              </a:rPr>
              <a:t>Field Asset Management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Inefficient Job Scheduling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r>
              <a:rPr lang="en-IE" sz="2400" dirty="0"/>
              <a:t>Inefficient Navigation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Lucida Grande"/>
              <a:buChar char="X"/>
            </a:pPr>
            <a:endParaRPr lang="en-IE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E75B6"/>
                </a:solidFill>
              </a:rPr>
              <a:t>GeoPal Smart Field Service Platform </a:t>
            </a:r>
            <a:endParaRPr lang="en-IE" dirty="0">
              <a:solidFill>
                <a:srgbClr val="2E75B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42" y="2174773"/>
            <a:ext cx="3604320" cy="2402880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647100" y="3100541"/>
            <a:ext cx="1092200" cy="610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131546" y="3054234"/>
            <a:ext cx="870155" cy="610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8" descr="http://1.bp.blogspot.com/-wtl5BQnioFA/VAi2_LMVzgI/AAAAAAAAA7w/iB9WXbUtcg0/s1600/Io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53" y="3672195"/>
            <a:ext cx="902951" cy="7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96" y="1903997"/>
            <a:ext cx="1127172" cy="79123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5222" y="1284116"/>
            <a:ext cx="3703508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2400" dirty="0"/>
              <a:t>GeoPal Mobile App Module</a:t>
            </a:r>
          </a:p>
          <a:p>
            <a:pPr lvl="0"/>
            <a:endParaRPr lang="en-GB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sz="2400" u="sng" dirty="0"/>
          </a:p>
          <a:p>
            <a:pPr lvl="0"/>
            <a:r>
              <a:rPr lang="en-GB" sz="2400" dirty="0"/>
              <a:t>GeoPal IoT /M2M Module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US" dirty="0"/>
          </a:p>
          <a:p>
            <a:pPr lvl="0"/>
            <a:endParaRPr lang="ga-IE" sz="2400" dirty="0"/>
          </a:p>
          <a:p>
            <a:pPr lvl="0"/>
            <a:r>
              <a:rPr lang="en-GB" sz="2400" dirty="0"/>
              <a:t>GeoPal API Connect Module</a:t>
            </a:r>
            <a:endParaRPr lang="en-US" sz="24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44" y="5942383"/>
            <a:ext cx="916316" cy="2805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03" y="5254267"/>
            <a:ext cx="599284" cy="43782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58" y="5276291"/>
            <a:ext cx="987871" cy="2294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049" y="5234295"/>
            <a:ext cx="663129" cy="4636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748" y="5784052"/>
            <a:ext cx="708147" cy="708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8566" y="5802008"/>
            <a:ext cx="747970" cy="48277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986888" y="1027293"/>
            <a:ext cx="41019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/>
              <a:t>GeoPal Executive Dashboard Module</a:t>
            </a:r>
          </a:p>
          <a:p>
            <a:pPr lvl="0"/>
            <a:endParaRPr lang="en-GB" sz="2400" dirty="0"/>
          </a:p>
          <a:p>
            <a:pPr lvl="0"/>
            <a:endParaRPr lang="en-GB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sz="2400" b="1" u="sng" dirty="0"/>
          </a:p>
          <a:p>
            <a:pPr lvl="0"/>
            <a:r>
              <a:rPr lang="en-GB" sz="2400" b="1" dirty="0"/>
              <a:t>GeoPal Web Module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2707" y="1848559"/>
            <a:ext cx="1049785" cy="8946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3519" y="3365171"/>
            <a:ext cx="1818640" cy="12479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339" y="1928865"/>
            <a:ext cx="1801262" cy="123870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8539" y="1926906"/>
            <a:ext cx="1837498" cy="12339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71664" y="3375022"/>
            <a:ext cx="1891929" cy="124497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07" y="1552223"/>
            <a:ext cx="2394951" cy="628607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554" y="5472798"/>
            <a:ext cx="1835472" cy="98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200" y="5458687"/>
            <a:ext cx="1827318" cy="98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67215" y="3572170"/>
            <a:ext cx="946744" cy="999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3185" y="3643060"/>
            <a:ext cx="907463" cy="905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1911" y="1872840"/>
            <a:ext cx="981054" cy="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Value Proposition</a:t>
            </a:r>
            <a:endParaRPr lang="ga-IE" dirty="0"/>
          </a:p>
        </p:txBody>
      </p:sp>
      <p:sp>
        <p:nvSpPr>
          <p:cNvPr id="5" name="Rectangle 4"/>
          <p:cNvSpPr/>
          <p:nvPr/>
        </p:nvSpPr>
        <p:spPr>
          <a:xfrm>
            <a:off x="144012" y="1335591"/>
            <a:ext cx="11907811" cy="772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sz="2800" b="1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56" y="1442463"/>
            <a:ext cx="147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chemeClr val="tx2"/>
                </a:solidFill>
              </a:rPr>
              <a:t>Productivity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9441" y="1434532"/>
            <a:ext cx="1190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chemeClr val="tx2"/>
                </a:solidFill>
              </a:rPr>
              <a:t>Efficiency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076295" y="1340285"/>
            <a:ext cx="2941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4" y="2412092"/>
            <a:ext cx="1631502" cy="16315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58230" y="4240601"/>
            <a:ext cx="2069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>
                    <a:lumMod val="50000"/>
                  </a:schemeClr>
                </a:solidFill>
              </a:rPr>
              <a:t>Reduce Admin costs by 50% by eliminating paperwork. 100% on-line accurate real time reliable reporting. Full historical reporting and analytics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2629" y="1335995"/>
            <a:ext cx="2941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00985" y="1336826"/>
            <a:ext cx="2941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40178" y="1349088"/>
            <a:ext cx="2941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45" y="2312060"/>
            <a:ext cx="1744692" cy="16914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20120" y="1331028"/>
            <a:ext cx="1876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2"/>
                </a:solidFill>
              </a:rPr>
              <a:t>Proof of Work Done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99316" y="4251930"/>
            <a:ext cx="2034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>
                    <a:lumMod val="50000"/>
                  </a:schemeClr>
                </a:solidFill>
              </a:rPr>
              <a:t>100% Revenue Assurance. Reduced risk. 100% proof of all work done and compliance with workflows and regulations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0104028" y="1352524"/>
            <a:ext cx="29410" cy="4896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4256064"/>
            <a:ext cx="2102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>
                    <a:lumMod val="50000"/>
                  </a:schemeClr>
                </a:solidFill>
              </a:rPr>
              <a:t>Reduced Panalites .100% customizable, comprehensive reporting delivers greater transparency on KPIs and SLAs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93675" y="1479006"/>
            <a:ext cx="1101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chemeClr val="tx2"/>
                </a:solidFill>
              </a:rPr>
              <a:t>Visibility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67" y="2318065"/>
            <a:ext cx="1128599" cy="16516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172054" y="4252869"/>
            <a:ext cx="1992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>
                    <a:lumMod val="50000"/>
                  </a:schemeClr>
                </a:solidFill>
              </a:rPr>
              <a:t>100% of visibility of staff when they leave the office.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Accurate capture of mileage, time and materials. 100% tracking of job status and workflows</a:t>
            </a:r>
            <a:endParaRPr lang="en-IE" sz="16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I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45629" y="1320860"/>
            <a:ext cx="199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tx2"/>
                </a:solidFill>
              </a:rPr>
              <a:t>Win new Business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94" y="2306663"/>
            <a:ext cx="1948056" cy="186479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028082" y="4253583"/>
            <a:ext cx="2192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Up to 17% increase in field quotations, 80% decrease in invoice disputes; 3% increase in total service revenue; 100% handling of order changes</a:t>
            </a:r>
            <a:endParaRPr lang="en-I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40" y="2496321"/>
            <a:ext cx="1433723" cy="114015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345161" y="1474068"/>
            <a:ext cx="147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chemeClr val="tx2"/>
                </a:solidFill>
              </a:rPr>
              <a:t>Productivity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59" y="2385015"/>
            <a:ext cx="1703072" cy="157874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175730" y="4224320"/>
            <a:ext cx="191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>
                    <a:lumMod val="50000"/>
                  </a:schemeClr>
                </a:solidFill>
              </a:rPr>
              <a:t>Up to 30% increase in operational savings through increased efficiency with IoT</a:t>
            </a:r>
          </a:p>
        </p:txBody>
      </p:sp>
    </p:spTree>
    <p:extLst>
      <p:ext uri="{BB962C8B-B14F-4D97-AF65-F5344CB8AC3E}">
        <p14:creationId xmlns:p14="http://schemas.microsoft.com/office/powerpoint/2010/main" val="3676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Areas Of Operation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09" y="1066800"/>
            <a:ext cx="8424698" cy="55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3827" y="1077144"/>
            <a:ext cx="11343859" cy="562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Dublin City Council uses GeoPal for the following surveys :</a:t>
            </a:r>
          </a:p>
          <a:p>
            <a:pPr>
              <a:buFontTx/>
              <a:buChar char="-"/>
            </a:pPr>
            <a:r>
              <a:rPr lang="en-IE" sz="2000" dirty="0"/>
              <a:t>Location and condition of litter bins</a:t>
            </a:r>
          </a:p>
          <a:p>
            <a:pPr>
              <a:buFontTx/>
              <a:buChar char="-"/>
            </a:pPr>
            <a:r>
              <a:rPr lang="en-IE" sz="2000" dirty="0"/>
              <a:t>Reporting defective bins</a:t>
            </a:r>
          </a:p>
          <a:p>
            <a:pPr>
              <a:buFontTx/>
              <a:buChar char="-"/>
            </a:pPr>
            <a:r>
              <a:rPr lang="en-IE" sz="2000" dirty="0"/>
              <a:t>Container / Compactor Surveys</a:t>
            </a:r>
          </a:p>
          <a:p>
            <a:pPr>
              <a:buFontTx/>
              <a:buChar char="-"/>
            </a:pPr>
            <a:r>
              <a:rPr lang="en-IE" sz="2000" dirty="0"/>
              <a:t>Graffiti Removal jobs</a:t>
            </a:r>
          </a:p>
          <a:p>
            <a:pPr marL="0" indent="0">
              <a:buNone/>
            </a:pPr>
            <a:r>
              <a:rPr lang="en-IE" sz="2000" dirty="0"/>
              <a:t> </a:t>
            </a:r>
          </a:p>
          <a:p>
            <a:pPr marL="0" indent="0">
              <a:buNone/>
            </a:pPr>
            <a:endParaRPr lang="en-IE" sz="2000" dirty="0"/>
          </a:p>
          <a:p>
            <a:pPr marL="0" indent="0">
              <a:buNone/>
            </a:pPr>
            <a:r>
              <a:rPr lang="en-IE" sz="900" i="1" dirty="0">
                <a:solidFill>
                  <a:srgbClr val="41BBDF"/>
                </a:solidFill>
              </a:rPr>
              <a:t>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Success Story – Dublin City Council</a:t>
            </a:r>
          </a:p>
        </p:txBody>
      </p:sp>
      <p:pic>
        <p:nvPicPr>
          <p:cNvPr id="6" name="Picture 10" descr="http://www.geopalsolutions.com/sites/default/files/styles/partners_customers_logo_normal/public/DublinCityCouncil.jpg?itok=UA2OdnN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58" y="1021369"/>
            <a:ext cx="2283708" cy="11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459" b="5398"/>
          <a:stretch/>
        </p:blipFill>
        <p:spPr>
          <a:xfrm>
            <a:off x="4845052" y="2816650"/>
            <a:ext cx="7222258" cy="37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8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Times Square – New York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t="1879" b="1879"/>
          <a:stretch>
            <a:fillRect/>
          </a:stretch>
        </p:blipFill>
        <p:spPr>
          <a:xfrm>
            <a:off x="6280622" y="110446"/>
            <a:ext cx="2200404" cy="686088"/>
          </a:xfrm>
          <a:prstGeom prst="rect">
            <a:avLst/>
          </a:prstGeom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394809" y="883863"/>
            <a:ext cx="8149599" cy="5628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IE" sz="5200" dirty="0"/>
              <a:t>Paperless workforce management including health and safety compliance.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On-line real time reports across KPIs and SLAs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Heat-maps and full charting 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Show proof of compliance and work completed to its stakeholders. Local businesses are more engaged and clearly see the benefits provided by Times Square Alliance’s services.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Asset management and condition tracking. Street officers can update the asset status and report faulty assets in real-time, enabling faster repairs. Sanitation division and external agencies receive jobs in real time. 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Location and condition of litter bins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Reporting defective litter bins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Container / Compactor Surveys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Reporting and cleaning / removal of Graffiti </a:t>
            </a:r>
          </a:p>
          <a:p>
            <a:pPr>
              <a:buFont typeface="Wingdings" charset="2"/>
              <a:buChar char="ü"/>
            </a:pPr>
            <a:r>
              <a:rPr lang="en-IE" sz="5200" dirty="0"/>
              <a:t>Interaction with Police and municipal 311 system</a:t>
            </a:r>
            <a:endParaRPr lang="en-IE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66" y="1125782"/>
            <a:ext cx="3143250" cy="179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312" y="4951939"/>
            <a:ext cx="3141980" cy="17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74" y="3037018"/>
            <a:ext cx="3143250" cy="1722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31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Pal Solutions Corporate PresentationTemplate" id="{1250128A-AFB3-4ABF-A57B-84F396A7E45C}" vid="{C8B8EA8D-D487-4A21-A8F1-71CFBCB27B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3745</TotalTime>
  <Words>1299</Words>
  <Application>Microsoft Office PowerPoint</Application>
  <PresentationFormat>Panorámica</PresentationFormat>
  <Paragraphs>221</Paragraphs>
  <Slides>22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Calluna Sans</vt:lpstr>
      <vt:lpstr>Lucida Grande</vt:lpstr>
      <vt:lpstr>Myriad Web Pro</vt:lpstr>
      <vt:lpstr>Wingdings</vt:lpstr>
      <vt:lpstr>Office Theme</vt:lpstr>
      <vt:lpstr>Smart Connected Cities  GeoPal Platform Overview </vt:lpstr>
      <vt:lpstr>What is GeoPal?</vt:lpstr>
      <vt:lpstr>Some of our Customers</vt:lpstr>
      <vt:lpstr> Problems Solved by GeoPal</vt:lpstr>
      <vt:lpstr>GeoPal Smart Field Service Platform </vt:lpstr>
      <vt:lpstr>Value Proposition</vt:lpstr>
      <vt:lpstr>Areas Of Operation</vt:lpstr>
      <vt:lpstr>Success Story – Dublin City Council</vt:lpstr>
      <vt:lpstr>Times Square – New York </vt:lpstr>
      <vt:lpstr>Sacramento City</vt:lpstr>
      <vt:lpstr>Phoenix City</vt:lpstr>
      <vt:lpstr>Toronto City </vt:lpstr>
      <vt:lpstr>Success Story – Wexford City</vt:lpstr>
      <vt:lpstr>Wexford Use Cases</vt:lpstr>
      <vt:lpstr>Success Story – Roscommon Town</vt:lpstr>
      <vt:lpstr>Success Story – Fingal Dublin </vt:lpstr>
      <vt:lpstr>Success Story – Fingal County Council ….. continued</vt:lpstr>
      <vt:lpstr>IoT / M2M  Sensor Data Interface</vt:lpstr>
      <vt:lpstr>IoT / M2M - Field Asset Management</vt:lpstr>
      <vt:lpstr>Road Infrastructure use cases</vt:lpstr>
      <vt:lpstr>Connected Field Service – use cases</vt:lpstr>
      <vt:lpstr>Smart Facility Management – use cases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scb_2</dc:creator>
  <cp:keywords/>
  <dc:description/>
  <cp:lastModifiedBy>scoupeau@gmail.com</cp:lastModifiedBy>
  <cp:revision>222</cp:revision>
  <dcterms:created xsi:type="dcterms:W3CDTF">2013-10-18T08:54:26Z</dcterms:created>
  <dcterms:modified xsi:type="dcterms:W3CDTF">2016-06-06T11:57:52Z</dcterms:modified>
  <cp:category/>
</cp:coreProperties>
</file>